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sldIdLst>
    <p:sldId id="256" r:id="rId2"/>
    <p:sldId id="2567" r:id="rId3"/>
    <p:sldId id="2556" r:id="rId4"/>
    <p:sldId id="2557" r:id="rId5"/>
    <p:sldId id="2562" r:id="rId6"/>
    <p:sldId id="2565" r:id="rId7"/>
    <p:sldId id="2566" r:id="rId8"/>
    <p:sldId id="2570" r:id="rId9"/>
    <p:sldId id="2486" r:id="rId10"/>
    <p:sldId id="2571" r:id="rId11"/>
    <p:sldId id="2573" r:id="rId12"/>
    <p:sldId id="2575" r:id="rId13"/>
    <p:sldId id="2577" r:id="rId14"/>
    <p:sldId id="2578" r:id="rId15"/>
    <p:sldId id="2580" r:id="rId16"/>
    <p:sldId id="2582" r:id="rId17"/>
    <p:sldId id="2583" r:id="rId18"/>
    <p:sldId id="2586" r:id="rId19"/>
    <p:sldId id="2587" r:id="rId20"/>
    <p:sldId id="2590" r:id="rId21"/>
    <p:sldId id="2591" r:id="rId22"/>
    <p:sldId id="2592" r:id="rId23"/>
    <p:sldId id="2593" r:id="rId24"/>
    <p:sldId id="2595" r:id="rId25"/>
    <p:sldId id="2597" r:id="rId26"/>
    <p:sldId id="2602" r:id="rId27"/>
    <p:sldId id="2598" r:id="rId28"/>
    <p:sldId id="2515" r:id="rId29"/>
    <p:sldId id="2469" r:id="rId30"/>
    <p:sldId id="2535" r:id="rId31"/>
    <p:sldId id="2470" r:id="rId32"/>
    <p:sldId id="2471" r:id="rId33"/>
    <p:sldId id="2437" r:id="rId34"/>
    <p:sldId id="2449" r:id="rId35"/>
    <p:sldId id="395" r:id="rId36"/>
    <p:sldId id="2436" r:id="rId37"/>
    <p:sldId id="2463" r:id="rId38"/>
    <p:sldId id="2523" r:id="rId39"/>
    <p:sldId id="2603" r:id="rId40"/>
    <p:sldId id="2451" r:id="rId41"/>
    <p:sldId id="2458" r:id="rId42"/>
    <p:sldId id="2452" r:id="rId43"/>
    <p:sldId id="2457" r:id="rId44"/>
    <p:sldId id="2488" r:id="rId45"/>
    <p:sldId id="2490" r:id="rId46"/>
    <p:sldId id="2499" r:id="rId47"/>
    <p:sldId id="2609" r:id="rId48"/>
    <p:sldId id="2541" r:id="rId49"/>
    <p:sldId id="2542" r:id="rId50"/>
    <p:sldId id="2543" r:id="rId51"/>
    <p:sldId id="2544" r:id="rId52"/>
    <p:sldId id="2545" r:id="rId53"/>
    <p:sldId id="4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53"/>
    <p:restoredTop sz="94650"/>
  </p:normalViewPr>
  <p:slideViewPr>
    <p:cSldViewPr snapToGrid="0">
      <p:cViewPr>
        <p:scale>
          <a:sx n="93" d="100"/>
          <a:sy n="93" d="100"/>
        </p:scale>
        <p:origin x="152" y="7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xml.rels><?xml version="1.0" encoding="UTF-8" standalone="yes"?>
<Relationships xmlns="http://schemas.openxmlformats.org/package/2006/relationships"><Relationship Id="rId1" Type="http://schemas.openxmlformats.org/officeDocument/2006/relationships/hyperlink" Target="https://www.gov.uk/government/publications/school-inspection-handbook-eif/school-inspection-handbook" TargetMode="External"/></Relationships>
</file>

<file path=ppt/diagrams/_rels/data2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ata2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ata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1" Type="http://schemas.openxmlformats.org/officeDocument/2006/relationships/hyperlink" Target="https://www.gov.uk/government/publications/school-inspection-handbook-eif/school-inspection-handbook" TargetMode="External"/></Relationships>
</file>

<file path=ppt/diagrams/_rels/drawing23.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svg"/><Relationship Id="rId1" Type="http://schemas.openxmlformats.org/officeDocument/2006/relationships/image" Target="../media/image27.png"/><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diagrams/_rels/drawing2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diagrams/_rels/drawing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31769-68B1-4B7D-A6A6-E14E93E6D52C}" type="doc">
      <dgm:prSet loTypeId="urn:microsoft.com/office/officeart/2005/8/layout/matrix3" loCatId="matrix" qsTypeId="urn:microsoft.com/office/officeart/2005/8/quickstyle/simple4" qsCatId="simple" csTypeId="urn:microsoft.com/office/officeart/2005/8/colors/colorful1" csCatId="colorful"/>
      <dgm:spPr/>
      <dgm:t>
        <a:bodyPr/>
        <a:lstStyle/>
        <a:p>
          <a:endParaRPr lang="en-US"/>
        </a:p>
      </dgm:t>
    </dgm:pt>
    <dgm:pt modelId="{664BA565-3A59-45FE-A5AC-231FAF30713C}">
      <dgm:prSet/>
      <dgm:spPr/>
      <dgm:t>
        <a:bodyPr/>
        <a:lstStyle/>
        <a:p>
          <a:r>
            <a:rPr lang="en-US" dirty="0"/>
            <a:t>Many professionals feel the pressure to have a “Ofsted Ready” learning environment however what does OFSTED actually say?</a:t>
          </a:r>
        </a:p>
      </dgm:t>
    </dgm:pt>
    <dgm:pt modelId="{91734B45-5A38-490E-A3CC-32C45485D66D}" type="parTrans" cxnId="{946459BA-5D33-4DEA-A4BA-18BCCF25E9E2}">
      <dgm:prSet/>
      <dgm:spPr/>
      <dgm:t>
        <a:bodyPr/>
        <a:lstStyle/>
        <a:p>
          <a:endParaRPr lang="en-US"/>
        </a:p>
      </dgm:t>
    </dgm:pt>
    <dgm:pt modelId="{73D9131C-4945-4C98-B252-95C1CA458C2D}" type="sibTrans" cxnId="{946459BA-5D33-4DEA-A4BA-18BCCF25E9E2}">
      <dgm:prSet/>
      <dgm:spPr/>
      <dgm:t>
        <a:bodyPr/>
        <a:lstStyle/>
        <a:p>
          <a:endParaRPr lang="en-US"/>
        </a:p>
      </dgm:t>
    </dgm:pt>
    <dgm:pt modelId="{03DA0272-6BDC-4F19-9A8F-C4CA26AEB3A9}">
      <dgm:prSet/>
      <dgm:spPr/>
      <dgm:t>
        <a:bodyPr/>
        <a:lstStyle/>
        <a:p>
          <a:r>
            <a:rPr lang="en-GB" b="0" i="0" dirty="0"/>
            <a:t>In the</a:t>
          </a:r>
          <a:r>
            <a:rPr lang="en-GB" b="0" i="0" dirty="0">
              <a:solidFill>
                <a:schemeClr val="tx1"/>
              </a:solidFill>
            </a:rPr>
            <a:t> </a:t>
          </a:r>
          <a:r>
            <a:rPr lang="en-GB" b="0" i="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2021 inspection handbook</a:t>
          </a:r>
          <a:r>
            <a:rPr lang="en-GB" b="0" i="0" dirty="0"/>
            <a:t>, Ofsted outlined no specifics about what displays should look like in classrooms. They do however make a note about the environment pupils learn in, which displays influence: </a:t>
          </a:r>
          <a:endParaRPr lang="en-US" dirty="0"/>
        </a:p>
      </dgm:t>
    </dgm:pt>
    <dgm:pt modelId="{861873E6-8F4F-49AF-B8E2-526304949AD8}" type="parTrans" cxnId="{8E40FE52-B7B1-4949-9D37-A9A9E9056D61}">
      <dgm:prSet/>
      <dgm:spPr/>
      <dgm:t>
        <a:bodyPr/>
        <a:lstStyle/>
        <a:p>
          <a:endParaRPr lang="en-US"/>
        </a:p>
      </dgm:t>
    </dgm:pt>
    <dgm:pt modelId="{BA1EA0D7-DDA7-4A09-8EC5-515E08F4E9A6}" type="sibTrans" cxnId="{8E40FE52-B7B1-4949-9D37-A9A9E9056D61}">
      <dgm:prSet/>
      <dgm:spPr/>
      <dgm:t>
        <a:bodyPr/>
        <a:lstStyle/>
        <a:p>
          <a:endParaRPr lang="en-US"/>
        </a:p>
      </dgm:t>
    </dgm:pt>
    <dgm:pt modelId="{49E5B987-80F7-41B4-9FF1-CAA3B1BEDAD0}">
      <dgm:prSet/>
      <dgm:spPr/>
      <dgm:t>
        <a:bodyPr/>
        <a:lstStyle/>
        <a:p>
          <a:r>
            <a:rPr lang="en-GB" b="0" i="0" dirty="0"/>
            <a:t>Positive- Ofsted wants to see a ‘calm and orderly’ positive classroom environment that is centred entirely around the needs of the pupils in the class ‘as this is essential for pupils to be able to learn’. </a:t>
          </a:r>
          <a:endParaRPr lang="en-US" dirty="0"/>
        </a:p>
      </dgm:t>
    </dgm:pt>
    <dgm:pt modelId="{818A1478-7F3E-4DC4-BA50-1F5D2B97FE86}" type="parTrans" cxnId="{23C553F4-4243-4564-902A-65844ABD86F9}">
      <dgm:prSet/>
      <dgm:spPr/>
      <dgm:t>
        <a:bodyPr/>
        <a:lstStyle/>
        <a:p>
          <a:endParaRPr lang="en-US"/>
        </a:p>
      </dgm:t>
    </dgm:pt>
    <dgm:pt modelId="{426E13A9-484D-4AD7-9608-02968DFA07DE}" type="sibTrans" cxnId="{23C553F4-4243-4564-902A-65844ABD86F9}">
      <dgm:prSet/>
      <dgm:spPr/>
      <dgm:t>
        <a:bodyPr/>
        <a:lstStyle/>
        <a:p>
          <a:endParaRPr lang="en-US"/>
        </a:p>
      </dgm:t>
    </dgm:pt>
    <dgm:pt modelId="{E855D6AD-CCB1-4FE4-B697-45C182A0A65A}">
      <dgm:prSet/>
      <dgm:spPr/>
      <dgm:t>
        <a:bodyPr/>
        <a:lstStyle/>
        <a:p>
          <a:r>
            <a:rPr lang="en-GB" b="0" i="0" dirty="0"/>
            <a:t>Inclusive- The classroom environment should promote inclusion and be representative of all pupils irrespective of age, disability, gender reassignment, race, religion or belief, sex or sexual orientation’.</a:t>
          </a:r>
          <a:endParaRPr lang="en-US" dirty="0"/>
        </a:p>
      </dgm:t>
    </dgm:pt>
    <dgm:pt modelId="{C9471818-DEA3-4161-959A-4055919F31D2}" type="parTrans" cxnId="{3831F8D8-D16D-47D2-8F3F-6E47515B5630}">
      <dgm:prSet/>
      <dgm:spPr/>
      <dgm:t>
        <a:bodyPr/>
        <a:lstStyle/>
        <a:p>
          <a:endParaRPr lang="en-US"/>
        </a:p>
      </dgm:t>
    </dgm:pt>
    <dgm:pt modelId="{07803F51-E874-48E9-9B60-D5912D188C2B}" type="sibTrans" cxnId="{3831F8D8-D16D-47D2-8F3F-6E47515B5630}">
      <dgm:prSet/>
      <dgm:spPr/>
      <dgm:t>
        <a:bodyPr/>
        <a:lstStyle/>
        <a:p>
          <a:endParaRPr lang="en-US"/>
        </a:p>
      </dgm:t>
    </dgm:pt>
    <dgm:pt modelId="{2981C911-E580-914B-8FBD-2081929B7930}" type="pres">
      <dgm:prSet presAssocID="{8AD31769-68B1-4B7D-A6A6-E14E93E6D52C}" presName="matrix" presStyleCnt="0">
        <dgm:presLayoutVars>
          <dgm:chMax val="1"/>
          <dgm:dir/>
          <dgm:resizeHandles val="exact"/>
        </dgm:presLayoutVars>
      </dgm:prSet>
      <dgm:spPr/>
    </dgm:pt>
    <dgm:pt modelId="{35C4C9F2-8CAE-374C-B336-024B4E52EE40}" type="pres">
      <dgm:prSet presAssocID="{8AD31769-68B1-4B7D-A6A6-E14E93E6D52C}" presName="diamond" presStyleLbl="bgShp" presStyleIdx="0" presStyleCnt="1"/>
      <dgm:spPr/>
    </dgm:pt>
    <dgm:pt modelId="{B72298E6-8AB3-1947-8255-FE63ADB2A0BA}" type="pres">
      <dgm:prSet presAssocID="{8AD31769-68B1-4B7D-A6A6-E14E93E6D52C}" presName="quad1" presStyleLbl="node1" presStyleIdx="0" presStyleCnt="4">
        <dgm:presLayoutVars>
          <dgm:chMax val="0"/>
          <dgm:chPref val="0"/>
          <dgm:bulletEnabled val="1"/>
        </dgm:presLayoutVars>
      </dgm:prSet>
      <dgm:spPr/>
    </dgm:pt>
    <dgm:pt modelId="{1712B8CC-1203-854C-8BA4-C27864B4D83F}" type="pres">
      <dgm:prSet presAssocID="{8AD31769-68B1-4B7D-A6A6-E14E93E6D52C}" presName="quad2" presStyleLbl="node1" presStyleIdx="1" presStyleCnt="4">
        <dgm:presLayoutVars>
          <dgm:chMax val="0"/>
          <dgm:chPref val="0"/>
          <dgm:bulletEnabled val="1"/>
        </dgm:presLayoutVars>
      </dgm:prSet>
      <dgm:spPr/>
    </dgm:pt>
    <dgm:pt modelId="{2725B428-5D30-D04A-984E-B1ECFA909B28}" type="pres">
      <dgm:prSet presAssocID="{8AD31769-68B1-4B7D-A6A6-E14E93E6D52C}" presName="quad3" presStyleLbl="node1" presStyleIdx="2" presStyleCnt="4">
        <dgm:presLayoutVars>
          <dgm:chMax val="0"/>
          <dgm:chPref val="0"/>
          <dgm:bulletEnabled val="1"/>
        </dgm:presLayoutVars>
      </dgm:prSet>
      <dgm:spPr/>
    </dgm:pt>
    <dgm:pt modelId="{85C4B252-FE07-F047-A7D3-6B63AF514238}" type="pres">
      <dgm:prSet presAssocID="{8AD31769-68B1-4B7D-A6A6-E14E93E6D52C}" presName="quad4" presStyleLbl="node1" presStyleIdx="3" presStyleCnt="4">
        <dgm:presLayoutVars>
          <dgm:chMax val="0"/>
          <dgm:chPref val="0"/>
          <dgm:bulletEnabled val="1"/>
        </dgm:presLayoutVars>
      </dgm:prSet>
      <dgm:spPr/>
    </dgm:pt>
  </dgm:ptLst>
  <dgm:cxnLst>
    <dgm:cxn modelId="{1CB3EB48-C36E-B343-80FE-7F6AA83688DD}" type="presOf" srcId="{03DA0272-6BDC-4F19-9A8F-C4CA26AEB3A9}" destId="{1712B8CC-1203-854C-8BA4-C27864B4D83F}" srcOrd="0" destOrd="0" presId="urn:microsoft.com/office/officeart/2005/8/layout/matrix3"/>
    <dgm:cxn modelId="{8E40FE52-B7B1-4949-9D37-A9A9E9056D61}" srcId="{8AD31769-68B1-4B7D-A6A6-E14E93E6D52C}" destId="{03DA0272-6BDC-4F19-9A8F-C4CA26AEB3A9}" srcOrd="1" destOrd="0" parTransId="{861873E6-8F4F-49AF-B8E2-526304949AD8}" sibTransId="{BA1EA0D7-DDA7-4A09-8EC5-515E08F4E9A6}"/>
    <dgm:cxn modelId="{7AFC3097-BE27-8D4B-8F83-388A4EE2B62B}" type="presOf" srcId="{664BA565-3A59-45FE-A5AC-231FAF30713C}" destId="{B72298E6-8AB3-1947-8255-FE63ADB2A0BA}" srcOrd="0" destOrd="0" presId="urn:microsoft.com/office/officeart/2005/8/layout/matrix3"/>
    <dgm:cxn modelId="{ABC938B2-4509-DC48-82CD-EF522F679926}" type="presOf" srcId="{E855D6AD-CCB1-4FE4-B697-45C182A0A65A}" destId="{85C4B252-FE07-F047-A7D3-6B63AF514238}" srcOrd="0" destOrd="0" presId="urn:microsoft.com/office/officeart/2005/8/layout/matrix3"/>
    <dgm:cxn modelId="{946459BA-5D33-4DEA-A4BA-18BCCF25E9E2}" srcId="{8AD31769-68B1-4B7D-A6A6-E14E93E6D52C}" destId="{664BA565-3A59-45FE-A5AC-231FAF30713C}" srcOrd="0" destOrd="0" parTransId="{91734B45-5A38-490E-A3CC-32C45485D66D}" sibTransId="{73D9131C-4945-4C98-B252-95C1CA458C2D}"/>
    <dgm:cxn modelId="{2DA123CC-E7BC-0246-826A-0E0224CE08FC}" type="presOf" srcId="{49E5B987-80F7-41B4-9FF1-CAA3B1BEDAD0}" destId="{2725B428-5D30-D04A-984E-B1ECFA909B28}" srcOrd="0" destOrd="0" presId="urn:microsoft.com/office/officeart/2005/8/layout/matrix3"/>
    <dgm:cxn modelId="{3831F8D8-D16D-47D2-8F3F-6E47515B5630}" srcId="{8AD31769-68B1-4B7D-A6A6-E14E93E6D52C}" destId="{E855D6AD-CCB1-4FE4-B697-45C182A0A65A}" srcOrd="3" destOrd="0" parTransId="{C9471818-DEA3-4161-959A-4055919F31D2}" sibTransId="{07803F51-E874-48E9-9B60-D5912D188C2B}"/>
    <dgm:cxn modelId="{23C553F4-4243-4564-902A-65844ABD86F9}" srcId="{8AD31769-68B1-4B7D-A6A6-E14E93E6D52C}" destId="{49E5B987-80F7-41B4-9FF1-CAA3B1BEDAD0}" srcOrd="2" destOrd="0" parTransId="{818A1478-7F3E-4DC4-BA50-1F5D2B97FE86}" sibTransId="{426E13A9-484D-4AD7-9608-02968DFA07DE}"/>
    <dgm:cxn modelId="{20A0AFFB-692F-4E47-9595-76160D3D2C6F}" type="presOf" srcId="{8AD31769-68B1-4B7D-A6A6-E14E93E6D52C}" destId="{2981C911-E580-914B-8FBD-2081929B7930}" srcOrd="0" destOrd="0" presId="urn:microsoft.com/office/officeart/2005/8/layout/matrix3"/>
    <dgm:cxn modelId="{8C7D915C-0C5A-1D43-AD91-F31FBAB47812}" type="presParOf" srcId="{2981C911-E580-914B-8FBD-2081929B7930}" destId="{35C4C9F2-8CAE-374C-B336-024B4E52EE40}" srcOrd="0" destOrd="0" presId="urn:microsoft.com/office/officeart/2005/8/layout/matrix3"/>
    <dgm:cxn modelId="{4767488B-00C2-A54F-B8FE-7A3F50546A0D}" type="presParOf" srcId="{2981C911-E580-914B-8FBD-2081929B7930}" destId="{B72298E6-8AB3-1947-8255-FE63ADB2A0BA}" srcOrd="1" destOrd="0" presId="urn:microsoft.com/office/officeart/2005/8/layout/matrix3"/>
    <dgm:cxn modelId="{A323C46D-6D26-4C41-A0C6-5E44E59D04F4}" type="presParOf" srcId="{2981C911-E580-914B-8FBD-2081929B7930}" destId="{1712B8CC-1203-854C-8BA4-C27864B4D83F}" srcOrd="2" destOrd="0" presId="urn:microsoft.com/office/officeart/2005/8/layout/matrix3"/>
    <dgm:cxn modelId="{03D4C904-99A5-E349-967F-3351A47AC5CF}" type="presParOf" srcId="{2981C911-E580-914B-8FBD-2081929B7930}" destId="{2725B428-5D30-D04A-984E-B1ECFA909B28}" srcOrd="3" destOrd="0" presId="urn:microsoft.com/office/officeart/2005/8/layout/matrix3"/>
    <dgm:cxn modelId="{E86ECF9F-CDBE-DF48-BB58-A152BB7150AD}" type="presParOf" srcId="{2981C911-E580-914B-8FBD-2081929B7930}" destId="{85C4B252-FE07-F047-A7D3-6B63AF514238}"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FFC08AC-969B-4321-A3C0-03B16D6862C2}" type="doc">
      <dgm:prSet loTypeId="urn:microsoft.com/office/officeart/2005/8/layout/process1" loCatId="process" qsTypeId="urn:microsoft.com/office/officeart/2005/8/quickstyle/simple1" qsCatId="simple" csTypeId="urn:microsoft.com/office/officeart/2005/8/colors/accent3_2" csCatId="accent3"/>
      <dgm:spPr/>
      <dgm:t>
        <a:bodyPr/>
        <a:lstStyle/>
        <a:p>
          <a:endParaRPr lang="en-US"/>
        </a:p>
      </dgm:t>
    </dgm:pt>
    <dgm:pt modelId="{A3DAFCF6-21C5-4751-A0A8-F6F4BCBDB934}">
      <dgm:prSet/>
      <dgm:spPr/>
      <dgm:t>
        <a:bodyPr/>
        <a:lstStyle/>
        <a:p>
          <a:r>
            <a:rPr lang="en-GB" b="1" i="0" dirty="0"/>
            <a:t>Rotational Movements:</a:t>
          </a:r>
          <a:r>
            <a:rPr lang="en-GB" b="0" i="0" dirty="0"/>
            <a:t> Activities involving spinning, swinging, or rotating movements can provide vestibular stimulation. This includes activities such as swinging on a swing, spinning in a chair, or participating in rotational vestibular stimulation therapy exercises.</a:t>
          </a:r>
          <a:endParaRPr lang="en-US" dirty="0"/>
        </a:p>
      </dgm:t>
    </dgm:pt>
    <dgm:pt modelId="{01C4EC45-4CCC-4E9D-8008-4DAC828B81DF}" type="parTrans" cxnId="{ECD087B8-03B6-450C-B9E5-4E71AEBBA858}">
      <dgm:prSet/>
      <dgm:spPr/>
      <dgm:t>
        <a:bodyPr/>
        <a:lstStyle/>
        <a:p>
          <a:endParaRPr lang="en-US"/>
        </a:p>
      </dgm:t>
    </dgm:pt>
    <dgm:pt modelId="{3669EA02-4D41-4609-9371-CC72D8BCAC95}" type="sibTrans" cxnId="{ECD087B8-03B6-450C-B9E5-4E71AEBBA858}">
      <dgm:prSet/>
      <dgm:spPr/>
      <dgm:t>
        <a:bodyPr/>
        <a:lstStyle/>
        <a:p>
          <a:endParaRPr lang="en-US" dirty="0"/>
        </a:p>
      </dgm:t>
    </dgm:pt>
    <dgm:pt modelId="{A146C702-89BC-4605-950E-83C0A207FA0C}">
      <dgm:prSet/>
      <dgm:spPr/>
      <dgm:t>
        <a:bodyPr/>
        <a:lstStyle/>
        <a:p>
          <a:r>
            <a:rPr lang="en-GB" b="1" i="0" dirty="0"/>
            <a:t>Linear Movements:</a:t>
          </a:r>
          <a:r>
            <a:rPr lang="en-GB" b="0" i="0" dirty="0"/>
            <a:t> Activities that involve linear acceleration or changes in body position can stimulate the otolith organs of the vestibular system. Examples include walking, running, jumping, or riding in a vehicle.</a:t>
          </a:r>
          <a:endParaRPr lang="en-US" dirty="0"/>
        </a:p>
      </dgm:t>
    </dgm:pt>
    <dgm:pt modelId="{5520E0F5-689B-4975-8482-411629816FB6}" type="parTrans" cxnId="{0566E5BC-0460-4268-9D45-2A14501A6784}">
      <dgm:prSet/>
      <dgm:spPr/>
      <dgm:t>
        <a:bodyPr/>
        <a:lstStyle/>
        <a:p>
          <a:endParaRPr lang="en-US"/>
        </a:p>
      </dgm:t>
    </dgm:pt>
    <dgm:pt modelId="{01C4A1DE-C093-42A2-B205-5A3D0B5716F1}" type="sibTrans" cxnId="{0566E5BC-0460-4268-9D45-2A14501A6784}">
      <dgm:prSet/>
      <dgm:spPr/>
      <dgm:t>
        <a:bodyPr/>
        <a:lstStyle/>
        <a:p>
          <a:endParaRPr lang="en-US" dirty="0"/>
        </a:p>
      </dgm:t>
    </dgm:pt>
    <dgm:pt modelId="{BBA8240E-D4A8-49FD-B726-D3D3A714ED58}">
      <dgm:prSet/>
      <dgm:spPr/>
      <dgm:t>
        <a:bodyPr/>
        <a:lstStyle/>
        <a:p>
          <a:r>
            <a:rPr lang="en-GB" b="1" i="0" dirty="0"/>
            <a:t>Tilting and Tipping Movements:</a:t>
          </a:r>
          <a:r>
            <a:rPr lang="en-GB" b="0" i="0" dirty="0"/>
            <a:t> Activities that involve tilting or tipping the head or body can stimulate the vestibular system and promote balance and spatial orientation. This includes activities such as leaning over, bending forward, or performing head movements.</a:t>
          </a:r>
          <a:endParaRPr lang="en-US" dirty="0"/>
        </a:p>
      </dgm:t>
    </dgm:pt>
    <dgm:pt modelId="{C2758724-C31C-41D3-9E6C-0637FD8D1B26}" type="parTrans" cxnId="{F741ACFE-F8A0-4EC9-A081-D7CE6921EE9C}">
      <dgm:prSet/>
      <dgm:spPr/>
      <dgm:t>
        <a:bodyPr/>
        <a:lstStyle/>
        <a:p>
          <a:endParaRPr lang="en-US"/>
        </a:p>
      </dgm:t>
    </dgm:pt>
    <dgm:pt modelId="{EFAD883C-80E9-4807-81A6-CC7CBE7D89E0}" type="sibTrans" cxnId="{F741ACFE-F8A0-4EC9-A081-D7CE6921EE9C}">
      <dgm:prSet/>
      <dgm:spPr/>
      <dgm:t>
        <a:bodyPr/>
        <a:lstStyle/>
        <a:p>
          <a:endParaRPr lang="en-US" dirty="0"/>
        </a:p>
      </dgm:t>
    </dgm:pt>
    <dgm:pt modelId="{C32217E0-388E-4C7A-A068-0C024D23F9F2}">
      <dgm:prSet/>
      <dgm:spPr/>
      <dgm:t>
        <a:bodyPr/>
        <a:lstStyle/>
        <a:p>
          <a:r>
            <a:rPr lang="en-GB" b="1" i="0" dirty="0"/>
            <a:t>Balance Challenges:</a:t>
          </a:r>
          <a:r>
            <a:rPr lang="en-GB" b="0" i="0" dirty="0"/>
            <a:t> Activities that challenge balance and postural control, such as standing on one leg, walking on uneven surfaces, or using balance boards or stability balls, can provide vestibular stimulation while also enhancing proprioception and motor coordination.</a:t>
          </a:r>
          <a:endParaRPr lang="en-US" dirty="0"/>
        </a:p>
      </dgm:t>
    </dgm:pt>
    <dgm:pt modelId="{D9A33E0F-E505-478D-8A6C-81CE7960CD94}" type="parTrans" cxnId="{3F2B5ED2-20C7-4B17-BF2E-FD00D519BEB2}">
      <dgm:prSet/>
      <dgm:spPr/>
      <dgm:t>
        <a:bodyPr/>
        <a:lstStyle/>
        <a:p>
          <a:endParaRPr lang="en-US"/>
        </a:p>
      </dgm:t>
    </dgm:pt>
    <dgm:pt modelId="{5E56E48D-F8FF-4AFF-887E-D78CF3B7BF6B}" type="sibTrans" cxnId="{3F2B5ED2-20C7-4B17-BF2E-FD00D519BEB2}">
      <dgm:prSet/>
      <dgm:spPr/>
      <dgm:t>
        <a:bodyPr/>
        <a:lstStyle/>
        <a:p>
          <a:endParaRPr lang="en-US"/>
        </a:p>
      </dgm:t>
    </dgm:pt>
    <dgm:pt modelId="{F8F25099-6A8E-D942-968A-89AB2F456DF5}" type="pres">
      <dgm:prSet presAssocID="{6FFC08AC-969B-4321-A3C0-03B16D6862C2}" presName="Name0" presStyleCnt="0">
        <dgm:presLayoutVars>
          <dgm:dir/>
          <dgm:resizeHandles val="exact"/>
        </dgm:presLayoutVars>
      </dgm:prSet>
      <dgm:spPr/>
    </dgm:pt>
    <dgm:pt modelId="{04FB65F0-32AD-A949-881C-F3997DC3C0B3}" type="pres">
      <dgm:prSet presAssocID="{A3DAFCF6-21C5-4751-A0A8-F6F4BCBDB934}" presName="node" presStyleLbl="node1" presStyleIdx="0" presStyleCnt="4">
        <dgm:presLayoutVars>
          <dgm:bulletEnabled val="1"/>
        </dgm:presLayoutVars>
      </dgm:prSet>
      <dgm:spPr/>
    </dgm:pt>
    <dgm:pt modelId="{8754672F-3127-7D42-91A7-21CE76B3F5D9}" type="pres">
      <dgm:prSet presAssocID="{3669EA02-4D41-4609-9371-CC72D8BCAC95}" presName="sibTrans" presStyleLbl="sibTrans2D1" presStyleIdx="0" presStyleCnt="3"/>
      <dgm:spPr/>
    </dgm:pt>
    <dgm:pt modelId="{C276A9D3-E86D-BD4E-9535-D556D3A8EA09}" type="pres">
      <dgm:prSet presAssocID="{3669EA02-4D41-4609-9371-CC72D8BCAC95}" presName="connectorText" presStyleLbl="sibTrans2D1" presStyleIdx="0" presStyleCnt="3"/>
      <dgm:spPr/>
    </dgm:pt>
    <dgm:pt modelId="{824851A0-9081-984A-8FAF-8187F7387C0F}" type="pres">
      <dgm:prSet presAssocID="{A146C702-89BC-4605-950E-83C0A207FA0C}" presName="node" presStyleLbl="node1" presStyleIdx="1" presStyleCnt="4">
        <dgm:presLayoutVars>
          <dgm:bulletEnabled val="1"/>
        </dgm:presLayoutVars>
      </dgm:prSet>
      <dgm:spPr/>
    </dgm:pt>
    <dgm:pt modelId="{B1435C55-9B85-AA40-9219-035A1F97269E}" type="pres">
      <dgm:prSet presAssocID="{01C4A1DE-C093-42A2-B205-5A3D0B5716F1}" presName="sibTrans" presStyleLbl="sibTrans2D1" presStyleIdx="1" presStyleCnt="3"/>
      <dgm:spPr/>
    </dgm:pt>
    <dgm:pt modelId="{A9E662DE-9328-854D-955F-E7FAEED1553B}" type="pres">
      <dgm:prSet presAssocID="{01C4A1DE-C093-42A2-B205-5A3D0B5716F1}" presName="connectorText" presStyleLbl="sibTrans2D1" presStyleIdx="1" presStyleCnt="3"/>
      <dgm:spPr/>
    </dgm:pt>
    <dgm:pt modelId="{F769BC6E-BA8E-1D4A-8DB4-9A3B269CBBC5}" type="pres">
      <dgm:prSet presAssocID="{BBA8240E-D4A8-49FD-B726-D3D3A714ED58}" presName="node" presStyleLbl="node1" presStyleIdx="2" presStyleCnt="4">
        <dgm:presLayoutVars>
          <dgm:bulletEnabled val="1"/>
        </dgm:presLayoutVars>
      </dgm:prSet>
      <dgm:spPr/>
    </dgm:pt>
    <dgm:pt modelId="{929E2A08-E0B8-6045-B527-9B980BD2DA30}" type="pres">
      <dgm:prSet presAssocID="{EFAD883C-80E9-4807-81A6-CC7CBE7D89E0}" presName="sibTrans" presStyleLbl="sibTrans2D1" presStyleIdx="2" presStyleCnt="3"/>
      <dgm:spPr/>
    </dgm:pt>
    <dgm:pt modelId="{B4410390-3A62-CB42-A168-F8399B409B8D}" type="pres">
      <dgm:prSet presAssocID="{EFAD883C-80E9-4807-81A6-CC7CBE7D89E0}" presName="connectorText" presStyleLbl="sibTrans2D1" presStyleIdx="2" presStyleCnt="3"/>
      <dgm:spPr/>
    </dgm:pt>
    <dgm:pt modelId="{46C19B94-B1E1-C648-AB4A-5CE51D87D957}" type="pres">
      <dgm:prSet presAssocID="{C32217E0-388E-4C7A-A068-0C024D23F9F2}" presName="node" presStyleLbl="node1" presStyleIdx="3" presStyleCnt="4">
        <dgm:presLayoutVars>
          <dgm:bulletEnabled val="1"/>
        </dgm:presLayoutVars>
      </dgm:prSet>
      <dgm:spPr/>
    </dgm:pt>
  </dgm:ptLst>
  <dgm:cxnLst>
    <dgm:cxn modelId="{8DCAC208-C27D-FA49-B2C8-09D150273A8A}" type="presOf" srcId="{C32217E0-388E-4C7A-A068-0C024D23F9F2}" destId="{46C19B94-B1E1-C648-AB4A-5CE51D87D957}" srcOrd="0" destOrd="0" presId="urn:microsoft.com/office/officeart/2005/8/layout/process1"/>
    <dgm:cxn modelId="{D5D97E1B-8F44-4842-A969-5F26D8FB1C79}" type="presOf" srcId="{EFAD883C-80E9-4807-81A6-CC7CBE7D89E0}" destId="{929E2A08-E0B8-6045-B527-9B980BD2DA30}" srcOrd="0" destOrd="0" presId="urn:microsoft.com/office/officeart/2005/8/layout/process1"/>
    <dgm:cxn modelId="{E3A72230-65FB-894D-B1FE-1CD05E11319C}" type="presOf" srcId="{A3DAFCF6-21C5-4751-A0A8-F6F4BCBDB934}" destId="{04FB65F0-32AD-A949-881C-F3997DC3C0B3}" srcOrd="0" destOrd="0" presId="urn:microsoft.com/office/officeart/2005/8/layout/process1"/>
    <dgm:cxn modelId="{7E74D648-4AD5-3D42-8A84-CA77A1EA08DB}" type="presOf" srcId="{3669EA02-4D41-4609-9371-CC72D8BCAC95}" destId="{C276A9D3-E86D-BD4E-9535-D556D3A8EA09}" srcOrd="1" destOrd="0" presId="urn:microsoft.com/office/officeart/2005/8/layout/process1"/>
    <dgm:cxn modelId="{A701875C-EAB6-E64F-A397-C2C57C9538FA}" type="presOf" srcId="{BBA8240E-D4A8-49FD-B726-D3D3A714ED58}" destId="{F769BC6E-BA8E-1D4A-8DB4-9A3B269CBBC5}" srcOrd="0" destOrd="0" presId="urn:microsoft.com/office/officeart/2005/8/layout/process1"/>
    <dgm:cxn modelId="{24F9E25F-3E1B-5045-88B6-07604A64A879}" type="presOf" srcId="{A146C702-89BC-4605-950E-83C0A207FA0C}" destId="{824851A0-9081-984A-8FAF-8187F7387C0F}" srcOrd="0" destOrd="0" presId="urn:microsoft.com/office/officeart/2005/8/layout/process1"/>
    <dgm:cxn modelId="{48470666-003B-9A4C-A419-C69760C998F6}" type="presOf" srcId="{01C4A1DE-C093-42A2-B205-5A3D0B5716F1}" destId="{B1435C55-9B85-AA40-9219-035A1F97269E}" srcOrd="0" destOrd="0" presId="urn:microsoft.com/office/officeart/2005/8/layout/process1"/>
    <dgm:cxn modelId="{751ACB66-0CF4-5D44-8982-29349B1FC9D2}" type="presOf" srcId="{6FFC08AC-969B-4321-A3C0-03B16D6862C2}" destId="{F8F25099-6A8E-D942-968A-89AB2F456DF5}" srcOrd="0" destOrd="0" presId="urn:microsoft.com/office/officeart/2005/8/layout/process1"/>
    <dgm:cxn modelId="{7060A07A-001A-7D4D-9037-EE7EC7FD6A56}" type="presOf" srcId="{EFAD883C-80E9-4807-81A6-CC7CBE7D89E0}" destId="{B4410390-3A62-CB42-A168-F8399B409B8D}" srcOrd="1" destOrd="0" presId="urn:microsoft.com/office/officeart/2005/8/layout/process1"/>
    <dgm:cxn modelId="{ECD087B8-03B6-450C-B9E5-4E71AEBBA858}" srcId="{6FFC08AC-969B-4321-A3C0-03B16D6862C2}" destId="{A3DAFCF6-21C5-4751-A0A8-F6F4BCBDB934}" srcOrd="0" destOrd="0" parTransId="{01C4EC45-4CCC-4E9D-8008-4DAC828B81DF}" sibTransId="{3669EA02-4D41-4609-9371-CC72D8BCAC95}"/>
    <dgm:cxn modelId="{0566E5BC-0460-4268-9D45-2A14501A6784}" srcId="{6FFC08AC-969B-4321-A3C0-03B16D6862C2}" destId="{A146C702-89BC-4605-950E-83C0A207FA0C}" srcOrd="1" destOrd="0" parTransId="{5520E0F5-689B-4975-8482-411629816FB6}" sibTransId="{01C4A1DE-C093-42A2-B205-5A3D0B5716F1}"/>
    <dgm:cxn modelId="{466AF7BE-A1FA-DB47-89B5-F2656623D1D0}" type="presOf" srcId="{3669EA02-4D41-4609-9371-CC72D8BCAC95}" destId="{8754672F-3127-7D42-91A7-21CE76B3F5D9}" srcOrd="0" destOrd="0" presId="urn:microsoft.com/office/officeart/2005/8/layout/process1"/>
    <dgm:cxn modelId="{3F2B5ED2-20C7-4B17-BF2E-FD00D519BEB2}" srcId="{6FFC08AC-969B-4321-A3C0-03B16D6862C2}" destId="{C32217E0-388E-4C7A-A068-0C024D23F9F2}" srcOrd="3" destOrd="0" parTransId="{D9A33E0F-E505-478D-8A6C-81CE7960CD94}" sibTransId="{5E56E48D-F8FF-4AFF-887E-D78CF3B7BF6B}"/>
    <dgm:cxn modelId="{ED8582F7-52D7-5645-9D08-573405841109}" type="presOf" srcId="{01C4A1DE-C093-42A2-B205-5A3D0B5716F1}" destId="{A9E662DE-9328-854D-955F-E7FAEED1553B}" srcOrd="1" destOrd="0" presId="urn:microsoft.com/office/officeart/2005/8/layout/process1"/>
    <dgm:cxn modelId="{F741ACFE-F8A0-4EC9-A081-D7CE6921EE9C}" srcId="{6FFC08AC-969B-4321-A3C0-03B16D6862C2}" destId="{BBA8240E-D4A8-49FD-B726-D3D3A714ED58}" srcOrd="2" destOrd="0" parTransId="{C2758724-C31C-41D3-9E6C-0637FD8D1B26}" sibTransId="{EFAD883C-80E9-4807-81A6-CC7CBE7D89E0}"/>
    <dgm:cxn modelId="{95DCE926-7CDA-0B44-8C72-1EB5A192C710}" type="presParOf" srcId="{F8F25099-6A8E-D942-968A-89AB2F456DF5}" destId="{04FB65F0-32AD-A949-881C-F3997DC3C0B3}" srcOrd="0" destOrd="0" presId="urn:microsoft.com/office/officeart/2005/8/layout/process1"/>
    <dgm:cxn modelId="{FAC1161F-9B7A-ED40-9403-184F22DCECEE}" type="presParOf" srcId="{F8F25099-6A8E-D942-968A-89AB2F456DF5}" destId="{8754672F-3127-7D42-91A7-21CE76B3F5D9}" srcOrd="1" destOrd="0" presId="urn:microsoft.com/office/officeart/2005/8/layout/process1"/>
    <dgm:cxn modelId="{9090AB78-9967-0B4A-8CF9-24414B8AF3E7}" type="presParOf" srcId="{8754672F-3127-7D42-91A7-21CE76B3F5D9}" destId="{C276A9D3-E86D-BD4E-9535-D556D3A8EA09}" srcOrd="0" destOrd="0" presId="urn:microsoft.com/office/officeart/2005/8/layout/process1"/>
    <dgm:cxn modelId="{2769F5D6-8AEF-B549-A1B1-2A840270AA3E}" type="presParOf" srcId="{F8F25099-6A8E-D942-968A-89AB2F456DF5}" destId="{824851A0-9081-984A-8FAF-8187F7387C0F}" srcOrd="2" destOrd="0" presId="urn:microsoft.com/office/officeart/2005/8/layout/process1"/>
    <dgm:cxn modelId="{CB2A75CF-BB8E-5042-8669-28875A6FF9ED}" type="presParOf" srcId="{F8F25099-6A8E-D942-968A-89AB2F456DF5}" destId="{B1435C55-9B85-AA40-9219-035A1F97269E}" srcOrd="3" destOrd="0" presId="urn:microsoft.com/office/officeart/2005/8/layout/process1"/>
    <dgm:cxn modelId="{DD378685-B008-774F-A5A8-02F56D1395C0}" type="presParOf" srcId="{B1435C55-9B85-AA40-9219-035A1F97269E}" destId="{A9E662DE-9328-854D-955F-E7FAEED1553B}" srcOrd="0" destOrd="0" presId="urn:microsoft.com/office/officeart/2005/8/layout/process1"/>
    <dgm:cxn modelId="{2BBC239E-63E4-3E4D-B2CA-84FE974F4740}" type="presParOf" srcId="{F8F25099-6A8E-D942-968A-89AB2F456DF5}" destId="{F769BC6E-BA8E-1D4A-8DB4-9A3B269CBBC5}" srcOrd="4" destOrd="0" presId="urn:microsoft.com/office/officeart/2005/8/layout/process1"/>
    <dgm:cxn modelId="{763C98EE-0250-A04D-8D66-E04AC2DD80B7}" type="presParOf" srcId="{F8F25099-6A8E-D942-968A-89AB2F456DF5}" destId="{929E2A08-E0B8-6045-B527-9B980BD2DA30}" srcOrd="5" destOrd="0" presId="urn:microsoft.com/office/officeart/2005/8/layout/process1"/>
    <dgm:cxn modelId="{4E2A2BD3-2A0E-8442-9519-A753D5F7DB5D}" type="presParOf" srcId="{929E2A08-E0B8-6045-B527-9B980BD2DA30}" destId="{B4410390-3A62-CB42-A168-F8399B409B8D}" srcOrd="0" destOrd="0" presId="urn:microsoft.com/office/officeart/2005/8/layout/process1"/>
    <dgm:cxn modelId="{66168E00-EAB2-D340-B3E3-9991AB821763}" type="presParOf" srcId="{F8F25099-6A8E-D942-968A-89AB2F456DF5}" destId="{46C19B94-B1E1-C648-AB4A-5CE51D87D95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DDFEE0B-82FB-4A9F-92FC-A1FC934FD7F9}" type="doc">
      <dgm:prSet loTypeId="urn:microsoft.com/office/officeart/2005/8/layout/hierarchy3" loCatId="hierarchy" qsTypeId="urn:microsoft.com/office/officeart/2005/8/quickstyle/simple1" qsCatId="simple" csTypeId="urn:microsoft.com/office/officeart/2005/8/colors/accent0_3" csCatId="mainScheme"/>
      <dgm:spPr/>
      <dgm:t>
        <a:bodyPr/>
        <a:lstStyle/>
        <a:p>
          <a:endParaRPr lang="en-US"/>
        </a:p>
      </dgm:t>
    </dgm:pt>
    <dgm:pt modelId="{2F1B4FFC-2744-43C3-9035-43B61A30713A}">
      <dgm:prSet/>
      <dgm:spPr/>
      <dgm:t>
        <a:bodyPr/>
        <a:lstStyle/>
        <a:p>
          <a:r>
            <a:rPr lang="en-GB" b="1" i="0" dirty="0"/>
            <a:t>Morning Meetings or Circle Time:</a:t>
          </a:r>
          <a:endParaRPr lang="en-US" dirty="0"/>
        </a:p>
      </dgm:t>
    </dgm:pt>
    <dgm:pt modelId="{DD5DFB85-0885-41E4-8699-803F1E8AE9B8}" type="parTrans" cxnId="{80E2EC38-FB6F-4CC5-81D3-9529911D2D44}">
      <dgm:prSet/>
      <dgm:spPr/>
      <dgm:t>
        <a:bodyPr/>
        <a:lstStyle/>
        <a:p>
          <a:endParaRPr lang="en-US"/>
        </a:p>
      </dgm:t>
    </dgm:pt>
    <dgm:pt modelId="{C803D6EF-650D-4B97-B899-AFA0FC043027}" type="sibTrans" cxnId="{80E2EC38-FB6F-4CC5-81D3-9529911D2D44}">
      <dgm:prSet/>
      <dgm:spPr/>
      <dgm:t>
        <a:bodyPr/>
        <a:lstStyle/>
        <a:p>
          <a:endParaRPr lang="en-US"/>
        </a:p>
      </dgm:t>
    </dgm:pt>
    <dgm:pt modelId="{48C36F88-FC01-4B3E-97AF-E4540095F37B}">
      <dgm:prSet/>
      <dgm:spPr/>
      <dgm:t>
        <a:bodyPr/>
        <a:lstStyle/>
        <a:p>
          <a:r>
            <a:rPr lang="en-GB" b="0" i="0" dirty="0"/>
            <a:t>Start the day with a sensory-based greeting, such as a handshake, high-five, or fist bump.</a:t>
          </a:r>
          <a:endParaRPr lang="en-US" dirty="0"/>
        </a:p>
      </dgm:t>
    </dgm:pt>
    <dgm:pt modelId="{161052F2-46B6-4AD0-ADFB-BF465189FE4E}" type="parTrans" cxnId="{43D74606-21B4-4783-AD54-EDBE12143674}">
      <dgm:prSet/>
      <dgm:spPr/>
      <dgm:t>
        <a:bodyPr/>
        <a:lstStyle/>
        <a:p>
          <a:endParaRPr lang="en-US"/>
        </a:p>
      </dgm:t>
    </dgm:pt>
    <dgm:pt modelId="{CAEB5B42-8316-4AB8-84F7-CE9C3E91B954}" type="sibTrans" cxnId="{43D74606-21B4-4783-AD54-EDBE12143674}">
      <dgm:prSet/>
      <dgm:spPr/>
      <dgm:t>
        <a:bodyPr/>
        <a:lstStyle/>
        <a:p>
          <a:endParaRPr lang="en-US"/>
        </a:p>
      </dgm:t>
    </dgm:pt>
    <dgm:pt modelId="{ABD967F6-B6F4-4D55-BF5F-A2ADCE8DCD06}">
      <dgm:prSet/>
      <dgm:spPr/>
      <dgm:t>
        <a:bodyPr/>
        <a:lstStyle/>
        <a:p>
          <a:r>
            <a:rPr lang="en-GB" b="0" i="0" dirty="0"/>
            <a:t>Incorporate sensory-friendly materials like sensory balls or fidget toys during circle time.</a:t>
          </a:r>
          <a:endParaRPr lang="en-US" dirty="0"/>
        </a:p>
      </dgm:t>
    </dgm:pt>
    <dgm:pt modelId="{2972B589-71CE-4B0F-844F-01B549819972}" type="parTrans" cxnId="{D869CEF2-D2F6-460D-AB1B-0DEA18CDF607}">
      <dgm:prSet/>
      <dgm:spPr/>
      <dgm:t>
        <a:bodyPr/>
        <a:lstStyle/>
        <a:p>
          <a:endParaRPr lang="en-US"/>
        </a:p>
      </dgm:t>
    </dgm:pt>
    <dgm:pt modelId="{13CDA90D-C74E-4F04-B829-76AB41BB5206}" type="sibTrans" cxnId="{D869CEF2-D2F6-460D-AB1B-0DEA18CDF607}">
      <dgm:prSet/>
      <dgm:spPr/>
      <dgm:t>
        <a:bodyPr/>
        <a:lstStyle/>
        <a:p>
          <a:endParaRPr lang="en-US"/>
        </a:p>
      </dgm:t>
    </dgm:pt>
    <dgm:pt modelId="{AE8BB7A0-2167-4F03-8323-BEB1E7068D4A}">
      <dgm:prSet/>
      <dgm:spPr/>
      <dgm:t>
        <a:bodyPr/>
        <a:lstStyle/>
        <a:p>
          <a:r>
            <a:rPr lang="en-GB" b="0" i="0" dirty="0"/>
            <a:t>Lead calming breathing exercises or stretches to help students regulate their bodies and minds for the day ahead.</a:t>
          </a:r>
          <a:endParaRPr lang="en-US" dirty="0"/>
        </a:p>
      </dgm:t>
    </dgm:pt>
    <dgm:pt modelId="{12188DC4-40D7-48C2-9531-A550126B6BC4}" type="parTrans" cxnId="{45C9C969-4F71-4692-858B-74ED2B39552C}">
      <dgm:prSet/>
      <dgm:spPr/>
      <dgm:t>
        <a:bodyPr/>
        <a:lstStyle/>
        <a:p>
          <a:endParaRPr lang="en-US"/>
        </a:p>
      </dgm:t>
    </dgm:pt>
    <dgm:pt modelId="{24BE6E3C-2AC4-4100-B8FC-E58201474A50}" type="sibTrans" cxnId="{45C9C969-4F71-4692-858B-74ED2B39552C}">
      <dgm:prSet/>
      <dgm:spPr/>
      <dgm:t>
        <a:bodyPr/>
        <a:lstStyle/>
        <a:p>
          <a:endParaRPr lang="en-US"/>
        </a:p>
      </dgm:t>
    </dgm:pt>
    <dgm:pt modelId="{64A01BB8-693A-46CD-A47F-001DE18B3D07}">
      <dgm:prSet/>
      <dgm:spPr/>
      <dgm:t>
        <a:bodyPr/>
        <a:lstStyle/>
        <a:p>
          <a:r>
            <a:rPr lang="en-GB" b="1" i="0" dirty="0"/>
            <a:t>Transitions Between Activities:</a:t>
          </a:r>
          <a:endParaRPr lang="en-US" dirty="0"/>
        </a:p>
      </dgm:t>
    </dgm:pt>
    <dgm:pt modelId="{A854FA0E-F84F-47E3-A125-EB6191F1A995}" type="parTrans" cxnId="{94A433D5-80D8-4185-A513-043BEA1648DB}">
      <dgm:prSet/>
      <dgm:spPr/>
      <dgm:t>
        <a:bodyPr/>
        <a:lstStyle/>
        <a:p>
          <a:endParaRPr lang="en-US"/>
        </a:p>
      </dgm:t>
    </dgm:pt>
    <dgm:pt modelId="{5CC65805-CF9D-4218-9777-9FA5E5BFA731}" type="sibTrans" cxnId="{94A433D5-80D8-4185-A513-043BEA1648DB}">
      <dgm:prSet/>
      <dgm:spPr/>
      <dgm:t>
        <a:bodyPr/>
        <a:lstStyle/>
        <a:p>
          <a:endParaRPr lang="en-US"/>
        </a:p>
      </dgm:t>
    </dgm:pt>
    <dgm:pt modelId="{53BA059F-1ACC-49EB-AE3F-AE39958382BF}">
      <dgm:prSet/>
      <dgm:spPr/>
      <dgm:t>
        <a:bodyPr/>
        <a:lstStyle/>
        <a:p>
          <a:r>
            <a:rPr lang="en-GB" b="0" i="0" dirty="0"/>
            <a:t>Use sensory cues or signals to indicate transitions between activities, such as a chime or gentle music.</a:t>
          </a:r>
          <a:endParaRPr lang="en-US" dirty="0"/>
        </a:p>
      </dgm:t>
    </dgm:pt>
    <dgm:pt modelId="{E13EA15B-23A1-4D41-BB04-4620AA1D9D47}" type="parTrans" cxnId="{23840084-9DCB-43BC-84A5-C9D44C16040C}">
      <dgm:prSet/>
      <dgm:spPr/>
      <dgm:t>
        <a:bodyPr/>
        <a:lstStyle/>
        <a:p>
          <a:endParaRPr lang="en-US"/>
        </a:p>
      </dgm:t>
    </dgm:pt>
    <dgm:pt modelId="{B27F6E18-F5DD-4A40-8B41-BFD57013CE23}" type="sibTrans" cxnId="{23840084-9DCB-43BC-84A5-C9D44C16040C}">
      <dgm:prSet/>
      <dgm:spPr/>
      <dgm:t>
        <a:bodyPr/>
        <a:lstStyle/>
        <a:p>
          <a:endParaRPr lang="en-US"/>
        </a:p>
      </dgm:t>
    </dgm:pt>
    <dgm:pt modelId="{C4873DC5-869F-45D7-90A9-AB6D928EFA5F}">
      <dgm:prSet/>
      <dgm:spPr/>
      <dgm:t>
        <a:bodyPr/>
        <a:lstStyle/>
        <a:p>
          <a:r>
            <a:rPr lang="en-GB" b="0" i="0" dirty="0"/>
            <a:t>Provide sensory breaks between tasks to help students reset and refocus. This could include a short movement activity, deep breathing exercises, or a sensory exploration station.</a:t>
          </a:r>
          <a:endParaRPr lang="en-US" dirty="0"/>
        </a:p>
      </dgm:t>
    </dgm:pt>
    <dgm:pt modelId="{F5311BBA-B5CA-46FB-9DB0-710E912413D2}" type="parTrans" cxnId="{05623A27-20C7-4F73-AEAE-C5C238E3384F}">
      <dgm:prSet/>
      <dgm:spPr/>
      <dgm:t>
        <a:bodyPr/>
        <a:lstStyle/>
        <a:p>
          <a:endParaRPr lang="en-US"/>
        </a:p>
      </dgm:t>
    </dgm:pt>
    <dgm:pt modelId="{0CB970E8-7655-4C75-A9B7-387E38985E5D}" type="sibTrans" cxnId="{05623A27-20C7-4F73-AEAE-C5C238E3384F}">
      <dgm:prSet/>
      <dgm:spPr/>
      <dgm:t>
        <a:bodyPr/>
        <a:lstStyle/>
        <a:p>
          <a:endParaRPr lang="en-US"/>
        </a:p>
      </dgm:t>
    </dgm:pt>
    <dgm:pt modelId="{4ED3B741-98CF-4655-83A7-563361E33D9C}">
      <dgm:prSet/>
      <dgm:spPr/>
      <dgm:t>
        <a:bodyPr/>
        <a:lstStyle/>
        <a:p>
          <a:r>
            <a:rPr lang="en-GB" b="1" i="0" dirty="0"/>
            <a:t>Literacy and Language Arts:</a:t>
          </a:r>
          <a:endParaRPr lang="en-US" dirty="0"/>
        </a:p>
      </dgm:t>
    </dgm:pt>
    <dgm:pt modelId="{830FEE10-7E79-4F4C-AAFD-2CFA07C0BB93}" type="parTrans" cxnId="{C278C035-EBDE-4A62-8B96-8A606A239DE4}">
      <dgm:prSet/>
      <dgm:spPr/>
      <dgm:t>
        <a:bodyPr/>
        <a:lstStyle/>
        <a:p>
          <a:endParaRPr lang="en-US"/>
        </a:p>
      </dgm:t>
    </dgm:pt>
    <dgm:pt modelId="{BC3B7798-BD3E-41F3-A942-F51DF6FA9F51}" type="sibTrans" cxnId="{C278C035-EBDE-4A62-8B96-8A606A239DE4}">
      <dgm:prSet/>
      <dgm:spPr/>
      <dgm:t>
        <a:bodyPr/>
        <a:lstStyle/>
        <a:p>
          <a:endParaRPr lang="en-US"/>
        </a:p>
      </dgm:t>
    </dgm:pt>
    <dgm:pt modelId="{7F2A4415-5669-4A97-96A9-D68AFBF9B1CF}">
      <dgm:prSet/>
      <dgm:spPr/>
      <dgm:t>
        <a:bodyPr/>
        <a:lstStyle/>
        <a:p>
          <a:r>
            <a:rPr lang="en-GB" b="0" i="0" dirty="0"/>
            <a:t>Integrate sensory-rich storytelling by using props, puppets, or sensory books with textured pages or interactive features.</a:t>
          </a:r>
          <a:endParaRPr lang="en-US" dirty="0"/>
        </a:p>
      </dgm:t>
    </dgm:pt>
    <dgm:pt modelId="{315BE8D7-E316-4070-B51F-16060581345E}" type="parTrans" cxnId="{1994C958-EB54-4E6B-A250-11C8E820CC07}">
      <dgm:prSet/>
      <dgm:spPr/>
      <dgm:t>
        <a:bodyPr/>
        <a:lstStyle/>
        <a:p>
          <a:endParaRPr lang="en-US"/>
        </a:p>
      </dgm:t>
    </dgm:pt>
    <dgm:pt modelId="{3CAB801E-28AF-4E45-8597-DF99C6BED318}" type="sibTrans" cxnId="{1994C958-EB54-4E6B-A250-11C8E820CC07}">
      <dgm:prSet/>
      <dgm:spPr/>
      <dgm:t>
        <a:bodyPr/>
        <a:lstStyle/>
        <a:p>
          <a:endParaRPr lang="en-US"/>
        </a:p>
      </dgm:t>
    </dgm:pt>
    <dgm:pt modelId="{C7D55310-9348-4499-B79C-FD99BD9CFF7C}">
      <dgm:prSet/>
      <dgm:spPr/>
      <dgm:t>
        <a:bodyPr/>
        <a:lstStyle/>
        <a:p>
          <a:r>
            <a:rPr lang="en-GB" b="0" i="0" dirty="0"/>
            <a:t>Encourage students to act out stories or participate in dramatic play to engage multiple sensory modalities.</a:t>
          </a:r>
          <a:endParaRPr lang="en-US" dirty="0"/>
        </a:p>
      </dgm:t>
    </dgm:pt>
    <dgm:pt modelId="{43B5F26F-24F2-47E7-AF50-D708626962C6}" type="parTrans" cxnId="{619B6B2B-9523-476D-A879-850D6B1D0104}">
      <dgm:prSet/>
      <dgm:spPr/>
      <dgm:t>
        <a:bodyPr/>
        <a:lstStyle/>
        <a:p>
          <a:endParaRPr lang="en-US"/>
        </a:p>
      </dgm:t>
    </dgm:pt>
    <dgm:pt modelId="{DBAA079D-698E-4EB3-A6C3-AB942EFD5743}" type="sibTrans" cxnId="{619B6B2B-9523-476D-A879-850D6B1D0104}">
      <dgm:prSet/>
      <dgm:spPr/>
      <dgm:t>
        <a:bodyPr/>
        <a:lstStyle/>
        <a:p>
          <a:endParaRPr lang="en-US"/>
        </a:p>
      </dgm:t>
    </dgm:pt>
    <dgm:pt modelId="{BF1B5C2C-0949-492D-B0A3-B50C95351DE2}">
      <dgm:prSet/>
      <dgm:spPr/>
      <dgm:t>
        <a:bodyPr/>
        <a:lstStyle/>
        <a:p>
          <a:r>
            <a:rPr lang="en-GB" b="0" i="0" dirty="0"/>
            <a:t>Use multisensory approaches to teach phonics and sight words, such as tracing letters in sand or shaving cream, or using tactile letter cards.</a:t>
          </a:r>
          <a:endParaRPr lang="en-US" dirty="0"/>
        </a:p>
      </dgm:t>
    </dgm:pt>
    <dgm:pt modelId="{F6199EEC-70A5-4EA1-8ADC-A5F5A794A159}" type="parTrans" cxnId="{3A2DB886-AD23-4101-9612-31547384BF4E}">
      <dgm:prSet/>
      <dgm:spPr/>
      <dgm:t>
        <a:bodyPr/>
        <a:lstStyle/>
        <a:p>
          <a:endParaRPr lang="en-US"/>
        </a:p>
      </dgm:t>
    </dgm:pt>
    <dgm:pt modelId="{03FE0A79-5A6B-4CB2-A756-D744A153DF8F}" type="sibTrans" cxnId="{3A2DB886-AD23-4101-9612-31547384BF4E}">
      <dgm:prSet/>
      <dgm:spPr/>
      <dgm:t>
        <a:bodyPr/>
        <a:lstStyle/>
        <a:p>
          <a:endParaRPr lang="en-US"/>
        </a:p>
      </dgm:t>
    </dgm:pt>
    <dgm:pt modelId="{9D24814F-DCF0-480C-856E-76DC5DEB6F96}">
      <dgm:prSet/>
      <dgm:spPr/>
      <dgm:t>
        <a:bodyPr/>
        <a:lstStyle/>
        <a:p>
          <a:r>
            <a:rPr lang="en-GB" b="1" i="0" dirty="0"/>
            <a:t>Mathematics:</a:t>
          </a:r>
          <a:endParaRPr lang="en-US" dirty="0"/>
        </a:p>
      </dgm:t>
    </dgm:pt>
    <dgm:pt modelId="{7A1FD4F5-C7A6-4B75-85AA-C142B1E7EED2}" type="parTrans" cxnId="{A2ED9E00-2375-478D-8256-AC51CA00A43D}">
      <dgm:prSet/>
      <dgm:spPr/>
      <dgm:t>
        <a:bodyPr/>
        <a:lstStyle/>
        <a:p>
          <a:endParaRPr lang="en-US"/>
        </a:p>
      </dgm:t>
    </dgm:pt>
    <dgm:pt modelId="{DA5B9893-2D1E-4841-8977-04A31185F91B}" type="sibTrans" cxnId="{A2ED9E00-2375-478D-8256-AC51CA00A43D}">
      <dgm:prSet/>
      <dgm:spPr/>
      <dgm:t>
        <a:bodyPr/>
        <a:lstStyle/>
        <a:p>
          <a:endParaRPr lang="en-US"/>
        </a:p>
      </dgm:t>
    </dgm:pt>
    <dgm:pt modelId="{8F74A732-A37F-4675-A8E6-8723E0A90DB5}">
      <dgm:prSet/>
      <dgm:spPr/>
      <dgm:t>
        <a:bodyPr/>
        <a:lstStyle/>
        <a:p>
          <a:r>
            <a:rPr lang="en-GB" b="0" i="0" dirty="0"/>
            <a:t>Use manipulatives and tactile materials like counting beads, blocks, or playdough to explore mathematical concepts.</a:t>
          </a:r>
          <a:endParaRPr lang="en-US" dirty="0"/>
        </a:p>
      </dgm:t>
    </dgm:pt>
    <dgm:pt modelId="{F2AC4551-D0FD-4A09-9D18-7B13E9D6C19F}" type="parTrans" cxnId="{D3F9F63B-DF2C-4C44-86C4-C176111E1047}">
      <dgm:prSet/>
      <dgm:spPr/>
      <dgm:t>
        <a:bodyPr/>
        <a:lstStyle/>
        <a:p>
          <a:endParaRPr lang="en-US"/>
        </a:p>
      </dgm:t>
    </dgm:pt>
    <dgm:pt modelId="{6120FF54-52B4-4058-8705-FD2BDF9172AF}" type="sibTrans" cxnId="{D3F9F63B-DF2C-4C44-86C4-C176111E1047}">
      <dgm:prSet/>
      <dgm:spPr/>
      <dgm:t>
        <a:bodyPr/>
        <a:lstStyle/>
        <a:p>
          <a:endParaRPr lang="en-US"/>
        </a:p>
      </dgm:t>
    </dgm:pt>
    <dgm:pt modelId="{748D3E8E-C8D9-4211-8EF3-29276CC8F430}">
      <dgm:prSet/>
      <dgm:spPr/>
      <dgm:t>
        <a:bodyPr/>
        <a:lstStyle/>
        <a:p>
          <a:r>
            <a:rPr lang="en-GB" b="0" i="0" dirty="0"/>
            <a:t>Incorporate movement into math activities by having students hop, jump, or skip while counting or solving equations.</a:t>
          </a:r>
          <a:endParaRPr lang="en-US" dirty="0"/>
        </a:p>
      </dgm:t>
    </dgm:pt>
    <dgm:pt modelId="{BD37DC64-B40E-4C7A-A63E-2A008962BB9C}" type="parTrans" cxnId="{BF230B1A-72FD-4B53-844A-904E32FCE096}">
      <dgm:prSet/>
      <dgm:spPr/>
      <dgm:t>
        <a:bodyPr/>
        <a:lstStyle/>
        <a:p>
          <a:endParaRPr lang="en-US"/>
        </a:p>
      </dgm:t>
    </dgm:pt>
    <dgm:pt modelId="{2046080C-3046-41AA-9353-40366820F534}" type="sibTrans" cxnId="{BF230B1A-72FD-4B53-844A-904E32FCE096}">
      <dgm:prSet/>
      <dgm:spPr/>
      <dgm:t>
        <a:bodyPr/>
        <a:lstStyle/>
        <a:p>
          <a:endParaRPr lang="en-US"/>
        </a:p>
      </dgm:t>
    </dgm:pt>
    <dgm:pt modelId="{163B2A4A-2513-4AC3-9630-7A73AE801948}">
      <dgm:prSet/>
      <dgm:spPr/>
      <dgm:t>
        <a:bodyPr/>
        <a:lstStyle/>
        <a:p>
          <a:r>
            <a:rPr lang="en-GB" b="0" i="0" dirty="0"/>
            <a:t>Create sensory-based math games or puzzles that engage students' senses while reinforcing mathematical skills.</a:t>
          </a:r>
          <a:endParaRPr lang="en-US" dirty="0"/>
        </a:p>
      </dgm:t>
    </dgm:pt>
    <dgm:pt modelId="{E631AC57-723B-4216-AB4B-0147466AE230}" type="parTrans" cxnId="{183A4955-6C51-45AA-8590-D873E1BC2282}">
      <dgm:prSet/>
      <dgm:spPr/>
      <dgm:t>
        <a:bodyPr/>
        <a:lstStyle/>
        <a:p>
          <a:endParaRPr lang="en-US"/>
        </a:p>
      </dgm:t>
    </dgm:pt>
    <dgm:pt modelId="{05689A4A-91C6-4DFD-A38D-0FA61B640662}" type="sibTrans" cxnId="{183A4955-6C51-45AA-8590-D873E1BC2282}">
      <dgm:prSet/>
      <dgm:spPr/>
      <dgm:t>
        <a:bodyPr/>
        <a:lstStyle/>
        <a:p>
          <a:endParaRPr lang="en-US"/>
        </a:p>
      </dgm:t>
    </dgm:pt>
    <dgm:pt modelId="{0D17865E-5603-6747-A11D-7BF8507FAF90}" type="pres">
      <dgm:prSet presAssocID="{DDDFEE0B-82FB-4A9F-92FC-A1FC934FD7F9}" presName="diagram" presStyleCnt="0">
        <dgm:presLayoutVars>
          <dgm:chPref val="1"/>
          <dgm:dir/>
          <dgm:animOne val="branch"/>
          <dgm:animLvl val="lvl"/>
          <dgm:resizeHandles/>
        </dgm:presLayoutVars>
      </dgm:prSet>
      <dgm:spPr/>
    </dgm:pt>
    <dgm:pt modelId="{421DE156-D6F7-F445-A93B-4964383F99C7}" type="pres">
      <dgm:prSet presAssocID="{2F1B4FFC-2744-43C3-9035-43B61A30713A}" presName="root" presStyleCnt="0"/>
      <dgm:spPr/>
    </dgm:pt>
    <dgm:pt modelId="{C6E6C459-27E9-5D46-82D5-0980024CE992}" type="pres">
      <dgm:prSet presAssocID="{2F1B4FFC-2744-43C3-9035-43B61A30713A}" presName="rootComposite" presStyleCnt="0"/>
      <dgm:spPr/>
    </dgm:pt>
    <dgm:pt modelId="{2A431280-681C-3848-B4F8-07FB0188B73C}" type="pres">
      <dgm:prSet presAssocID="{2F1B4FFC-2744-43C3-9035-43B61A30713A}" presName="rootText" presStyleLbl="node1" presStyleIdx="0" presStyleCnt="4"/>
      <dgm:spPr/>
    </dgm:pt>
    <dgm:pt modelId="{9786EF8C-0B10-614B-8EAC-6CE1CCB4FF39}" type="pres">
      <dgm:prSet presAssocID="{2F1B4FFC-2744-43C3-9035-43B61A30713A}" presName="rootConnector" presStyleLbl="node1" presStyleIdx="0" presStyleCnt="4"/>
      <dgm:spPr/>
    </dgm:pt>
    <dgm:pt modelId="{B5EE0955-2C8D-644E-A3F2-08645317D78B}" type="pres">
      <dgm:prSet presAssocID="{2F1B4FFC-2744-43C3-9035-43B61A30713A}" presName="childShape" presStyleCnt="0"/>
      <dgm:spPr/>
    </dgm:pt>
    <dgm:pt modelId="{4B460AE3-1665-8E4F-8284-7F8E4780454F}" type="pres">
      <dgm:prSet presAssocID="{161052F2-46B6-4AD0-ADFB-BF465189FE4E}" presName="Name13" presStyleLbl="parChTrans1D2" presStyleIdx="0" presStyleCnt="11"/>
      <dgm:spPr/>
    </dgm:pt>
    <dgm:pt modelId="{A7F4F4B4-27ED-C44C-8D37-A380BB52A5C6}" type="pres">
      <dgm:prSet presAssocID="{48C36F88-FC01-4B3E-97AF-E4540095F37B}" presName="childText" presStyleLbl="bgAcc1" presStyleIdx="0" presStyleCnt="11">
        <dgm:presLayoutVars>
          <dgm:bulletEnabled val="1"/>
        </dgm:presLayoutVars>
      </dgm:prSet>
      <dgm:spPr/>
    </dgm:pt>
    <dgm:pt modelId="{2B5C68FF-CF6A-394C-8470-61FC4977D0D5}" type="pres">
      <dgm:prSet presAssocID="{2972B589-71CE-4B0F-844F-01B549819972}" presName="Name13" presStyleLbl="parChTrans1D2" presStyleIdx="1" presStyleCnt="11"/>
      <dgm:spPr/>
    </dgm:pt>
    <dgm:pt modelId="{F4CBF6DE-2577-844C-B933-99D4C2DA86A9}" type="pres">
      <dgm:prSet presAssocID="{ABD967F6-B6F4-4D55-BF5F-A2ADCE8DCD06}" presName="childText" presStyleLbl="bgAcc1" presStyleIdx="1" presStyleCnt="11">
        <dgm:presLayoutVars>
          <dgm:bulletEnabled val="1"/>
        </dgm:presLayoutVars>
      </dgm:prSet>
      <dgm:spPr/>
    </dgm:pt>
    <dgm:pt modelId="{EE6F6085-EC71-3348-A70D-BB4FBFDA5BAD}" type="pres">
      <dgm:prSet presAssocID="{12188DC4-40D7-48C2-9531-A550126B6BC4}" presName="Name13" presStyleLbl="parChTrans1D2" presStyleIdx="2" presStyleCnt="11"/>
      <dgm:spPr/>
    </dgm:pt>
    <dgm:pt modelId="{72D4BDFE-F1D2-4745-AE99-54CF700E0AF5}" type="pres">
      <dgm:prSet presAssocID="{AE8BB7A0-2167-4F03-8323-BEB1E7068D4A}" presName="childText" presStyleLbl="bgAcc1" presStyleIdx="2" presStyleCnt="11">
        <dgm:presLayoutVars>
          <dgm:bulletEnabled val="1"/>
        </dgm:presLayoutVars>
      </dgm:prSet>
      <dgm:spPr/>
    </dgm:pt>
    <dgm:pt modelId="{BBCFE7ED-4FD9-F740-8197-BCE831CD2A09}" type="pres">
      <dgm:prSet presAssocID="{64A01BB8-693A-46CD-A47F-001DE18B3D07}" presName="root" presStyleCnt="0"/>
      <dgm:spPr/>
    </dgm:pt>
    <dgm:pt modelId="{E8862126-4EDC-444E-A0D2-571CA293DBF2}" type="pres">
      <dgm:prSet presAssocID="{64A01BB8-693A-46CD-A47F-001DE18B3D07}" presName="rootComposite" presStyleCnt="0"/>
      <dgm:spPr/>
    </dgm:pt>
    <dgm:pt modelId="{8E3F75D3-70AB-5442-842C-2A7A76DB3BA3}" type="pres">
      <dgm:prSet presAssocID="{64A01BB8-693A-46CD-A47F-001DE18B3D07}" presName="rootText" presStyleLbl="node1" presStyleIdx="1" presStyleCnt="4"/>
      <dgm:spPr/>
    </dgm:pt>
    <dgm:pt modelId="{75759B9D-3F29-F841-A748-30F7DAF1717A}" type="pres">
      <dgm:prSet presAssocID="{64A01BB8-693A-46CD-A47F-001DE18B3D07}" presName="rootConnector" presStyleLbl="node1" presStyleIdx="1" presStyleCnt="4"/>
      <dgm:spPr/>
    </dgm:pt>
    <dgm:pt modelId="{1DA64BB5-66F4-A441-B3ED-988BBB69A1CB}" type="pres">
      <dgm:prSet presAssocID="{64A01BB8-693A-46CD-A47F-001DE18B3D07}" presName="childShape" presStyleCnt="0"/>
      <dgm:spPr/>
    </dgm:pt>
    <dgm:pt modelId="{603DCBE6-9779-3245-878A-FE675D579733}" type="pres">
      <dgm:prSet presAssocID="{E13EA15B-23A1-4D41-BB04-4620AA1D9D47}" presName="Name13" presStyleLbl="parChTrans1D2" presStyleIdx="3" presStyleCnt="11"/>
      <dgm:spPr/>
    </dgm:pt>
    <dgm:pt modelId="{BAD91534-C334-3E4E-A896-D6317649BD44}" type="pres">
      <dgm:prSet presAssocID="{53BA059F-1ACC-49EB-AE3F-AE39958382BF}" presName="childText" presStyleLbl="bgAcc1" presStyleIdx="3" presStyleCnt="11">
        <dgm:presLayoutVars>
          <dgm:bulletEnabled val="1"/>
        </dgm:presLayoutVars>
      </dgm:prSet>
      <dgm:spPr/>
    </dgm:pt>
    <dgm:pt modelId="{0B17E37E-DDA7-B845-8287-B859A4131ACB}" type="pres">
      <dgm:prSet presAssocID="{F5311BBA-B5CA-46FB-9DB0-710E912413D2}" presName="Name13" presStyleLbl="parChTrans1D2" presStyleIdx="4" presStyleCnt="11"/>
      <dgm:spPr/>
    </dgm:pt>
    <dgm:pt modelId="{36179E6E-AB86-D646-9110-E417C4D0C454}" type="pres">
      <dgm:prSet presAssocID="{C4873DC5-869F-45D7-90A9-AB6D928EFA5F}" presName="childText" presStyleLbl="bgAcc1" presStyleIdx="4" presStyleCnt="11">
        <dgm:presLayoutVars>
          <dgm:bulletEnabled val="1"/>
        </dgm:presLayoutVars>
      </dgm:prSet>
      <dgm:spPr/>
    </dgm:pt>
    <dgm:pt modelId="{765911BA-95FA-A544-BE84-90E10271F5A9}" type="pres">
      <dgm:prSet presAssocID="{4ED3B741-98CF-4655-83A7-563361E33D9C}" presName="root" presStyleCnt="0"/>
      <dgm:spPr/>
    </dgm:pt>
    <dgm:pt modelId="{2E55C1B4-49AF-B748-903B-576EA2879A89}" type="pres">
      <dgm:prSet presAssocID="{4ED3B741-98CF-4655-83A7-563361E33D9C}" presName="rootComposite" presStyleCnt="0"/>
      <dgm:spPr/>
    </dgm:pt>
    <dgm:pt modelId="{1918E753-AC4D-C64E-AFA0-6066DFDFBDCE}" type="pres">
      <dgm:prSet presAssocID="{4ED3B741-98CF-4655-83A7-563361E33D9C}" presName="rootText" presStyleLbl="node1" presStyleIdx="2" presStyleCnt="4"/>
      <dgm:spPr/>
    </dgm:pt>
    <dgm:pt modelId="{AC2B7AF5-E00A-464D-950F-A365568A1398}" type="pres">
      <dgm:prSet presAssocID="{4ED3B741-98CF-4655-83A7-563361E33D9C}" presName="rootConnector" presStyleLbl="node1" presStyleIdx="2" presStyleCnt="4"/>
      <dgm:spPr/>
    </dgm:pt>
    <dgm:pt modelId="{F661221E-8B6C-9845-8FE8-8407249E37A1}" type="pres">
      <dgm:prSet presAssocID="{4ED3B741-98CF-4655-83A7-563361E33D9C}" presName="childShape" presStyleCnt="0"/>
      <dgm:spPr/>
    </dgm:pt>
    <dgm:pt modelId="{4733BB1F-B177-554B-94DB-CD022287A370}" type="pres">
      <dgm:prSet presAssocID="{315BE8D7-E316-4070-B51F-16060581345E}" presName="Name13" presStyleLbl="parChTrans1D2" presStyleIdx="5" presStyleCnt="11"/>
      <dgm:spPr/>
    </dgm:pt>
    <dgm:pt modelId="{855C0F8E-C457-8E4D-AF76-400F007E2C2D}" type="pres">
      <dgm:prSet presAssocID="{7F2A4415-5669-4A97-96A9-D68AFBF9B1CF}" presName="childText" presStyleLbl="bgAcc1" presStyleIdx="5" presStyleCnt="11">
        <dgm:presLayoutVars>
          <dgm:bulletEnabled val="1"/>
        </dgm:presLayoutVars>
      </dgm:prSet>
      <dgm:spPr/>
    </dgm:pt>
    <dgm:pt modelId="{DF855A4D-B8DE-9541-A7A2-2148F9EF18D8}" type="pres">
      <dgm:prSet presAssocID="{43B5F26F-24F2-47E7-AF50-D708626962C6}" presName="Name13" presStyleLbl="parChTrans1D2" presStyleIdx="6" presStyleCnt="11"/>
      <dgm:spPr/>
    </dgm:pt>
    <dgm:pt modelId="{ECA4A343-E31B-AA45-88F0-B1F339A45568}" type="pres">
      <dgm:prSet presAssocID="{C7D55310-9348-4499-B79C-FD99BD9CFF7C}" presName="childText" presStyleLbl="bgAcc1" presStyleIdx="6" presStyleCnt="11">
        <dgm:presLayoutVars>
          <dgm:bulletEnabled val="1"/>
        </dgm:presLayoutVars>
      </dgm:prSet>
      <dgm:spPr/>
    </dgm:pt>
    <dgm:pt modelId="{92A19F61-0835-5E48-ACE8-F74269D5A1AA}" type="pres">
      <dgm:prSet presAssocID="{F6199EEC-70A5-4EA1-8ADC-A5F5A794A159}" presName="Name13" presStyleLbl="parChTrans1D2" presStyleIdx="7" presStyleCnt="11"/>
      <dgm:spPr/>
    </dgm:pt>
    <dgm:pt modelId="{F49C9E7C-9E67-0442-A6A5-6BE97F1238F6}" type="pres">
      <dgm:prSet presAssocID="{BF1B5C2C-0949-492D-B0A3-B50C95351DE2}" presName="childText" presStyleLbl="bgAcc1" presStyleIdx="7" presStyleCnt="11">
        <dgm:presLayoutVars>
          <dgm:bulletEnabled val="1"/>
        </dgm:presLayoutVars>
      </dgm:prSet>
      <dgm:spPr/>
    </dgm:pt>
    <dgm:pt modelId="{A38EAADE-C9DC-864C-B253-14A621CAD13A}" type="pres">
      <dgm:prSet presAssocID="{9D24814F-DCF0-480C-856E-76DC5DEB6F96}" presName="root" presStyleCnt="0"/>
      <dgm:spPr/>
    </dgm:pt>
    <dgm:pt modelId="{5921425D-1A6E-A54A-B938-9880A11CBC5B}" type="pres">
      <dgm:prSet presAssocID="{9D24814F-DCF0-480C-856E-76DC5DEB6F96}" presName="rootComposite" presStyleCnt="0"/>
      <dgm:spPr/>
    </dgm:pt>
    <dgm:pt modelId="{9DFE89F0-BA83-D743-9645-339A9FCA079A}" type="pres">
      <dgm:prSet presAssocID="{9D24814F-DCF0-480C-856E-76DC5DEB6F96}" presName="rootText" presStyleLbl="node1" presStyleIdx="3" presStyleCnt="4"/>
      <dgm:spPr/>
    </dgm:pt>
    <dgm:pt modelId="{4030FEFB-1B34-3244-8F02-AA7CF0DBA83C}" type="pres">
      <dgm:prSet presAssocID="{9D24814F-DCF0-480C-856E-76DC5DEB6F96}" presName="rootConnector" presStyleLbl="node1" presStyleIdx="3" presStyleCnt="4"/>
      <dgm:spPr/>
    </dgm:pt>
    <dgm:pt modelId="{7C1C3AB2-D3F2-2B4E-B642-0670C9BD1109}" type="pres">
      <dgm:prSet presAssocID="{9D24814F-DCF0-480C-856E-76DC5DEB6F96}" presName="childShape" presStyleCnt="0"/>
      <dgm:spPr/>
    </dgm:pt>
    <dgm:pt modelId="{E3EA9EF3-5596-B443-AE9A-3479C190C62C}" type="pres">
      <dgm:prSet presAssocID="{F2AC4551-D0FD-4A09-9D18-7B13E9D6C19F}" presName="Name13" presStyleLbl="parChTrans1D2" presStyleIdx="8" presStyleCnt="11"/>
      <dgm:spPr/>
    </dgm:pt>
    <dgm:pt modelId="{425CDFE7-C7FB-0D40-AE28-9625560037DF}" type="pres">
      <dgm:prSet presAssocID="{8F74A732-A37F-4675-A8E6-8723E0A90DB5}" presName="childText" presStyleLbl="bgAcc1" presStyleIdx="8" presStyleCnt="11">
        <dgm:presLayoutVars>
          <dgm:bulletEnabled val="1"/>
        </dgm:presLayoutVars>
      </dgm:prSet>
      <dgm:spPr/>
    </dgm:pt>
    <dgm:pt modelId="{A9353FCF-FA08-9C4C-A397-C6F5FFD35771}" type="pres">
      <dgm:prSet presAssocID="{BD37DC64-B40E-4C7A-A63E-2A008962BB9C}" presName="Name13" presStyleLbl="parChTrans1D2" presStyleIdx="9" presStyleCnt="11"/>
      <dgm:spPr/>
    </dgm:pt>
    <dgm:pt modelId="{257FA5E3-50B2-4A47-9C29-0903551223D6}" type="pres">
      <dgm:prSet presAssocID="{748D3E8E-C8D9-4211-8EF3-29276CC8F430}" presName="childText" presStyleLbl="bgAcc1" presStyleIdx="9" presStyleCnt="11">
        <dgm:presLayoutVars>
          <dgm:bulletEnabled val="1"/>
        </dgm:presLayoutVars>
      </dgm:prSet>
      <dgm:spPr/>
    </dgm:pt>
    <dgm:pt modelId="{FAD89E39-7FCD-704A-A689-698B2920ECB7}" type="pres">
      <dgm:prSet presAssocID="{E631AC57-723B-4216-AB4B-0147466AE230}" presName="Name13" presStyleLbl="parChTrans1D2" presStyleIdx="10" presStyleCnt="11"/>
      <dgm:spPr/>
    </dgm:pt>
    <dgm:pt modelId="{9DBF8E11-3470-FB48-A6B1-3B76E5257A5F}" type="pres">
      <dgm:prSet presAssocID="{163B2A4A-2513-4AC3-9630-7A73AE801948}" presName="childText" presStyleLbl="bgAcc1" presStyleIdx="10" presStyleCnt="11">
        <dgm:presLayoutVars>
          <dgm:bulletEnabled val="1"/>
        </dgm:presLayoutVars>
      </dgm:prSet>
      <dgm:spPr/>
    </dgm:pt>
  </dgm:ptLst>
  <dgm:cxnLst>
    <dgm:cxn modelId="{A2ED9E00-2375-478D-8256-AC51CA00A43D}" srcId="{DDDFEE0B-82FB-4A9F-92FC-A1FC934FD7F9}" destId="{9D24814F-DCF0-480C-856E-76DC5DEB6F96}" srcOrd="3" destOrd="0" parTransId="{7A1FD4F5-C7A6-4B75-85AA-C142B1E7EED2}" sibTransId="{DA5B9893-2D1E-4841-8977-04A31185F91B}"/>
    <dgm:cxn modelId="{43D74606-21B4-4783-AD54-EDBE12143674}" srcId="{2F1B4FFC-2744-43C3-9035-43B61A30713A}" destId="{48C36F88-FC01-4B3E-97AF-E4540095F37B}" srcOrd="0" destOrd="0" parTransId="{161052F2-46B6-4AD0-ADFB-BF465189FE4E}" sibTransId="{CAEB5B42-8316-4AB8-84F7-CE9C3E91B954}"/>
    <dgm:cxn modelId="{FB2CAE0E-9D45-1944-B160-DFC80A478C3E}" type="presOf" srcId="{4ED3B741-98CF-4655-83A7-563361E33D9C}" destId="{AC2B7AF5-E00A-464D-950F-A365568A1398}" srcOrd="1" destOrd="0" presId="urn:microsoft.com/office/officeart/2005/8/layout/hierarchy3"/>
    <dgm:cxn modelId="{AFC41515-A809-5A41-AD70-ACFA56216F61}" type="presOf" srcId="{12188DC4-40D7-48C2-9531-A550126B6BC4}" destId="{EE6F6085-EC71-3348-A70D-BB4FBFDA5BAD}" srcOrd="0" destOrd="0" presId="urn:microsoft.com/office/officeart/2005/8/layout/hierarchy3"/>
    <dgm:cxn modelId="{BF230B1A-72FD-4B53-844A-904E32FCE096}" srcId="{9D24814F-DCF0-480C-856E-76DC5DEB6F96}" destId="{748D3E8E-C8D9-4211-8EF3-29276CC8F430}" srcOrd="1" destOrd="0" parTransId="{BD37DC64-B40E-4C7A-A63E-2A008962BB9C}" sibTransId="{2046080C-3046-41AA-9353-40366820F534}"/>
    <dgm:cxn modelId="{05623A27-20C7-4F73-AEAE-C5C238E3384F}" srcId="{64A01BB8-693A-46CD-A47F-001DE18B3D07}" destId="{C4873DC5-869F-45D7-90A9-AB6D928EFA5F}" srcOrd="1" destOrd="0" parTransId="{F5311BBA-B5CA-46FB-9DB0-710E912413D2}" sibTransId="{0CB970E8-7655-4C75-A9B7-387E38985E5D}"/>
    <dgm:cxn modelId="{D8A33829-F892-294C-9443-B47FA165E04C}" type="presOf" srcId="{64A01BB8-693A-46CD-A47F-001DE18B3D07}" destId="{75759B9D-3F29-F841-A748-30F7DAF1717A}" srcOrd="1" destOrd="0" presId="urn:microsoft.com/office/officeart/2005/8/layout/hierarchy3"/>
    <dgm:cxn modelId="{0B51AA29-1737-6A47-B69B-D71E35DC1C6A}" type="presOf" srcId="{163B2A4A-2513-4AC3-9630-7A73AE801948}" destId="{9DBF8E11-3470-FB48-A6B1-3B76E5257A5F}" srcOrd="0" destOrd="0" presId="urn:microsoft.com/office/officeart/2005/8/layout/hierarchy3"/>
    <dgm:cxn modelId="{619B6B2B-9523-476D-A879-850D6B1D0104}" srcId="{4ED3B741-98CF-4655-83A7-563361E33D9C}" destId="{C7D55310-9348-4499-B79C-FD99BD9CFF7C}" srcOrd="1" destOrd="0" parTransId="{43B5F26F-24F2-47E7-AF50-D708626962C6}" sibTransId="{DBAA079D-698E-4EB3-A6C3-AB942EFD5743}"/>
    <dgm:cxn modelId="{7E59D62E-856B-7544-BA68-3FB9DDD51447}" type="presOf" srcId="{AE8BB7A0-2167-4F03-8323-BEB1E7068D4A}" destId="{72D4BDFE-F1D2-4745-AE99-54CF700E0AF5}" srcOrd="0" destOrd="0" presId="urn:microsoft.com/office/officeart/2005/8/layout/hierarchy3"/>
    <dgm:cxn modelId="{65C6F22F-7F7C-9D41-B706-0061719A2DE2}" type="presOf" srcId="{48C36F88-FC01-4B3E-97AF-E4540095F37B}" destId="{A7F4F4B4-27ED-C44C-8D37-A380BB52A5C6}" srcOrd="0" destOrd="0" presId="urn:microsoft.com/office/officeart/2005/8/layout/hierarchy3"/>
    <dgm:cxn modelId="{C278C035-EBDE-4A62-8B96-8A606A239DE4}" srcId="{DDDFEE0B-82FB-4A9F-92FC-A1FC934FD7F9}" destId="{4ED3B741-98CF-4655-83A7-563361E33D9C}" srcOrd="2" destOrd="0" parTransId="{830FEE10-7E79-4F4C-AAFD-2CFA07C0BB93}" sibTransId="{BC3B7798-BD3E-41F3-A942-F51DF6FA9F51}"/>
    <dgm:cxn modelId="{AC140738-B6BE-5F4E-9C9A-A3B419C3A971}" type="presOf" srcId="{161052F2-46B6-4AD0-ADFB-BF465189FE4E}" destId="{4B460AE3-1665-8E4F-8284-7F8E4780454F}" srcOrd="0" destOrd="0" presId="urn:microsoft.com/office/officeart/2005/8/layout/hierarchy3"/>
    <dgm:cxn modelId="{F88C9738-8FFC-6342-BB63-88AB61D123DB}" type="presOf" srcId="{2972B589-71CE-4B0F-844F-01B549819972}" destId="{2B5C68FF-CF6A-394C-8470-61FC4977D0D5}" srcOrd="0" destOrd="0" presId="urn:microsoft.com/office/officeart/2005/8/layout/hierarchy3"/>
    <dgm:cxn modelId="{80E2EC38-FB6F-4CC5-81D3-9529911D2D44}" srcId="{DDDFEE0B-82FB-4A9F-92FC-A1FC934FD7F9}" destId="{2F1B4FFC-2744-43C3-9035-43B61A30713A}" srcOrd="0" destOrd="0" parTransId="{DD5DFB85-0885-41E4-8699-803F1E8AE9B8}" sibTransId="{C803D6EF-650D-4B97-B899-AFA0FC043027}"/>
    <dgm:cxn modelId="{D3F9F63B-DF2C-4C44-86C4-C176111E1047}" srcId="{9D24814F-DCF0-480C-856E-76DC5DEB6F96}" destId="{8F74A732-A37F-4675-A8E6-8723E0A90DB5}" srcOrd="0" destOrd="0" parTransId="{F2AC4551-D0FD-4A09-9D18-7B13E9D6C19F}" sibTransId="{6120FF54-52B4-4058-8705-FD2BDF9172AF}"/>
    <dgm:cxn modelId="{77B71C3D-6D18-8442-8D6B-6FA7E77BCE37}" type="presOf" srcId="{E13EA15B-23A1-4D41-BB04-4620AA1D9D47}" destId="{603DCBE6-9779-3245-878A-FE675D579733}" srcOrd="0" destOrd="0" presId="urn:microsoft.com/office/officeart/2005/8/layout/hierarchy3"/>
    <dgm:cxn modelId="{11EDFE49-38A9-9549-9B07-CE8A0D4BF982}" type="presOf" srcId="{43B5F26F-24F2-47E7-AF50-D708626962C6}" destId="{DF855A4D-B8DE-9541-A7A2-2148F9EF18D8}" srcOrd="0" destOrd="0" presId="urn:microsoft.com/office/officeart/2005/8/layout/hierarchy3"/>
    <dgm:cxn modelId="{183A4955-6C51-45AA-8590-D873E1BC2282}" srcId="{9D24814F-DCF0-480C-856E-76DC5DEB6F96}" destId="{163B2A4A-2513-4AC3-9630-7A73AE801948}" srcOrd="2" destOrd="0" parTransId="{E631AC57-723B-4216-AB4B-0147466AE230}" sibTransId="{05689A4A-91C6-4DFD-A38D-0FA61B640662}"/>
    <dgm:cxn modelId="{1994C958-EB54-4E6B-A250-11C8E820CC07}" srcId="{4ED3B741-98CF-4655-83A7-563361E33D9C}" destId="{7F2A4415-5669-4A97-96A9-D68AFBF9B1CF}" srcOrd="0" destOrd="0" parTransId="{315BE8D7-E316-4070-B51F-16060581345E}" sibTransId="{3CAB801E-28AF-4E45-8597-DF99C6BED318}"/>
    <dgm:cxn modelId="{5A8CC060-38E4-2D40-9D8D-20A341F486CD}" type="presOf" srcId="{ABD967F6-B6F4-4D55-BF5F-A2ADCE8DCD06}" destId="{F4CBF6DE-2577-844C-B933-99D4C2DA86A9}" srcOrd="0" destOrd="0" presId="urn:microsoft.com/office/officeart/2005/8/layout/hierarchy3"/>
    <dgm:cxn modelId="{C2D5A566-A40B-924F-99B9-EE78BDF414F9}" type="presOf" srcId="{C7D55310-9348-4499-B79C-FD99BD9CFF7C}" destId="{ECA4A343-E31B-AA45-88F0-B1F339A45568}" srcOrd="0" destOrd="0" presId="urn:microsoft.com/office/officeart/2005/8/layout/hierarchy3"/>
    <dgm:cxn modelId="{988C9A68-FF38-8A41-96EC-9A9545E62B22}" type="presOf" srcId="{E631AC57-723B-4216-AB4B-0147466AE230}" destId="{FAD89E39-7FCD-704A-A689-698B2920ECB7}" srcOrd="0" destOrd="0" presId="urn:microsoft.com/office/officeart/2005/8/layout/hierarchy3"/>
    <dgm:cxn modelId="{45C9C969-4F71-4692-858B-74ED2B39552C}" srcId="{2F1B4FFC-2744-43C3-9035-43B61A30713A}" destId="{AE8BB7A0-2167-4F03-8323-BEB1E7068D4A}" srcOrd="2" destOrd="0" parTransId="{12188DC4-40D7-48C2-9531-A550126B6BC4}" sibTransId="{24BE6E3C-2AC4-4100-B8FC-E58201474A50}"/>
    <dgm:cxn modelId="{16E9E06C-7856-4043-A5EF-C68FD5AEB084}" type="presOf" srcId="{BF1B5C2C-0949-492D-B0A3-B50C95351DE2}" destId="{F49C9E7C-9E67-0442-A6A5-6BE97F1238F6}" srcOrd="0" destOrd="0" presId="urn:microsoft.com/office/officeart/2005/8/layout/hierarchy3"/>
    <dgm:cxn modelId="{0DBD3D6D-0B01-7C49-A315-4F972B4B56A5}" type="presOf" srcId="{2F1B4FFC-2744-43C3-9035-43B61A30713A}" destId="{9786EF8C-0B10-614B-8EAC-6CE1CCB4FF39}" srcOrd="1" destOrd="0" presId="urn:microsoft.com/office/officeart/2005/8/layout/hierarchy3"/>
    <dgm:cxn modelId="{E2DAAB6F-4EBB-4D43-8AF9-289C31C8F0B6}" type="presOf" srcId="{8F74A732-A37F-4675-A8E6-8723E0A90DB5}" destId="{425CDFE7-C7FB-0D40-AE28-9625560037DF}" srcOrd="0" destOrd="0" presId="urn:microsoft.com/office/officeart/2005/8/layout/hierarchy3"/>
    <dgm:cxn modelId="{23840084-9DCB-43BC-84A5-C9D44C16040C}" srcId="{64A01BB8-693A-46CD-A47F-001DE18B3D07}" destId="{53BA059F-1ACC-49EB-AE3F-AE39958382BF}" srcOrd="0" destOrd="0" parTransId="{E13EA15B-23A1-4D41-BB04-4620AA1D9D47}" sibTransId="{B27F6E18-F5DD-4A40-8B41-BFD57013CE23}"/>
    <dgm:cxn modelId="{3A2DB886-AD23-4101-9612-31547384BF4E}" srcId="{4ED3B741-98CF-4655-83A7-563361E33D9C}" destId="{BF1B5C2C-0949-492D-B0A3-B50C95351DE2}" srcOrd="2" destOrd="0" parTransId="{F6199EEC-70A5-4EA1-8ADC-A5F5A794A159}" sibTransId="{03FE0A79-5A6B-4CB2-A756-D744A153DF8F}"/>
    <dgm:cxn modelId="{2B4AA78F-7165-D441-AF6F-2A86FF576350}" type="presOf" srcId="{53BA059F-1ACC-49EB-AE3F-AE39958382BF}" destId="{BAD91534-C334-3E4E-A896-D6317649BD44}" srcOrd="0" destOrd="0" presId="urn:microsoft.com/office/officeart/2005/8/layout/hierarchy3"/>
    <dgm:cxn modelId="{BF9E4DA6-D467-A945-9DA8-519D40DFDE46}" type="presOf" srcId="{9D24814F-DCF0-480C-856E-76DC5DEB6F96}" destId="{9DFE89F0-BA83-D743-9645-339A9FCA079A}" srcOrd="0" destOrd="0" presId="urn:microsoft.com/office/officeart/2005/8/layout/hierarchy3"/>
    <dgm:cxn modelId="{0856A4B2-E6BB-5D41-A949-7E26537CE8EC}" type="presOf" srcId="{748D3E8E-C8D9-4211-8EF3-29276CC8F430}" destId="{257FA5E3-50B2-4A47-9C29-0903551223D6}" srcOrd="0" destOrd="0" presId="urn:microsoft.com/office/officeart/2005/8/layout/hierarchy3"/>
    <dgm:cxn modelId="{E3EE13B7-BD59-0946-8075-AF5AF1D10A12}" type="presOf" srcId="{C4873DC5-869F-45D7-90A9-AB6D928EFA5F}" destId="{36179E6E-AB86-D646-9110-E417C4D0C454}" srcOrd="0" destOrd="0" presId="urn:microsoft.com/office/officeart/2005/8/layout/hierarchy3"/>
    <dgm:cxn modelId="{C11C1AC7-2FC6-4C4A-9047-8A872FD833E6}" type="presOf" srcId="{315BE8D7-E316-4070-B51F-16060581345E}" destId="{4733BB1F-B177-554B-94DB-CD022287A370}" srcOrd="0" destOrd="0" presId="urn:microsoft.com/office/officeart/2005/8/layout/hierarchy3"/>
    <dgm:cxn modelId="{179F01CE-E60D-714F-BCCB-B811026DDF00}" type="presOf" srcId="{2F1B4FFC-2744-43C3-9035-43B61A30713A}" destId="{2A431280-681C-3848-B4F8-07FB0188B73C}" srcOrd="0" destOrd="0" presId="urn:microsoft.com/office/officeart/2005/8/layout/hierarchy3"/>
    <dgm:cxn modelId="{BEE256D3-9287-EA45-A0BC-709D38209A40}" type="presOf" srcId="{64A01BB8-693A-46CD-A47F-001DE18B3D07}" destId="{8E3F75D3-70AB-5442-842C-2A7A76DB3BA3}" srcOrd="0" destOrd="0" presId="urn:microsoft.com/office/officeart/2005/8/layout/hierarchy3"/>
    <dgm:cxn modelId="{94A433D5-80D8-4185-A513-043BEA1648DB}" srcId="{DDDFEE0B-82FB-4A9F-92FC-A1FC934FD7F9}" destId="{64A01BB8-693A-46CD-A47F-001DE18B3D07}" srcOrd="1" destOrd="0" parTransId="{A854FA0E-F84F-47E3-A125-EB6191F1A995}" sibTransId="{5CC65805-CF9D-4218-9777-9FA5E5BFA731}"/>
    <dgm:cxn modelId="{7C8A27D7-5DB8-AE41-A632-E2B456DAA944}" type="presOf" srcId="{4ED3B741-98CF-4655-83A7-563361E33D9C}" destId="{1918E753-AC4D-C64E-AFA0-6066DFDFBDCE}" srcOrd="0" destOrd="0" presId="urn:microsoft.com/office/officeart/2005/8/layout/hierarchy3"/>
    <dgm:cxn modelId="{19AA73D7-ECFF-C94B-ACF8-DC457B555A28}" type="presOf" srcId="{F5311BBA-B5CA-46FB-9DB0-710E912413D2}" destId="{0B17E37E-DDA7-B845-8287-B859A4131ACB}" srcOrd="0" destOrd="0" presId="urn:microsoft.com/office/officeart/2005/8/layout/hierarchy3"/>
    <dgm:cxn modelId="{B9BCFBDA-6C60-014C-8174-BD66363334A4}" type="presOf" srcId="{BD37DC64-B40E-4C7A-A63E-2A008962BB9C}" destId="{A9353FCF-FA08-9C4C-A397-C6F5FFD35771}" srcOrd="0" destOrd="0" presId="urn:microsoft.com/office/officeart/2005/8/layout/hierarchy3"/>
    <dgm:cxn modelId="{5E6D05E4-E70C-3542-9ACC-D45926B9DEF2}" type="presOf" srcId="{9D24814F-DCF0-480C-856E-76DC5DEB6F96}" destId="{4030FEFB-1B34-3244-8F02-AA7CF0DBA83C}" srcOrd="1" destOrd="0" presId="urn:microsoft.com/office/officeart/2005/8/layout/hierarchy3"/>
    <dgm:cxn modelId="{836CF1EB-FDBD-C74B-81B0-9BFE4A040F3E}" type="presOf" srcId="{7F2A4415-5669-4A97-96A9-D68AFBF9B1CF}" destId="{855C0F8E-C457-8E4D-AF76-400F007E2C2D}" srcOrd="0" destOrd="0" presId="urn:microsoft.com/office/officeart/2005/8/layout/hierarchy3"/>
    <dgm:cxn modelId="{06A1BCED-B0A5-0542-8F6F-E8AB05D60A11}" type="presOf" srcId="{DDDFEE0B-82FB-4A9F-92FC-A1FC934FD7F9}" destId="{0D17865E-5603-6747-A11D-7BF8507FAF90}" srcOrd="0" destOrd="0" presId="urn:microsoft.com/office/officeart/2005/8/layout/hierarchy3"/>
    <dgm:cxn modelId="{D869CEF2-D2F6-460D-AB1B-0DEA18CDF607}" srcId="{2F1B4FFC-2744-43C3-9035-43B61A30713A}" destId="{ABD967F6-B6F4-4D55-BF5F-A2ADCE8DCD06}" srcOrd="1" destOrd="0" parTransId="{2972B589-71CE-4B0F-844F-01B549819972}" sibTransId="{13CDA90D-C74E-4F04-B829-76AB41BB5206}"/>
    <dgm:cxn modelId="{D7B7B6F3-DAD2-CD4A-8A94-74D0AA9162D5}" type="presOf" srcId="{F2AC4551-D0FD-4A09-9D18-7B13E9D6C19F}" destId="{E3EA9EF3-5596-B443-AE9A-3479C190C62C}" srcOrd="0" destOrd="0" presId="urn:microsoft.com/office/officeart/2005/8/layout/hierarchy3"/>
    <dgm:cxn modelId="{CD21F3F8-A3A4-8446-AF73-966F54CFDA58}" type="presOf" srcId="{F6199EEC-70A5-4EA1-8ADC-A5F5A794A159}" destId="{92A19F61-0835-5E48-ACE8-F74269D5A1AA}" srcOrd="0" destOrd="0" presId="urn:microsoft.com/office/officeart/2005/8/layout/hierarchy3"/>
    <dgm:cxn modelId="{B5E55A89-5844-F94A-8671-361DC69BA805}" type="presParOf" srcId="{0D17865E-5603-6747-A11D-7BF8507FAF90}" destId="{421DE156-D6F7-F445-A93B-4964383F99C7}" srcOrd="0" destOrd="0" presId="urn:microsoft.com/office/officeart/2005/8/layout/hierarchy3"/>
    <dgm:cxn modelId="{96EA780F-46E7-8F40-9A62-6C3E76DA9CD7}" type="presParOf" srcId="{421DE156-D6F7-F445-A93B-4964383F99C7}" destId="{C6E6C459-27E9-5D46-82D5-0980024CE992}" srcOrd="0" destOrd="0" presId="urn:microsoft.com/office/officeart/2005/8/layout/hierarchy3"/>
    <dgm:cxn modelId="{8C4B11DF-669D-1049-9A6E-FE666D8B73E8}" type="presParOf" srcId="{C6E6C459-27E9-5D46-82D5-0980024CE992}" destId="{2A431280-681C-3848-B4F8-07FB0188B73C}" srcOrd="0" destOrd="0" presId="urn:microsoft.com/office/officeart/2005/8/layout/hierarchy3"/>
    <dgm:cxn modelId="{FB20098B-514B-4245-8287-154DF86CF2CC}" type="presParOf" srcId="{C6E6C459-27E9-5D46-82D5-0980024CE992}" destId="{9786EF8C-0B10-614B-8EAC-6CE1CCB4FF39}" srcOrd="1" destOrd="0" presId="urn:microsoft.com/office/officeart/2005/8/layout/hierarchy3"/>
    <dgm:cxn modelId="{B2EB26F4-CDBD-A54D-8906-B3B0BE095F61}" type="presParOf" srcId="{421DE156-D6F7-F445-A93B-4964383F99C7}" destId="{B5EE0955-2C8D-644E-A3F2-08645317D78B}" srcOrd="1" destOrd="0" presId="urn:microsoft.com/office/officeart/2005/8/layout/hierarchy3"/>
    <dgm:cxn modelId="{468AE695-F091-0E4F-9B59-774ADD296AAF}" type="presParOf" srcId="{B5EE0955-2C8D-644E-A3F2-08645317D78B}" destId="{4B460AE3-1665-8E4F-8284-7F8E4780454F}" srcOrd="0" destOrd="0" presId="urn:microsoft.com/office/officeart/2005/8/layout/hierarchy3"/>
    <dgm:cxn modelId="{80676AB1-2EC2-7E45-8D7B-11F1DF8C7710}" type="presParOf" srcId="{B5EE0955-2C8D-644E-A3F2-08645317D78B}" destId="{A7F4F4B4-27ED-C44C-8D37-A380BB52A5C6}" srcOrd="1" destOrd="0" presId="urn:microsoft.com/office/officeart/2005/8/layout/hierarchy3"/>
    <dgm:cxn modelId="{92E485A8-6BEF-5547-8CC7-F00A3961351E}" type="presParOf" srcId="{B5EE0955-2C8D-644E-A3F2-08645317D78B}" destId="{2B5C68FF-CF6A-394C-8470-61FC4977D0D5}" srcOrd="2" destOrd="0" presId="urn:microsoft.com/office/officeart/2005/8/layout/hierarchy3"/>
    <dgm:cxn modelId="{F3DB106C-1499-9040-938A-645693E02852}" type="presParOf" srcId="{B5EE0955-2C8D-644E-A3F2-08645317D78B}" destId="{F4CBF6DE-2577-844C-B933-99D4C2DA86A9}" srcOrd="3" destOrd="0" presId="urn:microsoft.com/office/officeart/2005/8/layout/hierarchy3"/>
    <dgm:cxn modelId="{0A60192A-EBA9-AA4E-8C43-6C43F9DF10D5}" type="presParOf" srcId="{B5EE0955-2C8D-644E-A3F2-08645317D78B}" destId="{EE6F6085-EC71-3348-A70D-BB4FBFDA5BAD}" srcOrd="4" destOrd="0" presId="urn:microsoft.com/office/officeart/2005/8/layout/hierarchy3"/>
    <dgm:cxn modelId="{BC9D2347-B83F-574E-8237-0CBB5DD09319}" type="presParOf" srcId="{B5EE0955-2C8D-644E-A3F2-08645317D78B}" destId="{72D4BDFE-F1D2-4745-AE99-54CF700E0AF5}" srcOrd="5" destOrd="0" presId="urn:microsoft.com/office/officeart/2005/8/layout/hierarchy3"/>
    <dgm:cxn modelId="{D77915A3-AA2A-6B4C-9026-2624C5ECCC82}" type="presParOf" srcId="{0D17865E-5603-6747-A11D-7BF8507FAF90}" destId="{BBCFE7ED-4FD9-F740-8197-BCE831CD2A09}" srcOrd="1" destOrd="0" presId="urn:microsoft.com/office/officeart/2005/8/layout/hierarchy3"/>
    <dgm:cxn modelId="{9BB8EEAB-7645-2B4E-BC25-B7F064D469CA}" type="presParOf" srcId="{BBCFE7ED-4FD9-F740-8197-BCE831CD2A09}" destId="{E8862126-4EDC-444E-A0D2-571CA293DBF2}" srcOrd="0" destOrd="0" presId="urn:microsoft.com/office/officeart/2005/8/layout/hierarchy3"/>
    <dgm:cxn modelId="{F1324907-17DE-234B-B2C8-8ACC2E6D0FA3}" type="presParOf" srcId="{E8862126-4EDC-444E-A0D2-571CA293DBF2}" destId="{8E3F75D3-70AB-5442-842C-2A7A76DB3BA3}" srcOrd="0" destOrd="0" presId="urn:microsoft.com/office/officeart/2005/8/layout/hierarchy3"/>
    <dgm:cxn modelId="{4CF66A4A-1223-644B-9706-6C40809AE60C}" type="presParOf" srcId="{E8862126-4EDC-444E-A0D2-571CA293DBF2}" destId="{75759B9D-3F29-F841-A748-30F7DAF1717A}" srcOrd="1" destOrd="0" presId="urn:microsoft.com/office/officeart/2005/8/layout/hierarchy3"/>
    <dgm:cxn modelId="{9772D1E0-C751-1149-9001-6D7FD426EC7B}" type="presParOf" srcId="{BBCFE7ED-4FD9-F740-8197-BCE831CD2A09}" destId="{1DA64BB5-66F4-A441-B3ED-988BBB69A1CB}" srcOrd="1" destOrd="0" presId="urn:microsoft.com/office/officeart/2005/8/layout/hierarchy3"/>
    <dgm:cxn modelId="{BBB6DC63-5810-9D4D-A304-AF84FBA55FE6}" type="presParOf" srcId="{1DA64BB5-66F4-A441-B3ED-988BBB69A1CB}" destId="{603DCBE6-9779-3245-878A-FE675D579733}" srcOrd="0" destOrd="0" presId="urn:microsoft.com/office/officeart/2005/8/layout/hierarchy3"/>
    <dgm:cxn modelId="{2F600E01-6518-6B45-9A41-D8205668B947}" type="presParOf" srcId="{1DA64BB5-66F4-A441-B3ED-988BBB69A1CB}" destId="{BAD91534-C334-3E4E-A896-D6317649BD44}" srcOrd="1" destOrd="0" presId="urn:microsoft.com/office/officeart/2005/8/layout/hierarchy3"/>
    <dgm:cxn modelId="{8E3A6115-5A40-CE4F-BDD6-AD83EF256E30}" type="presParOf" srcId="{1DA64BB5-66F4-A441-B3ED-988BBB69A1CB}" destId="{0B17E37E-DDA7-B845-8287-B859A4131ACB}" srcOrd="2" destOrd="0" presId="urn:microsoft.com/office/officeart/2005/8/layout/hierarchy3"/>
    <dgm:cxn modelId="{7CE10C25-5FF2-FD43-84DC-24B7551AAAE7}" type="presParOf" srcId="{1DA64BB5-66F4-A441-B3ED-988BBB69A1CB}" destId="{36179E6E-AB86-D646-9110-E417C4D0C454}" srcOrd="3" destOrd="0" presId="urn:microsoft.com/office/officeart/2005/8/layout/hierarchy3"/>
    <dgm:cxn modelId="{477093D6-FCB8-F840-96A0-03CDDD71A418}" type="presParOf" srcId="{0D17865E-5603-6747-A11D-7BF8507FAF90}" destId="{765911BA-95FA-A544-BE84-90E10271F5A9}" srcOrd="2" destOrd="0" presId="urn:microsoft.com/office/officeart/2005/8/layout/hierarchy3"/>
    <dgm:cxn modelId="{516BA76D-8787-2747-8DFC-920286B525CD}" type="presParOf" srcId="{765911BA-95FA-A544-BE84-90E10271F5A9}" destId="{2E55C1B4-49AF-B748-903B-576EA2879A89}" srcOrd="0" destOrd="0" presId="urn:microsoft.com/office/officeart/2005/8/layout/hierarchy3"/>
    <dgm:cxn modelId="{E2D7123E-2D73-5841-A95D-EE7D3DA20169}" type="presParOf" srcId="{2E55C1B4-49AF-B748-903B-576EA2879A89}" destId="{1918E753-AC4D-C64E-AFA0-6066DFDFBDCE}" srcOrd="0" destOrd="0" presId="urn:microsoft.com/office/officeart/2005/8/layout/hierarchy3"/>
    <dgm:cxn modelId="{060243FF-5200-0E4B-82AC-5C8043E671EE}" type="presParOf" srcId="{2E55C1B4-49AF-B748-903B-576EA2879A89}" destId="{AC2B7AF5-E00A-464D-950F-A365568A1398}" srcOrd="1" destOrd="0" presId="urn:microsoft.com/office/officeart/2005/8/layout/hierarchy3"/>
    <dgm:cxn modelId="{1E6C8BB7-5E40-B24D-8C6F-38862415DA89}" type="presParOf" srcId="{765911BA-95FA-A544-BE84-90E10271F5A9}" destId="{F661221E-8B6C-9845-8FE8-8407249E37A1}" srcOrd="1" destOrd="0" presId="urn:microsoft.com/office/officeart/2005/8/layout/hierarchy3"/>
    <dgm:cxn modelId="{F69A9F0C-A36D-F646-B04E-421EF26F6E01}" type="presParOf" srcId="{F661221E-8B6C-9845-8FE8-8407249E37A1}" destId="{4733BB1F-B177-554B-94DB-CD022287A370}" srcOrd="0" destOrd="0" presId="urn:microsoft.com/office/officeart/2005/8/layout/hierarchy3"/>
    <dgm:cxn modelId="{47CB151E-E862-3E41-B7C8-9F3486ED3A84}" type="presParOf" srcId="{F661221E-8B6C-9845-8FE8-8407249E37A1}" destId="{855C0F8E-C457-8E4D-AF76-400F007E2C2D}" srcOrd="1" destOrd="0" presId="urn:microsoft.com/office/officeart/2005/8/layout/hierarchy3"/>
    <dgm:cxn modelId="{9DE03BBB-A742-E248-98D2-3F4B07ADD4CA}" type="presParOf" srcId="{F661221E-8B6C-9845-8FE8-8407249E37A1}" destId="{DF855A4D-B8DE-9541-A7A2-2148F9EF18D8}" srcOrd="2" destOrd="0" presId="urn:microsoft.com/office/officeart/2005/8/layout/hierarchy3"/>
    <dgm:cxn modelId="{EE7D8444-1380-0843-9EAF-2DFCF2D6F934}" type="presParOf" srcId="{F661221E-8B6C-9845-8FE8-8407249E37A1}" destId="{ECA4A343-E31B-AA45-88F0-B1F339A45568}" srcOrd="3" destOrd="0" presId="urn:microsoft.com/office/officeart/2005/8/layout/hierarchy3"/>
    <dgm:cxn modelId="{3EEA2B41-D9B3-1A40-947E-9D8AF2EA7785}" type="presParOf" srcId="{F661221E-8B6C-9845-8FE8-8407249E37A1}" destId="{92A19F61-0835-5E48-ACE8-F74269D5A1AA}" srcOrd="4" destOrd="0" presId="urn:microsoft.com/office/officeart/2005/8/layout/hierarchy3"/>
    <dgm:cxn modelId="{49C4E7D8-EE18-5D4C-A21F-9FC3EE03A93A}" type="presParOf" srcId="{F661221E-8B6C-9845-8FE8-8407249E37A1}" destId="{F49C9E7C-9E67-0442-A6A5-6BE97F1238F6}" srcOrd="5" destOrd="0" presId="urn:microsoft.com/office/officeart/2005/8/layout/hierarchy3"/>
    <dgm:cxn modelId="{9A2B0FC2-E2DE-1743-A165-560FF0F592FB}" type="presParOf" srcId="{0D17865E-5603-6747-A11D-7BF8507FAF90}" destId="{A38EAADE-C9DC-864C-B253-14A621CAD13A}" srcOrd="3" destOrd="0" presId="urn:microsoft.com/office/officeart/2005/8/layout/hierarchy3"/>
    <dgm:cxn modelId="{3CD71B0A-73F5-8E45-85D4-1A1A2158A9CA}" type="presParOf" srcId="{A38EAADE-C9DC-864C-B253-14A621CAD13A}" destId="{5921425D-1A6E-A54A-B938-9880A11CBC5B}" srcOrd="0" destOrd="0" presId="urn:microsoft.com/office/officeart/2005/8/layout/hierarchy3"/>
    <dgm:cxn modelId="{6B7699BD-FA0E-844E-88F1-8872C10D82CD}" type="presParOf" srcId="{5921425D-1A6E-A54A-B938-9880A11CBC5B}" destId="{9DFE89F0-BA83-D743-9645-339A9FCA079A}" srcOrd="0" destOrd="0" presId="urn:microsoft.com/office/officeart/2005/8/layout/hierarchy3"/>
    <dgm:cxn modelId="{B19A16E4-245A-BC46-ACCB-2C3FFD700815}" type="presParOf" srcId="{5921425D-1A6E-A54A-B938-9880A11CBC5B}" destId="{4030FEFB-1B34-3244-8F02-AA7CF0DBA83C}" srcOrd="1" destOrd="0" presId="urn:microsoft.com/office/officeart/2005/8/layout/hierarchy3"/>
    <dgm:cxn modelId="{5F565853-9A14-CC4E-8C25-949FEEF5DD6F}" type="presParOf" srcId="{A38EAADE-C9DC-864C-B253-14A621CAD13A}" destId="{7C1C3AB2-D3F2-2B4E-B642-0670C9BD1109}" srcOrd="1" destOrd="0" presId="urn:microsoft.com/office/officeart/2005/8/layout/hierarchy3"/>
    <dgm:cxn modelId="{FC0DB675-E797-2A4C-81E0-7DC57682552F}" type="presParOf" srcId="{7C1C3AB2-D3F2-2B4E-B642-0670C9BD1109}" destId="{E3EA9EF3-5596-B443-AE9A-3479C190C62C}" srcOrd="0" destOrd="0" presId="urn:microsoft.com/office/officeart/2005/8/layout/hierarchy3"/>
    <dgm:cxn modelId="{A798180B-01E3-2949-AF57-80047322C247}" type="presParOf" srcId="{7C1C3AB2-D3F2-2B4E-B642-0670C9BD1109}" destId="{425CDFE7-C7FB-0D40-AE28-9625560037DF}" srcOrd="1" destOrd="0" presId="urn:microsoft.com/office/officeart/2005/8/layout/hierarchy3"/>
    <dgm:cxn modelId="{A8B39CE7-00B2-6B41-AD0A-1F66BE163C83}" type="presParOf" srcId="{7C1C3AB2-D3F2-2B4E-B642-0670C9BD1109}" destId="{A9353FCF-FA08-9C4C-A397-C6F5FFD35771}" srcOrd="2" destOrd="0" presId="urn:microsoft.com/office/officeart/2005/8/layout/hierarchy3"/>
    <dgm:cxn modelId="{505650A2-9F52-E54B-9C22-AE42B5DA5774}" type="presParOf" srcId="{7C1C3AB2-D3F2-2B4E-B642-0670C9BD1109}" destId="{257FA5E3-50B2-4A47-9C29-0903551223D6}" srcOrd="3" destOrd="0" presId="urn:microsoft.com/office/officeart/2005/8/layout/hierarchy3"/>
    <dgm:cxn modelId="{9BBABD5A-8D20-ED47-82F1-3839CA97D5D5}" type="presParOf" srcId="{7C1C3AB2-D3F2-2B4E-B642-0670C9BD1109}" destId="{FAD89E39-7FCD-704A-A689-698B2920ECB7}" srcOrd="4" destOrd="0" presId="urn:microsoft.com/office/officeart/2005/8/layout/hierarchy3"/>
    <dgm:cxn modelId="{DFFCBC5B-5C66-FE44-B50B-CAE8802E318E}" type="presParOf" srcId="{7C1C3AB2-D3F2-2B4E-B642-0670C9BD1109}" destId="{9DBF8E11-3470-FB48-A6B1-3B76E5257A5F}"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C4BF3F-5831-4BBC-9077-995CE0B6856B}"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en-US"/>
        </a:p>
      </dgm:t>
    </dgm:pt>
    <dgm:pt modelId="{6DE3432E-430B-42BC-B09D-53E1D0C54E59}">
      <dgm:prSet/>
      <dgm:spPr/>
      <dgm:t>
        <a:bodyPr/>
        <a:lstStyle/>
        <a:p>
          <a:r>
            <a:rPr lang="en-GB" b="1" i="0" dirty="0"/>
            <a:t>Science and STEM:</a:t>
          </a:r>
          <a:endParaRPr lang="en-US" dirty="0"/>
        </a:p>
      </dgm:t>
    </dgm:pt>
    <dgm:pt modelId="{115066C9-4BDE-40A6-B83B-D1B2B1151452}" type="parTrans" cxnId="{4581D9B3-29D4-4D7D-9A3E-71883A032958}">
      <dgm:prSet/>
      <dgm:spPr/>
      <dgm:t>
        <a:bodyPr/>
        <a:lstStyle/>
        <a:p>
          <a:endParaRPr lang="en-US"/>
        </a:p>
      </dgm:t>
    </dgm:pt>
    <dgm:pt modelId="{CA8D259B-9F9E-4D4A-AA5B-2E6BD7B70F85}" type="sibTrans" cxnId="{4581D9B3-29D4-4D7D-9A3E-71883A032958}">
      <dgm:prSet/>
      <dgm:spPr/>
      <dgm:t>
        <a:bodyPr/>
        <a:lstStyle/>
        <a:p>
          <a:endParaRPr lang="en-US"/>
        </a:p>
      </dgm:t>
    </dgm:pt>
    <dgm:pt modelId="{13CCCD5A-D03C-4C59-A42B-E715B12CDCA0}">
      <dgm:prSet/>
      <dgm:spPr/>
      <dgm:t>
        <a:bodyPr/>
        <a:lstStyle/>
        <a:p>
          <a:r>
            <a:rPr lang="en-GB" b="0" i="0" dirty="0"/>
            <a:t>Provide hands-on sensory experiences during science experiments, such as exploring textures, smells, and tastes in a kitchen science activity.</a:t>
          </a:r>
          <a:endParaRPr lang="en-US" dirty="0"/>
        </a:p>
      </dgm:t>
    </dgm:pt>
    <dgm:pt modelId="{D3167AAF-6909-48C8-8E5A-CBF05D1DB2A5}" type="parTrans" cxnId="{E11C5FC2-EFA7-4FD5-872C-4FA78FA35E63}">
      <dgm:prSet/>
      <dgm:spPr/>
      <dgm:t>
        <a:bodyPr/>
        <a:lstStyle/>
        <a:p>
          <a:endParaRPr lang="en-US"/>
        </a:p>
      </dgm:t>
    </dgm:pt>
    <dgm:pt modelId="{131EE8A2-E0AF-4E4A-806B-E52B46874491}" type="sibTrans" cxnId="{E11C5FC2-EFA7-4FD5-872C-4FA78FA35E63}">
      <dgm:prSet/>
      <dgm:spPr/>
      <dgm:t>
        <a:bodyPr/>
        <a:lstStyle/>
        <a:p>
          <a:endParaRPr lang="en-US"/>
        </a:p>
      </dgm:t>
    </dgm:pt>
    <dgm:pt modelId="{18DCB000-E129-4B33-95FE-4BCEF71D69A4}">
      <dgm:prSet/>
      <dgm:spPr/>
      <dgm:t>
        <a:bodyPr/>
        <a:lstStyle/>
        <a:p>
          <a:r>
            <a:rPr lang="en-GB" b="0" i="0" dirty="0"/>
            <a:t>Set up sensory exploration stations with materials related to the current science topic, allowing students to investigate and observe using their senses.</a:t>
          </a:r>
          <a:endParaRPr lang="en-US" dirty="0"/>
        </a:p>
      </dgm:t>
    </dgm:pt>
    <dgm:pt modelId="{25BBDCAF-45C9-4F0D-AB13-D144A2C60D9C}" type="parTrans" cxnId="{A31EC718-55F2-4DD3-A89A-10B0AC4606CB}">
      <dgm:prSet/>
      <dgm:spPr/>
      <dgm:t>
        <a:bodyPr/>
        <a:lstStyle/>
        <a:p>
          <a:endParaRPr lang="en-US"/>
        </a:p>
      </dgm:t>
    </dgm:pt>
    <dgm:pt modelId="{8C986E4B-5936-4FA3-BB25-8BAD0C776454}" type="sibTrans" cxnId="{A31EC718-55F2-4DD3-A89A-10B0AC4606CB}">
      <dgm:prSet/>
      <dgm:spPr/>
      <dgm:t>
        <a:bodyPr/>
        <a:lstStyle/>
        <a:p>
          <a:endParaRPr lang="en-US"/>
        </a:p>
      </dgm:t>
    </dgm:pt>
    <dgm:pt modelId="{C33F72DF-C770-4940-8EB1-B43F452BB4D8}">
      <dgm:prSet/>
      <dgm:spPr/>
      <dgm:t>
        <a:bodyPr/>
        <a:lstStyle/>
        <a:p>
          <a:r>
            <a:rPr lang="en-GB" b="0" i="0" dirty="0"/>
            <a:t>Incorporate sensory elements into engineering challenges, such as building structures with different textures or using tactile materials to design prototypes.</a:t>
          </a:r>
          <a:endParaRPr lang="en-US" dirty="0"/>
        </a:p>
      </dgm:t>
    </dgm:pt>
    <dgm:pt modelId="{C5F1CA1E-895E-4AF2-AE66-AEE6BDDE5626}" type="parTrans" cxnId="{95F53A18-1AC1-48EA-889A-76699F01EDD8}">
      <dgm:prSet/>
      <dgm:spPr/>
      <dgm:t>
        <a:bodyPr/>
        <a:lstStyle/>
        <a:p>
          <a:endParaRPr lang="en-US"/>
        </a:p>
      </dgm:t>
    </dgm:pt>
    <dgm:pt modelId="{29741BCE-29D4-4616-B7AC-06C212C20BF7}" type="sibTrans" cxnId="{95F53A18-1AC1-48EA-889A-76699F01EDD8}">
      <dgm:prSet/>
      <dgm:spPr/>
      <dgm:t>
        <a:bodyPr/>
        <a:lstStyle/>
        <a:p>
          <a:endParaRPr lang="en-US"/>
        </a:p>
      </dgm:t>
    </dgm:pt>
    <dgm:pt modelId="{0F9758FC-7355-46F2-A536-6DC34E8C018F}">
      <dgm:prSet/>
      <dgm:spPr/>
      <dgm:t>
        <a:bodyPr/>
        <a:lstStyle/>
        <a:p>
          <a:r>
            <a:rPr lang="en-GB" b="1" i="0" dirty="0"/>
            <a:t>Art and Creativity:</a:t>
          </a:r>
          <a:endParaRPr lang="en-US" dirty="0"/>
        </a:p>
      </dgm:t>
    </dgm:pt>
    <dgm:pt modelId="{E421ADBF-385E-45F4-B8DA-A8FC08B1C54E}" type="parTrans" cxnId="{5AA9C090-5706-443B-BFB6-14267D4D805D}">
      <dgm:prSet/>
      <dgm:spPr/>
      <dgm:t>
        <a:bodyPr/>
        <a:lstStyle/>
        <a:p>
          <a:endParaRPr lang="en-US"/>
        </a:p>
      </dgm:t>
    </dgm:pt>
    <dgm:pt modelId="{DF02AE98-21B5-4CF8-ADAF-5EB7FF856818}" type="sibTrans" cxnId="{5AA9C090-5706-443B-BFB6-14267D4D805D}">
      <dgm:prSet/>
      <dgm:spPr/>
      <dgm:t>
        <a:bodyPr/>
        <a:lstStyle/>
        <a:p>
          <a:endParaRPr lang="en-US"/>
        </a:p>
      </dgm:t>
    </dgm:pt>
    <dgm:pt modelId="{EB8B4580-2B0C-48D1-92D9-74109C281FBD}">
      <dgm:prSet/>
      <dgm:spPr/>
      <dgm:t>
        <a:bodyPr/>
        <a:lstStyle/>
        <a:p>
          <a:r>
            <a:rPr lang="en-GB" b="0" i="0" dirty="0"/>
            <a:t>Offer a variety of sensory art materials such as clay, paint, collage materials, and natural objects like leaves or feathers.</a:t>
          </a:r>
          <a:endParaRPr lang="en-US" dirty="0"/>
        </a:p>
      </dgm:t>
    </dgm:pt>
    <dgm:pt modelId="{76617BD5-2C75-4B5B-B56B-4E9497B6D82E}" type="parTrans" cxnId="{54302056-4689-4713-AFE1-B2FDD3D2E866}">
      <dgm:prSet/>
      <dgm:spPr/>
      <dgm:t>
        <a:bodyPr/>
        <a:lstStyle/>
        <a:p>
          <a:endParaRPr lang="en-US"/>
        </a:p>
      </dgm:t>
    </dgm:pt>
    <dgm:pt modelId="{1406FCD3-27C7-45A4-AEEC-9B59DAF42757}" type="sibTrans" cxnId="{54302056-4689-4713-AFE1-B2FDD3D2E866}">
      <dgm:prSet/>
      <dgm:spPr/>
      <dgm:t>
        <a:bodyPr/>
        <a:lstStyle/>
        <a:p>
          <a:endParaRPr lang="en-US"/>
        </a:p>
      </dgm:t>
    </dgm:pt>
    <dgm:pt modelId="{463D5647-3B51-4A14-A7C6-8B1FD63B752C}">
      <dgm:prSet/>
      <dgm:spPr/>
      <dgm:t>
        <a:bodyPr/>
        <a:lstStyle/>
        <a:p>
          <a:r>
            <a:rPr lang="en-GB" b="0" i="0" dirty="0"/>
            <a:t>Encourage students to explore different textures and techniques in their artwork, such as finger painting, stamping, or using textured rollers.</a:t>
          </a:r>
          <a:endParaRPr lang="en-US" dirty="0"/>
        </a:p>
      </dgm:t>
    </dgm:pt>
    <dgm:pt modelId="{CDC6867D-9044-4FAF-98E4-744EB1B29442}" type="parTrans" cxnId="{FAF49E75-31E0-4F71-999B-AC02F14B99B2}">
      <dgm:prSet/>
      <dgm:spPr/>
      <dgm:t>
        <a:bodyPr/>
        <a:lstStyle/>
        <a:p>
          <a:endParaRPr lang="en-US"/>
        </a:p>
      </dgm:t>
    </dgm:pt>
    <dgm:pt modelId="{32226274-2DDE-49B8-AAE0-EB4BD246E612}" type="sibTrans" cxnId="{FAF49E75-31E0-4F71-999B-AC02F14B99B2}">
      <dgm:prSet/>
      <dgm:spPr/>
      <dgm:t>
        <a:bodyPr/>
        <a:lstStyle/>
        <a:p>
          <a:endParaRPr lang="en-US"/>
        </a:p>
      </dgm:t>
    </dgm:pt>
    <dgm:pt modelId="{1FDA69CF-FE3A-44D6-9F0B-7564FDD6EAD4}">
      <dgm:prSet/>
      <dgm:spPr/>
      <dgm:t>
        <a:bodyPr/>
        <a:lstStyle/>
        <a:p>
          <a:r>
            <a:rPr lang="en-GB" b="0" i="0" dirty="0"/>
            <a:t>Provide opportunities for sensory-based art experiences, such as creating sensory bottles, sensory bins, or sensory murals.</a:t>
          </a:r>
          <a:endParaRPr lang="en-US" dirty="0"/>
        </a:p>
      </dgm:t>
    </dgm:pt>
    <dgm:pt modelId="{974952E7-58B1-41C1-A8DA-422715D5EA54}" type="parTrans" cxnId="{6F2DF798-81A3-4E3C-B2B8-3770E0780DA3}">
      <dgm:prSet/>
      <dgm:spPr/>
      <dgm:t>
        <a:bodyPr/>
        <a:lstStyle/>
        <a:p>
          <a:endParaRPr lang="en-US"/>
        </a:p>
      </dgm:t>
    </dgm:pt>
    <dgm:pt modelId="{602D8AA1-4DEB-4F4C-8E7B-EBE386492ECD}" type="sibTrans" cxnId="{6F2DF798-81A3-4E3C-B2B8-3770E0780DA3}">
      <dgm:prSet/>
      <dgm:spPr/>
      <dgm:t>
        <a:bodyPr/>
        <a:lstStyle/>
        <a:p>
          <a:endParaRPr lang="en-US"/>
        </a:p>
      </dgm:t>
    </dgm:pt>
    <dgm:pt modelId="{DE9951B3-F7D2-4508-BDE1-40AE75D000E2}">
      <dgm:prSet/>
      <dgm:spPr/>
      <dgm:t>
        <a:bodyPr/>
        <a:lstStyle/>
        <a:p>
          <a:r>
            <a:rPr lang="en-GB" b="1" i="0" dirty="0"/>
            <a:t>Physical Education and Movement:</a:t>
          </a:r>
          <a:endParaRPr lang="en-US" dirty="0"/>
        </a:p>
      </dgm:t>
    </dgm:pt>
    <dgm:pt modelId="{88D251F5-308E-4D11-B166-0250912FE8B8}" type="parTrans" cxnId="{A4339AB2-525A-4064-A645-F4D4297B1AED}">
      <dgm:prSet/>
      <dgm:spPr/>
      <dgm:t>
        <a:bodyPr/>
        <a:lstStyle/>
        <a:p>
          <a:endParaRPr lang="en-US"/>
        </a:p>
      </dgm:t>
    </dgm:pt>
    <dgm:pt modelId="{53F005F7-2049-4014-8667-CCB782FBB026}" type="sibTrans" cxnId="{A4339AB2-525A-4064-A645-F4D4297B1AED}">
      <dgm:prSet/>
      <dgm:spPr/>
      <dgm:t>
        <a:bodyPr/>
        <a:lstStyle/>
        <a:p>
          <a:endParaRPr lang="en-US"/>
        </a:p>
      </dgm:t>
    </dgm:pt>
    <dgm:pt modelId="{F4126B3E-CE78-4473-B020-A1338A95247F}">
      <dgm:prSet/>
      <dgm:spPr/>
      <dgm:t>
        <a:bodyPr/>
        <a:lstStyle/>
        <a:p>
          <a:r>
            <a:rPr lang="en-GB" b="0" i="0" dirty="0"/>
            <a:t>Incorporate sensory motor activities into physical education classes, such as obstacle courses, balance activities, or yoga poses.</a:t>
          </a:r>
          <a:endParaRPr lang="en-US" dirty="0"/>
        </a:p>
      </dgm:t>
    </dgm:pt>
    <dgm:pt modelId="{DFF0E91F-7819-4DC5-B845-39AF270B5D9F}" type="parTrans" cxnId="{017C66D2-8882-4E1B-9C4F-151F29147741}">
      <dgm:prSet/>
      <dgm:spPr/>
      <dgm:t>
        <a:bodyPr/>
        <a:lstStyle/>
        <a:p>
          <a:endParaRPr lang="en-US"/>
        </a:p>
      </dgm:t>
    </dgm:pt>
    <dgm:pt modelId="{EE8E10D4-4B7E-47AC-A47A-025BFC28C888}" type="sibTrans" cxnId="{017C66D2-8882-4E1B-9C4F-151F29147741}">
      <dgm:prSet/>
      <dgm:spPr/>
      <dgm:t>
        <a:bodyPr/>
        <a:lstStyle/>
        <a:p>
          <a:endParaRPr lang="en-US"/>
        </a:p>
      </dgm:t>
    </dgm:pt>
    <dgm:pt modelId="{035A2AC0-F132-430F-8DDE-28225901BA6E}">
      <dgm:prSet/>
      <dgm:spPr/>
      <dgm:t>
        <a:bodyPr/>
        <a:lstStyle/>
        <a:p>
          <a:r>
            <a:rPr lang="en-GB" b="0" i="0" dirty="0"/>
            <a:t>Use sensory equipment like therapy balls, balance boards, or sensory swings to provide proprioceptive and vestibular input during movement activities.</a:t>
          </a:r>
          <a:endParaRPr lang="en-US" dirty="0"/>
        </a:p>
      </dgm:t>
    </dgm:pt>
    <dgm:pt modelId="{0BDD0C23-C76F-4EA8-99F5-EC3CCDEFD33B}" type="parTrans" cxnId="{A9051605-D3A6-43CA-B44D-D910137DB741}">
      <dgm:prSet/>
      <dgm:spPr/>
      <dgm:t>
        <a:bodyPr/>
        <a:lstStyle/>
        <a:p>
          <a:endParaRPr lang="en-US"/>
        </a:p>
      </dgm:t>
    </dgm:pt>
    <dgm:pt modelId="{879E1C88-3CCA-4AF5-BAE1-B60F0367C0CF}" type="sibTrans" cxnId="{A9051605-D3A6-43CA-B44D-D910137DB741}">
      <dgm:prSet/>
      <dgm:spPr/>
      <dgm:t>
        <a:bodyPr/>
        <a:lstStyle/>
        <a:p>
          <a:endParaRPr lang="en-US"/>
        </a:p>
      </dgm:t>
    </dgm:pt>
    <dgm:pt modelId="{81088E87-03F7-442B-909B-968CB083231F}">
      <dgm:prSet/>
      <dgm:spPr/>
      <dgm:t>
        <a:bodyPr/>
        <a:lstStyle/>
        <a:p>
          <a:r>
            <a:rPr lang="en-GB" b="0" i="0" dirty="0"/>
            <a:t>Integrate music and rhythm into movement activities to engage auditory and kinaesthetic senses.</a:t>
          </a:r>
          <a:endParaRPr lang="en-US" dirty="0"/>
        </a:p>
      </dgm:t>
    </dgm:pt>
    <dgm:pt modelId="{76279486-33EB-4B03-9B5C-C7CCE24FBE75}" type="parTrans" cxnId="{32E70B43-A999-4FA3-9D6A-0CD826A8CC42}">
      <dgm:prSet/>
      <dgm:spPr/>
      <dgm:t>
        <a:bodyPr/>
        <a:lstStyle/>
        <a:p>
          <a:endParaRPr lang="en-US"/>
        </a:p>
      </dgm:t>
    </dgm:pt>
    <dgm:pt modelId="{2ADF0934-EA61-479E-9BB0-23F8B15264F1}" type="sibTrans" cxnId="{32E70B43-A999-4FA3-9D6A-0CD826A8CC42}">
      <dgm:prSet/>
      <dgm:spPr/>
      <dgm:t>
        <a:bodyPr/>
        <a:lstStyle/>
        <a:p>
          <a:endParaRPr lang="en-US"/>
        </a:p>
      </dgm:t>
    </dgm:pt>
    <dgm:pt modelId="{21441AC9-870F-4983-BFC4-4656FB451E32}">
      <dgm:prSet/>
      <dgm:spPr/>
      <dgm:t>
        <a:bodyPr/>
        <a:lstStyle/>
        <a:p>
          <a:r>
            <a:rPr lang="en-GB" b="1" i="0" dirty="0"/>
            <a:t>Social-Emotional Learning:</a:t>
          </a:r>
          <a:endParaRPr lang="en-US" dirty="0"/>
        </a:p>
      </dgm:t>
    </dgm:pt>
    <dgm:pt modelId="{C1BC3D61-D5B5-4810-BA3F-8812EB36128D}" type="parTrans" cxnId="{CDB2DC52-F98E-493C-A016-59B539FE5A3B}">
      <dgm:prSet/>
      <dgm:spPr/>
      <dgm:t>
        <a:bodyPr/>
        <a:lstStyle/>
        <a:p>
          <a:endParaRPr lang="en-US"/>
        </a:p>
      </dgm:t>
    </dgm:pt>
    <dgm:pt modelId="{F1A7CC7A-8FF9-4829-9475-A25925182ADB}" type="sibTrans" cxnId="{CDB2DC52-F98E-493C-A016-59B539FE5A3B}">
      <dgm:prSet/>
      <dgm:spPr/>
      <dgm:t>
        <a:bodyPr/>
        <a:lstStyle/>
        <a:p>
          <a:endParaRPr lang="en-US"/>
        </a:p>
      </dgm:t>
    </dgm:pt>
    <dgm:pt modelId="{E4B415B3-F8C6-409A-8616-9EA3EE7AEC42}">
      <dgm:prSet/>
      <dgm:spPr/>
      <dgm:t>
        <a:bodyPr/>
        <a:lstStyle/>
        <a:p>
          <a:r>
            <a:rPr lang="en-GB" b="0" i="0" dirty="0"/>
            <a:t>Teach self-regulation strategies through sensory-based mindfulness activities, such as body scans, progressive muscle relaxation, or sensory grounding techniques.</a:t>
          </a:r>
          <a:endParaRPr lang="en-US" dirty="0"/>
        </a:p>
      </dgm:t>
    </dgm:pt>
    <dgm:pt modelId="{C2FD1C03-1275-4FDF-8C30-372B91DBA46E}" type="parTrans" cxnId="{C662ECDE-C479-4BA8-B601-A2FCCE0909B1}">
      <dgm:prSet/>
      <dgm:spPr/>
      <dgm:t>
        <a:bodyPr/>
        <a:lstStyle/>
        <a:p>
          <a:endParaRPr lang="en-US"/>
        </a:p>
      </dgm:t>
    </dgm:pt>
    <dgm:pt modelId="{06C5811E-53F8-4941-B405-608EF810920C}" type="sibTrans" cxnId="{C662ECDE-C479-4BA8-B601-A2FCCE0909B1}">
      <dgm:prSet/>
      <dgm:spPr/>
      <dgm:t>
        <a:bodyPr/>
        <a:lstStyle/>
        <a:p>
          <a:endParaRPr lang="en-US"/>
        </a:p>
      </dgm:t>
    </dgm:pt>
    <dgm:pt modelId="{58A45670-8395-4C24-AFE8-45B55CC992E3}">
      <dgm:prSet/>
      <dgm:spPr/>
      <dgm:t>
        <a:bodyPr/>
        <a:lstStyle/>
        <a:p>
          <a:r>
            <a:rPr lang="en-GB" b="0" i="0" dirty="0"/>
            <a:t>Use sensory-based games and activities to promote social skills like turn-taking, sharing, and cooperation.</a:t>
          </a:r>
          <a:endParaRPr lang="en-US" dirty="0"/>
        </a:p>
      </dgm:t>
    </dgm:pt>
    <dgm:pt modelId="{509F518E-9869-46A6-809C-02F5D74F9CC8}" type="parTrans" cxnId="{1CCA3B91-1363-422A-9C66-A21AFFB357C7}">
      <dgm:prSet/>
      <dgm:spPr/>
      <dgm:t>
        <a:bodyPr/>
        <a:lstStyle/>
        <a:p>
          <a:endParaRPr lang="en-US"/>
        </a:p>
      </dgm:t>
    </dgm:pt>
    <dgm:pt modelId="{EF05C9F1-7AA8-4DB2-B3DF-44418AC6C4A6}" type="sibTrans" cxnId="{1CCA3B91-1363-422A-9C66-A21AFFB357C7}">
      <dgm:prSet/>
      <dgm:spPr/>
      <dgm:t>
        <a:bodyPr/>
        <a:lstStyle/>
        <a:p>
          <a:endParaRPr lang="en-US"/>
        </a:p>
      </dgm:t>
    </dgm:pt>
    <dgm:pt modelId="{76F4EA00-49C4-453A-BAAB-B98BEF955EFC}">
      <dgm:prSet/>
      <dgm:spPr/>
      <dgm:t>
        <a:bodyPr/>
        <a:lstStyle/>
        <a:p>
          <a:r>
            <a:rPr lang="en-GB" b="0" i="0" dirty="0"/>
            <a:t>Provide sensory tools and strategies for emotional regulation, such as stress balls, sensory bottles, or calming sensory corners.</a:t>
          </a:r>
          <a:endParaRPr lang="en-US" dirty="0"/>
        </a:p>
      </dgm:t>
    </dgm:pt>
    <dgm:pt modelId="{C87F10BF-88BF-4711-B183-8F4616AF6825}" type="parTrans" cxnId="{DB4C244B-F352-468F-86F3-12E5F62E8F1B}">
      <dgm:prSet/>
      <dgm:spPr/>
      <dgm:t>
        <a:bodyPr/>
        <a:lstStyle/>
        <a:p>
          <a:endParaRPr lang="en-US"/>
        </a:p>
      </dgm:t>
    </dgm:pt>
    <dgm:pt modelId="{02876DC8-7EA9-40C8-84C0-5B68A7D6831C}" type="sibTrans" cxnId="{DB4C244B-F352-468F-86F3-12E5F62E8F1B}">
      <dgm:prSet/>
      <dgm:spPr/>
      <dgm:t>
        <a:bodyPr/>
        <a:lstStyle/>
        <a:p>
          <a:endParaRPr lang="en-US"/>
        </a:p>
      </dgm:t>
    </dgm:pt>
    <dgm:pt modelId="{D0807B9B-E06F-F544-B072-6BB524710BF0}" type="pres">
      <dgm:prSet presAssocID="{25C4BF3F-5831-4BBC-9077-995CE0B6856B}" presName="diagram" presStyleCnt="0">
        <dgm:presLayoutVars>
          <dgm:chPref val="1"/>
          <dgm:dir/>
          <dgm:animOne val="branch"/>
          <dgm:animLvl val="lvl"/>
          <dgm:resizeHandles/>
        </dgm:presLayoutVars>
      </dgm:prSet>
      <dgm:spPr/>
    </dgm:pt>
    <dgm:pt modelId="{2B55DA46-C4D7-734C-8A5D-36D304471401}" type="pres">
      <dgm:prSet presAssocID="{6DE3432E-430B-42BC-B09D-53E1D0C54E59}" presName="root" presStyleCnt="0"/>
      <dgm:spPr/>
    </dgm:pt>
    <dgm:pt modelId="{E22DB589-5BEC-294E-86F0-EF9AEE08C3E1}" type="pres">
      <dgm:prSet presAssocID="{6DE3432E-430B-42BC-B09D-53E1D0C54E59}" presName="rootComposite" presStyleCnt="0"/>
      <dgm:spPr/>
    </dgm:pt>
    <dgm:pt modelId="{1450732E-7AAC-A742-BBAB-F0D286832096}" type="pres">
      <dgm:prSet presAssocID="{6DE3432E-430B-42BC-B09D-53E1D0C54E59}" presName="rootText" presStyleLbl="node1" presStyleIdx="0" presStyleCnt="4"/>
      <dgm:spPr/>
    </dgm:pt>
    <dgm:pt modelId="{1C1E2F75-CCE1-634A-A37E-BFDA63E2FA08}" type="pres">
      <dgm:prSet presAssocID="{6DE3432E-430B-42BC-B09D-53E1D0C54E59}" presName="rootConnector" presStyleLbl="node1" presStyleIdx="0" presStyleCnt="4"/>
      <dgm:spPr/>
    </dgm:pt>
    <dgm:pt modelId="{16E1BD94-468E-9647-BF67-A7C05F8B655D}" type="pres">
      <dgm:prSet presAssocID="{6DE3432E-430B-42BC-B09D-53E1D0C54E59}" presName="childShape" presStyleCnt="0"/>
      <dgm:spPr/>
    </dgm:pt>
    <dgm:pt modelId="{9576D5BC-AF0E-5049-A99B-62C4BD2BD502}" type="pres">
      <dgm:prSet presAssocID="{D3167AAF-6909-48C8-8E5A-CBF05D1DB2A5}" presName="Name13" presStyleLbl="parChTrans1D2" presStyleIdx="0" presStyleCnt="12"/>
      <dgm:spPr/>
    </dgm:pt>
    <dgm:pt modelId="{159D71DB-359A-5040-9A05-17F082B49807}" type="pres">
      <dgm:prSet presAssocID="{13CCCD5A-D03C-4C59-A42B-E715B12CDCA0}" presName="childText" presStyleLbl="bgAcc1" presStyleIdx="0" presStyleCnt="12">
        <dgm:presLayoutVars>
          <dgm:bulletEnabled val="1"/>
        </dgm:presLayoutVars>
      </dgm:prSet>
      <dgm:spPr/>
    </dgm:pt>
    <dgm:pt modelId="{CA55B548-37F1-D341-B979-7D69BEA6B297}" type="pres">
      <dgm:prSet presAssocID="{25BBDCAF-45C9-4F0D-AB13-D144A2C60D9C}" presName="Name13" presStyleLbl="parChTrans1D2" presStyleIdx="1" presStyleCnt="12"/>
      <dgm:spPr/>
    </dgm:pt>
    <dgm:pt modelId="{E8BFAFF7-5913-964A-85D4-A6EE38AFE1C8}" type="pres">
      <dgm:prSet presAssocID="{18DCB000-E129-4B33-95FE-4BCEF71D69A4}" presName="childText" presStyleLbl="bgAcc1" presStyleIdx="1" presStyleCnt="12">
        <dgm:presLayoutVars>
          <dgm:bulletEnabled val="1"/>
        </dgm:presLayoutVars>
      </dgm:prSet>
      <dgm:spPr/>
    </dgm:pt>
    <dgm:pt modelId="{F8EAD574-22CF-2F4C-85DD-3F1DD0203436}" type="pres">
      <dgm:prSet presAssocID="{C5F1CA1E-895E-4AF2-AE66-AEE6BDDE5626}" presName="Name13" presStyleLbl="parChTrans1D2" presStyleIdx="2" presStyleCnt="12"/>
      <dgm:spPr/>
    </dgm:pt>
    <dgm:pt modelId="{3301314D-2343-7D48-8E22-82886D7D304C}" type="pres">
      <dgm:prSet presAssocID="{C33F72DF-C770-4940-8EB1-B43F452BB4D8}" presName="childText" presStyleLbl="bgAcc1" presStyleIdx="2" presStyleCnt="12">
        <dgm:presLayoutVars>
          <dgm:bulletEnabled val="1"/>
        </dgm:presLayoutVars>
      </dgm:prSet>
      <dgm:spPr/>
    </dgm:pt>
    <dgm:pt modelId="{43C9E6A4-055C-AF4A-B0B6-5CF79167C71F}" type="pres">
      <dgm:prSet presAssocID="{0F9758FC-7355-46F2-A536-6DC34E8C018F}" presName="root" presStyleCnt="0"/>
      <dgm:spPr/>
    </dgm:pt>
    <dgm:pt modelId="{7D74BD90-ED5C-5840-9473-2CA6ADC30308}" type="pres">
      <dgm:prSet presAssocID="{0F9758FC-7355-46F2-A536-6DC34E8C018F}" presName="rootComposite" presStyleCnt="0"/>
      <dgm:spPr/>
    </dgm:pt>
    <dgm:pt modelId="{FD9A307E-8F2B-5946-A7B3-F9622BEE210F}" type="pres">
      <dgm:prSet presAssocID="{0F9758FC-7355-46F2-A536-6DC34E8C018F}" presName="rootText" presStyleLbl="node1" presStyleIdx="1" presStyleCnt="4"/>
      <dgm:spPr/>
    </dgm:pt>
    <dgm:pt modelId="{B2535538-E647-D24A-B517-75C6353C6F4B}" type="pres">
      <dgm:prSet presAssocID="{0F9758FC-7355-46F2-A536-6DC34E8C018F}" presName="rootConnector" presStyleLbl="node1" presStyleIdx="1" presStyleCnt="4"/>
      <dgm:spPr/>
    </dgm:pt>
    <dgm:pt modelId="{89784571-974F-FF4C-83EC-D52CC30E824E}" type="pres">
      <dgm:prSet presAssocID="{0F9758FC-7355-46F2-A536-6DC34E8C018F}" presName="childShape" presStyleCnt="0"/>
      <dgm:spPr/>
    </dgm:pt>
    <dgm:pt modelId="{1161E645-6039-E145-AD36-3E77E94751A0}" type="pres">
      <dgm:prSet presAssocID="{76617BD5-2C75-4B5B-B56B-4E9497B6D82E}" presName="Name13" presStyleLbl="parChTrans1D2" presStyleIdx="3" presStyleCnt="12"/>
      <dgm:spPr/>
    </dgm:pt>
    <dgm:pt modelId="{9FA7C815-6671-E24B-82AE-62B84F7BCE71}" type="pres">
      <dgm:prSet presAssocID="{EB8B4580-2B0C-48D1-92D9-74109C281FBD}" presName="childText" presStyleLbl="bgAcc1" presStyleIdx="3" presStyleCnt="12">
        <dgm:presLayoutVars>
          <dgm:bulletEnabled val="1"/>
        </dgm:presLayoutVars>
      </dgm:prSet>
      <dgm:spPr/>
    </dgm:pt>
    <dgm:pt modelId="{5C082ECA-68DD-B84F-B174-F4A4FA705F9C}" type="pres">
      <dgm:prSet presAssocID="{CDC6867D-9044-4FAF-98E4-744EB1B29442}" presName="Name13" presStyleLbl="parChTrans1D2" presStyleIdx="4" presStyleCnt="12"/>
      <dgm:spPr/>
    </dgm:pt>
    <dgm:pt modelId="{F8EE56CC-3678-914F-BD87-0140497240FA}" type="pres">
      <dgm:prSet presAssocID="{463D5647-3B51-4A14-A7C6-8B1FD63B752C}" presName="childText" presStyleLbl="bgAcc1" presStyleIdx="4" presStyleCnt="12">
        <dgm:presLayoutVars>
          <dgm:bulletEnabled val="1"/>
        </dgm:presLayoutVars>
      </dgm:prSet>
      <dgm:spPr/>
    </dgm:pt>
    <dgm:pt modelId="{5F73631A-3B04-A24C-A0A1-1FA934F06A50}" type="pres">
      <dgm:prSet presAssocID="{974952E7-58B1-41C1-A8DA-422715D5EA54}" presName="Name13" presStyleLbl="parChTrans1D2" presStyleIdx="5" presStyleCnt="12"/>
      <dgm:spPr/>
    </dgm:pt>
    <dgm:pt modelId="{8676F546-CCF4-3344-A3CD-0E639BF029B8}" type="pres">
      <dgm:prSet presAssocID="{1FDA69CF-FE3A-44D6-9F0B-7564FDD6EAD4}" presName="childText" presStyleLbl="bgAcc1" presStyleIdx="5" presStyleCnt="12">
        <dgm:presLayoutVars>
          <dgm:bulletEnabled val="1"/>
        </dgm:presLayoutVars>
      </dgm:prSet>
      <dgm:spPr/>
    </dgm:pt>
    <dgm:pt modelId="{EB3D1619-2F33-6F4F-B58E-316C6182F607}" type="pres">
      <dgm:prSet presAssocID="{DE9951B3-F7D2-4508-BDE1-40AE75D000E2}" presName="root" presStyleCnt="0"/>
      <dgm:spPr/>
    </dgm:pt>
    <dgm:pt modelId="{B661349E-BA04-7D45-8800-474471EFD541}" type="pres">
      <dgm:prSet presAssocID="{DE9951B3-F7D2-4508-BDE1-40AE75D000E2}" presName="rootComposite" presStyleCnt="0"/>
      <dgm:spPr/>
    </dgm:pt>
    <dgm:pt modelId="{E1236A56-8A9F-0543-8311-296B8F547DDE}" type="pres">
      <dgm:prSet presAssocID="{DE9951B3-F7D2-4508-BDE1-40AE75D000E2}" presName="rootText" presStyleLbl="node1" presStyleIdx="2" presStyleCnt="4"/>
      <dgm:spPr/>
    </dgm:pt>
    <dgm:pt modelId="{FAE01738-1F8A-A94B-B5D3-1F82525F3214}" type="pres">
      <dgm:prSet presAssocID="{DE9951B3-F7D2-4508-BDE1-40AE75D000E2}" presName="rootConnector" presStyleLbl="node1" presStyleIdx="2" presStyleCnt="4"/>
      <dgm:spPr/>
    </dgm:pt>
    <dgm:pt modelId="{696A7A65-4D9D-6B42-9B79-308700CE92E8}" type="pres">
      <dgm:prSet presAssocID="{DE9951B3-F7D2-4508-BDE1-40AE75D000E2}" presName="childShape" presStyleCnt="0"/>
      <dgm:spPr/>
    </dgm:pt>
    <dgm:pt modelId="{94E39779-EE5A-D446-A34D-5DAE98AFC33F}" type="pres">
      <dgm:prSet presAssocID="{DFF0E91F-7819-4DC5-B845-39AF270B5D9F}" presName="Name13" presStyleLbl="parChTrans1D2" presStyleIdx="6" presStyleCnt="12"/>
      <dgm:spPr/>
    </dgm:pt>
    <dgm:pt modelId="{CDE89258-B806-4B40-B2B8-16C7649D3E28}" type="pres">
      <dgm:prSet presAssocID="{F4126B3E-CE78-4473-B020-A1338A95247F}" presName="childText" presStyleLbl="bgAcc1" presStyleIdx="6" presStyleCnt="12">
        <dgm:presLayoutVars>
          <dgm:bulletEnabled val="1"/>
        </dgm:presLayoutVars>
      </dgm:prSet>
      <dgm:spPr/>
    </dgm:pt>
    <dgm:pt modelId="{CED14425-104C-B646-8589-521AC231368F}" type="pres">
      <dgm:prSet presAssocID="{0BDD0C23-C76F-4EA8-99F5-EC3CCDEFD33B}" presName="Name13" presStyleLbl="parChTrans1D2" presStyleIdx="7" presStyleCnt="12"/>
      <dgm:spPr/>
    </dgm:pt>
    <dgm:pt modelId="{1D3F9978-C38A-9441-9060-5EE313250DE3}" type="pres">
      <dgm:prSet presAssocID="{035A2AC0-F132-430F-8DDE-28225901BA6E}" presName="childText" presStyleLbl="bgAcc1" presStyleIdx="7" presStyleCnt="12">
        <dgm:presLayoutVars>
          <dgm:bulletEnabled val="1"/>
        </dgm:presLayoutVars>
      </dgm:prSet>
      <dgm:spPr/>
    </dgm:pt>
    <dgm:pt modelId="{67ED2F1A-A2C9-E04C-BEAD-E3EEA60BBED3}" type="pres">
      <dgm:prSet presAssocID="{76279486-33EB-4B03-9B5C-C7CCE24FBE75}" presName="Name13" presStyleLbl="parChTrans1D2" presStyleIdx="8" presStyleCnt="12"/>
      <dgm:spPr/>
    </dgm:pt>
    <dgm:pt modelId="{92F6FED5-4A51-0949-9A07-125273E0094E}" type="pres">
      <dgm:prSet presAssocID="{81088E87-03F7-442B-909B-968CB083231F}" presName="childText" presStyleLbl="bgAcc1" presStyleIdx="8" presStyleCnt="12">
        <dgm:presLayoutVars>
          <dgm:bulletEnabled val="1"/>
        </dgm:presLayoutVars>
      </dgm:prSet>
      <dgm:spPr/>
    </dgm:pt>
    <dgm:pt modelId="{84EAB19F-C46E-C64E-8186-A38A6199626A}" type="pres">
      <dgm:prSet presAssocID="{21441AC9-870F-4983-BFC4-4656FB451E32}" presName="root" presStyleCnt="0"/>
      <dgm:spPr/>
    </dgm:pt>
    <dgm:pt modelId="{BBC6ACEA-4D7E-C94E-9642-3481CCA38208}" type="pres">
      <dgm:prSet presAssocID="{21441AC9-870F-4983-BFC4-4656FB451E32}" presName="rootComposite" presStyleCnt="0"/>
      <dgm:spPr/>
    </dgm:pt>
    <dgm:pt modelId="{F666BEEE-B41F-D34B-A2B1-92044D26F690}" type="pres">
      <dgm:prSet presAssocID="{21441AC9-870F-4983-BFC4-4656FB451E32}" presName="rootText" presStyleLbl="node1" presStyleIdx="3" presStyleCnt="4"/>
      <dgm:spPr/>
    </dgm:pt>
    <dgm:pt modelId="{10519AE8-73EF-854F-BD05-E0DFB891CE2D}" type="pres">
      <dgm:prSet presAssocID="{21441AC9-870F-4983-BFC4-4656FB451E32}" presName="rootConnector" presStyleLbl="node1" presStyleIdx="3" presStyleCnt="4"/>
      <dgm:spPr/>
    </dgm:pt>
    <dgm:pt modelId="{8F46BE3B-B636-0C4B-99B9-4BD9304A8425}" type="pres">
      <dgm:prSet presAssocID="{21441AC9-870F-4983-BFC4-4656FB451E32}" presName="childShape" presStyleCnt="0"/>
      <dgm:spPr/>
    </dgm:pt>
    <dgm:pt modelId="{EE0DE7F0-EA16-3941-90F0-2E8040251163}" type="pres">
      <dgm:prSet presAssocID="{C2FD1C03-1275-4FDF-8C30-372B91DBA46E}" presName="Name13" presStyleLbl="parChTrans1D2" presStyleIdx="9" presStyleCnt="12"/>
      <dgm:spPr/>
    </dgm:pt>
    <dgm:pt modelId="{D58138C1-D2DB-3140-A836-A1C39BE7EE64}" type="pres">
      <dgm:prSet presAssocID="{E4B415B3-F8C6-409A-8616-9EA3EE7AEC42}" presName="childText" presStyleLbl="bgAcc1" presStyleIdx="9" presStyleCnt="12">
        <dgm:presLayoutVars>
          <dgm:bulletEnabled val="1"/>
        </dgm:presLayoutVars>
      </dgm:prSet>
      <dgm:spPr/>
    </dgm:pt>
    <dgm:pt modelId="{3428AFC7-77C5-5143-BAFB-3F2E09DAA8BB}" type="pres">
      <dgm:prSet presAssocID="{509F518E-9869-46A6-809C-02F5D74F9CC8}" presName="Name13" presStyleLbl="parChTrans1D2" presStyleIdx="10" presStyleCnt="12"/>
      <dgm:spPr/>
    </dgm:pt>
    <dgm:pt modelId="{B03FA422-2D10-B043-99DE-23220E2B43B0}" type="pres">
      <dgm:prSet presAssocID="{58A45670-8395-4C24-AFE8-45B55CC992E3}" presName="childText" presStyleLbl="bgAcc1" presStyleIdx="10" presStyleCnt="12">
        <dgm:presLayoutVars>
          <dgm:bulletEnabled val="1"/>
        </dgm:presLayoutVars>
      </dgm:prSet>
      <dgm:spPr/>
    </dgm:pt>
    <dgm:pt modelId="{F9A27BC8-C6A2-A949-B021-46CBE9604F90}" type="pres">
      <dgm:prSet presAssocID="{C87F10BF-88BF-4711-B183-8F4616AF6825}" presName="Name13" presStyleLbl="parChTrans1D2" presStyleIdx="11" presStyleCnt="12"/>
      <dgm:spPr/>
    </dgm:pt>
    <dgm:pt modelId="{05D572C1-260B-1B4D-BA03-EDEB6901C958}" type="pres">
      <dgm:prSet presAssocID="{76F4EA00-49C4-453A-BAAB-B98BEF955EFC}" presName="childText" presStyleLbl="bgAcc1" presStyleIdx="11" presStyleCnt="12">
        <dgm:presLayoutVars>
          <dgm:bulletEnabled val="1"/>
        </dgm:presLayoutVars>
      </dgm:prSet>
      <dgm:spPr/>
    </dgm:pt>
  </dgm:ptLst>
  <dgm:cxnLst>
    <dgm:cxn modelId="{42096D00-96F5-3B48-A2E4-060C14340DAA}" type="presOf" srcId="{C2FD1C03-1275-4FDF-8C30-372B91DBA46E}" destId="{EE0DE7F0-EA16-3941-90F0-2E8040251163}" srcOrd="0" destOrd="0" presId="urn:microsoft.com/office/officeart/2005/8/layout/hierarchy3"/>
    <dgm:cxn modelId="{A9051605-D3A6-43CA-B44D-D910137DB741}" srcId="{DE9951B3-F7D2-4508-BDE1-40AE75D000E2}" destId="{035A2AC0-F132-430F-8DDE-28225901BA6E}" srcOrd="1" destOrd="0" parTransId="{0BDD0C23-C76F-4EA8-99F5-EC3CCDEFD33B}" sibTransId="{879E1C88-3CCA-4AF5-BAE1-B60F0367C0CF}"/>
    <dgm:cxn modelId="{FDC74406-11F5-AA4A-8FF4-D0A7528BEC93}" type="presOf" srcId="{C87F10BF-88BF-4711-B183-8F4616AF6825}" destId="{F9A27BC8-C6A2-A949-B021-46CBE9604F90}" srcOrd="0" destOrd="0" presId="urn:microsoft.com/office/officeart/2005/8/layout/hierarchy3"/>
    <dgm:cxn modelId="{F4D58609-B2B3-1545-89D2-108454834C3A}" type="presOf" srcId="{E4B415B3-F8C6-409A-8616-9EA3EE7AEC42}" destId="{D58138C1-D2DB-3140-A836-A1C39BE7EE64}" srcOrd="0" destOrd="0" presId="urn:microsoft.com/office/officeart/2005/8/layout/hierarchy3"/>
    <dgm:cxn modelId="{421E7413-A13B-8345-AB4C-0578E3E6B13C}" type="presOf" srcId="{58A45670-8395-4C24-AFE8-45B55CC992E3}" destId="{B03FA422-2D10-B043-99DE-23220E2B43B0}" srcOrd="0" destOrd="0" presId="urn:microsoft.com/office/officeart/2005/8/layout/hierarchy3"/>
    <dgm:cxn modelId="{5756B113-A860-CE49-BC18-0E28F3C691EB}" type="presOf" srcId="{81088E87-03F7-442B-909B-968CB083231F}" destId="{92F6FED5-4A51-0949-9A07-125273E0094E}" srcOrd="0" destOrd="0" presId="urn:microsoft.com/office/officeart/2005/8/layout/hierarchy3"/>
    <dgm:cxn modelId="{C1BB1918-8BC8-4047-907C-6CF5435AC128}" type="presOf" srcId="{F4126B3E-CE78-4473-B020-A1338A95247F}" destId="{CDE89258-B806-4B40-B2B8-16C7649D3E28}" srcOrd="0" destOrd="0" presId="urn:microsoft.com/office/officeart/2005/8/layout/hierarchy3"/>
    <dgm:cxn modelId="{95F53A18-1AC1-48EA-889A-76699F01EDD8}" srcId="{6DE3432E-430B-42BC-B09D-53E1D0C54E59}" destId="{C33F72DF-C770-4940-8EB1-B43F452BB4D8}" srcOrd="2" destOrd="0" parTransId="{C5F1CA1E-895E-4AF2-AE66-AEE6BDDE5626}" sibTransId="{29741BCE-29D4-4616-B7AC-06C212C20BF7}"/>
    <dgm:cxn modelId="{A31EC718-55F2-4DD3-A89A-10B0AC4606CB}" srcId="{6DE3432E-430B-42BC-B09D-53E1D0C54E59}" destId="{18DCB000-E129-4B33-95FE-4BCEF71D69A4}" srcOrd="1" destOrd="0" parTransId="{25BBDCAF-45C9-4F0D-AB13-D144A2C60D9C}" sibTransId="{8C986E4B-5936-4FA3-BB25-8BAD0C776454}"/>
    <dgm:cxn modelId="{4E88FF37-F752-2545-AF3C-868F82882921}" type="presOf" srcId="{509F518E-9869-46A6-809C-02F5D74F9CC8}" destId="{3428AFC7-77C5-5143-BAFB-3F2E09DAA8BB}" srcOrd="0" destOrd="0" presId="urn:microsoft.com/office/officeart/2005/8/layout/hierarchy3"/>
    <dgm:cxn modelId="{F0EAFB38-0B23-AE4D-AFFC-61EB5CF47CD7}" type="presOf" srcId="{DFF0E91F-7819-4DC5-B845-39AF270B5D9F}" destId="{94E39779-EE5A-D446-A34D-5DAE98AFC33F}" srcOrd="0" destOrd="0" presId="urn:microsoft.com/office/officeart/2005/8/layout/hierarchy3"/>
    <dgm:cxn modelId="{32E70B43-A999-4FA3-9D6A-0CD826A8CC42}" srcId="{DE9951B3-F7D2-4508-BDE1-40AE75D000E2}" destId="{81088E87-03F7-442B-909B-968CB083231F}" srcOrd="2" destOrd="0" parTransId="{76279486-33EB-4B03-9B5C-C7CCE24FBE75}" sibTransId="{2ADF0934-EA61-479E-9BB0-23F8B15264F1}"/>
    <dgm:cxn modelId="{3D072E44-5A46-C640-832F-F12BD13C5F53}" type="presOf" srcId="{1FDA69CF-FE3A-44D6-9F0B-7564FDD6EAD4}" destId="{8676F546-CCF4-3344-A3CD-0E639BF029B8}" srcOrd="0" destOrd="0" presId="urn:microsoft.com/office/officeart/2005/8/layout/hierarchy3"/>
    <dgm:cxn modelId="{DB4C244B-F352-468F-86F3-12E5F62E8F1B}" srcId="{21441AC9-870F-4983-BFC4-4656FB451E32}" destId="{76F4EA00-49C4-453A-BAAB-B98BEF955EFC}" srcOrd="2" destOrd="0" parTransId="{C87F10BF-88BF-4711-B183-8F4616AF6825}" sibTransId="{02876DC8-7EA9-40C8-84C0-5B68A7D6831C}"/>
    <dgm:cxn modelId="{C5F6F64B-125A-8947-A2AF-53215FA11BE9}" type="presOf" srcId="{0F9758FC-7355-46F2-A536-6DC34E8C018F}" destId="{B2535538-E647-D24A-B517-75C6353C6F4B}" srcOrd="1" destOrd="0" presId="urn:microsoft.com/office/officeart/2005/8/layout/hierarchy3"/>
    <dgm:cxn modelId="{CDB2DC52-F98E-493C-A016-59B539FE5A3B}" srcId="{25C4BF3F-5831-4BBC-9077-995CE0B6856B}" destId="{21441AC9-870F-4983-BFC4-4656FB451E32}" srcOrd="3" destOrd="0" parTransId="{C1BC3D61-D5B5-4810-BA3F-8812EB36128D}" sibTransId="{F1A7CC7A-8FF9-4829-9475-A25925182ADB}"/>
    <dgm:cxn modelId="{54302056-4689-4713-AFE1-B2FDD3D2E866}" srcId="{0F9758FC-7355-46F2-A536-6DC34E8C018F}" destId="{EB8B4580-2B0C-48D1-92D9-74109C281FBD}" srcOrd="0" destOrd="0" parTransId="{76617BD5-2C75-4B5B-B56B-4E9497B6D82E}" sibTransId="{1406FCD3-27C7-45A4-AEEC-9B59DAF42757}"/>
    <dgm:cxn modelId="{C275AC5C-01DA-ED4C-8B1E-01DAE6724FF8}" type="presOf" srcId="{EB8B4580-2B0C-48D1-92D9-74109C281FBD}" destId="{9FA7C815-6671-E24B-82AE-62B84F7BCE71}" srcOrd="0" destOrd="0" presId="urn:microsoft.com/office/officeart/2005/8/layout/hierarchy3"/>
    <dgm:cxn modelId="{42DC5268-1FCA-7B4A-90FC-47BE2B4C6236}" type="presOf" srcId="{C5F1CA1E-895E-4AF2-AE66-AEE6BDDE5626}" destId="{F8EAD574-22CF-2F4C-85DD-3F1DD0203436}" srcOrd="0" destOrd="0" presId="urn:microsoft.com/office/officeart/2005/8/layout/hierarchy3"/>
    <dgm:cxn modelId="{7A22916F-FE09-B842-8B4C-60911956FC1E}" type="presOf" srcId="{76617BD5-2C75-4B5B-B56B-4E9497B6D82E}" destId="{1161E645-6039-E145-AD36-3E77E94751A0}" srcOrd="0" destOrd="0" presId="urn:microsoft.com/office/officeart/2005/8/layout/hierarchy3"/>
    <dgm:cxn modelId="{95545F70-C28F-6844-81F6-EA0CC36529AD}" type="presOf" srcId="{21441AC9-870F-4983-BFC4-4656FB451E32}" destId="{10519AE8-73EF-854F-BD05-E0DFB891CE2D}" srcOrd="1" destOrd="0" presId="urn:microsoft.com/office/officeart/2005/8/layout/hierarchy3"/>
    <dgm:cxn modelId="{0247C470-CA15-B048-9179-24E8827FA710}" type="presOf" srcId="{0F9758FC-7355-46F2-A536-6DC34E8C018F}" destId="{FD9A307E-8F2B-5946-A7B3-F9622BEE210F}" srcOrd="0" destOrd="0" presId="urn:microsoft.com/office/officeart/2005/8/layout/hierarchy3"/>
    <dgm:cxn modelId="{F9228871-AC79-7B45-A800-05C45E64119A}" type="presOf" srcId="{DE9951B3-F7D2-4508-BDE1-40AE75D000E2}" destId="{FAE01738-1F8A-A94B-B5D3-1F82525F3214}" srcOrd="1" destOrd="0" presId="urn:microsoft.com/office/officeart/2005/8/layout/hierarchy3"/>
    <dgm:cxn modelId="{FAF49E75-31E0-4F71-999B-AC02F14B99B2}" srcId="{0F9758FC-7355-46F2-A536-6DC34E8C018F}" destId="{463D5647-3B51-4A14-A7C6-8B1FD63B752C}" srcOrd="1" destOrd="0" parTransId="{CDC6867D-9044-4FAF-98E4-744EB1B29442}" sibTransId="{32226274-2DDE-49B8-AAE0-EB4BD246E612}"/>
    <dgm:cxn modelId="{2B9E397D-713A-B84E-A986-6B34EADCB708}" type="presOf" srcId="{6DE3432E-430B-42BC-B09D-53E1D0C54E59}" destId="{1450732E-7AAC-A742-BBAB-F0D286832096}" srcOrd="0" destOrd="0" presId="urn:microsoft.com/office/officeart/2005/8/layout/hierarchy3"/>
    <dgm:cxn modelId="{C552AA7D-87C4-B147-9D68-77CCEB485FED}" type="presOf" srcId="{21441AC9-870F-4983-BFC4-4656FB451E32}" destId="{F666BEEE-B41F-D34B-A2B1-92044D26F690}" srcOrd="0" destOrd="0" presId="urn:microsoft.com/office/officeart/2005/8/layout/hierarchy3"/>
    <dgm:cxn modelId="{F1E6AF8B-0930-8042-9001-13410F41D40E}" type="presOf" srcId="{25C4BF3F-5831-4BBC-9077-995CE0B6856B}" destId="{D0807B9B-E06F-F544-B072-6BB524710BF0}" srcOrd="0" destOrd="0" presId="urn:microsoft.com/office/officeart/2005/8/layout/hierarchy3"/>
    <dgm:cxn modelId="{5AA9C090-5706-443B-BFB6-14267D4D805D}" srcId="{25C4BF3F-5831-4BBC-9077-995CE0B6856B}" destId="{0F9758FC-7355-46F2-A536-6DC34E8C018F}" srcOrd="1" destOrd="0" parTransId="{E421ADBF-385E-45F4-B8DA-A8FC08B1C54E}" sibTransId="{DF02AE98-21B5-4CF8-ADAF-5EB7FF856818}"/>
    <dgm:cxn modelId="{1CCA3B91-1363-422A-9C66-A21AFFB357C7}" srcId="{21441AC9-870F-4983-BFC4-4656FB451E32}" destId="{58A45670-8395-4C24-AFE8-45B55CC992E3}" srcOrd="1" destOrd="0" parTransId="{509F518E-9869-46A6-809C-02F5D74F9CC8}" sibTransId="{EF05C9F1-7AA8-4DB2-B3DF-44418AC6C4A6}"/>
    <dgm:cxn modelId="{6F2DF798-81A3-4E3C-B2B8-3770E0780DA3}" srcId="{0F9758FC-7355-46F2-A536-6DC34E8C018F}" destId="{1FDA69CF-FE3A-44D6-9F0B-7564FDD6EAD4}" srcOrd="2" destOrd="0" parTransId="{974952E7-58B1-41C1-A8DA-422715D5EA54}" sibTransId="{602D8AA1-4DEB-4F4C-8E7B-EBE386492ECD}"/>
    <dgm:cxn modelId="{F946B199-C39E-3943-8456-2DAB75BFEB2A}" type="presOf" srcId="{25BBDCAF-45C9-4F0D-AB13-D144A2C60D9C}" destId="{CA55B548-37F1-D341-B979-7D69BEA6B297}" srcOrd="0" destOrd="0" presId="urn:microsoft.com/office/officeart/2005/8/layout/hierarchy3"/>
    <dgm:cxn modelId="{3FDDFAA1-53D4-6B49-A6ED-C7B186F4DAAF}" type="presOf" srcId="{0BDD0C23-C76F-4EA8-99F5-EC3CCDEFD33B}" destId="{CED14425-104C-B646-8589-521AC231368F}" srcOrd="0" destOrd="0" presId="urn:microsoft.com/office/officeart/2005/8/layout/hierarchy3"/>
    <dgm:cxn modelId="{960966A3-7113-6042-AB0D-748F52AF3FA8}" type="presOf" srcId="{DE9951B3-F7D2-4508-BDE1-40AE75D000E2}" destId="{E1236A56-8A9F-0543-8311-296B8F547DDE}" srcOrd="0" destOrd="0" presId="urn:microsoft.com/office/officeart/2005/8/layout/hierarchy3"/>
    <dgm:cxn modelId="{A4339AB2-525A-4064-A645-F4D4297B1AED}" srcId="{25C4BF3F-5831-4BBC-9077-995CE0B6856B}" destId="{DE9951B3-F7D2-4508-BDE1-40AE75D000E2}" srcOrd="2" destOrd="0" parTransId="{88D251F5-308E-4D11-B166-0250912FE8B8}" sibTransId="{53F005F7-2049-4014-8667-CCB782FBB026}"/>
    <dgm:cxn modelId="{C3B3C2B3-B324-F54B-95F1-DEFDFCADB12E}" type="presOf" srcId="{76F4EA00-49C4-453A-BAAB-B98BEF955EFC}" destId="{05D572C1-260B-1B4D-BA03-EDEB6901C958}" srcOrd="0" destOrd="0" presId="urn:microsoft.com/office/officeart/2005/8/layout/hierarchy3"/>
    <dgm:cxn modelId="{4581D9B3-29D4-4D7D-9A3E-71883A032958}" srcId="{25C4BF3F-5831-4BBC-9077-995CE0B6856B}" destId="{6DE3432E-430B-42BC-B09D-53E1D0C54E59}" srcOrd="0" destOrd="0" parTransId="{115066C9-4BDE-40A6-B83B-D1B2B1151452}" sibTransId="{CA8D259B-9F9E-4D4A-AA5B-2E6BD7B70F85}"/>
    <dgm:cxn modelId="{4102F9BA-5612-3D4F-BAF3-82781AF714FE}" type="presOf" srcId="{C33F72DF-C770-4940-8EB1-B43F452BB4D8}" destId="{3301314D-2343-7D48-8E22-82886D7D304C}" srcOrd="0" destOrd="0" presId="urn:microsoft.com/office/officeart/2005/8/layout/hierarchy3"/>
    <dgm:cxn modelId="{189733BD-A7FF-224D-B658-B4E07734C34F}" type="presOf" srcId="{974952E7-58B1-41C1-A8DA-422715D5EA54}" destId="{5F73631A-3B04-A24C-A0A1-1FA934F06A50}" srcOrd="0" destOrd="0" presId="urn:microsoft.com/office/officeart/2005/8/layout/hierarchy3"/>
    <dgm:cxn modelId="{E11C5FC2-EFA7-4FD5-872C-4FA78FA35E63}" srcId="{6DE3432E-430B-42BC-B09D-53E1D0C54E59}" destId="{13CCCD5A-D03C-4C59-A42B-E715B12CDCA0}" srcOrd="0" destOrd="0" parTransId="{D3167AAF-6909-48C8-8E5A-CBF05D1DB2A5}" sibTransId="{131EE8A2-E0AF-4E4A-806B-E52B46874491}"/>
    <dgm:cxn modelId="{DD5ADFC9-A1DB-8B44-8899-1D62D0A09E92}" type="presOf" srcId="{18DCB000-E129-4B33-95FE-4BCEF71D69A4}" destId="{E8BFAFF7-5913-964A-85D4-A6EE38AFE1C8}" srcOrd="0" destOrd="0" presId="urn:microsoft.com/office/officeart/2005/8/layout/hierarchy3"/>
    <dgm:cxn modelId="{017C66D2-8882-4E1B-9C4F-151F29147741}" srcId="{DE9951B3-F7D2-4508-BDE1-40AE75D000E2}" destId="{F4126B3E-CE78-4473-B020-A1338A95247F}" srcOrd="0" destOrd="0" parTransId="{DFF0E91F-7819-4DC5-B845-39AF270B5D9F}" sibTransId="{EE8E10D4-4B7E-47AC-A47A-025BFC28C888}"/>
    <dgm:cxn modelId="{B7AA7CDB-BE79-E64D-A343-7D7E30703B27}" type="presOf" srcId="{463D5647-3B51-4A14-A7C6-8B1FD63B752C}" destId="{F8EE56CC-3678-914F-BD87-0140497240FA}" srcOrd="0" destOrd="0" presId="urn:microsoft.com/office/officeart/2005/8/layout/hierarchy3"/>
    <dgm:cxn modelId="{6C754ADC-DABA-4845-ADEC-AF0FF487C396}" type="presOf" srcId="{76279486-33EB-4B03-9B5C-C7CCE24FBE75}" destId="{67ED2F1A-A2C9-E04C-BEAD-E3EEA60BBED3}" srcOrd="0" destOrd="0" presId="urn:microsoft.com/office/officeart/2005/8/layout/hierarchy3"/>
    <dgm:cxn modelId="{C662ECDE-C479-4BA8-B601-A2FCCE0909B1}" srcId="{21441AC9-870F-4983-BFC4-4656FB451E32}" destId="{E4B415B3-F8C6-409A-8616-9EA3EE7AEC42}" srcOrd="0" destOrd="0" parTransId="{C2FD1C03-1275-4FDF-8C30-372B91DBA46E}" sibTransId="{06C5811E-53F8-4941-B405-608EF810920C}"/>
    <dgm:cxn modelId="{F12F2CE4-86F1-5540-B553-5BEC9FDB7FA9}" type="presOf" srcId="{6DE3432E-430B-42BC-B09D-53E1D0C54E59}" destId="{1C1E2F75-CCE1-634A-A37E-BFDA63E2FA08}" srcOrd="1" destOrd="0" presId="urn:microsoft.com/office/officeart/2005/8/layout/hierarchy3"/>
    <dgm:cxn modelId="{B3CBB3E7-7D0A-134E-BA71-A63A3073AB0E}" type="presOf" srcId="{D3167AAF-6909-48C8-8E5A-CBF05D1DB2A5}" destId="{9576D5BC-AF0E-5049-A99B-62C4BD2BD502}" srcOrd="0" destOrd="0" presId="urn:microsoft.com/office/officeart/2005/8/layout/hierarchy3"/>
    <dgm:cxn modelId="{A9FF0EEB-7484-804F-86A1-9774C2AF65B8}" type="presOf" srcId="{13CCCD5A-D03C-4C59-A42B-E715B12CDCA0}" destId="{159D71DB-359A-5040-9A05-17F082B49807}" srcOrd="0" destOrd="0" presId="urn:microsoft.com/office/officeart/2005/8/layout/hierarchy3"/>
    <dgm:cxn modelId="{B63A18F7-33A3-A54F-85C7-6DB23BBF5389}" type="presOf" srcId="{CDC6867D-9044-4FAF-98E4-744EB1B29442}" destId="{5C082ECA-68DD-B84F-B174-F4A4FA705F9C}" srcOrd="0" destOrd="0" presId="urn:microsoft.com/office/officeart/2005/8/layout/hierarchy3"/>
    <dgm:cxn modelId="{135973FC-A74F-8B47-8468-487B3B323FE5}" type="presOf" srcId="{035A2AC0-F132-430F-8DDE-28225901BA6E}" destId="{1D3F9978-C38A-9441-9060-5EE313250DE3}" srcOrd="0" destOrd="0" presId="urn:microsoft.com/office/officeart/2005/8/layout/hierarchy3"/>
    <dgm:cxn modelId="{1FD6BAC0-5C5F-CA47-B29B-F4C1A045C3E6}" type="presParOf" srcId="{D0807B9B-E06F-F544-B072-6BB524710BF0}" destId="{2B55DA46-C4D7-734C-8A5D-36D304471401}" srcOrd="0" destOrd="0" presId="urn:microsoft.com/office/officeart/2005/8/layout/hierarchy3"/>
    <dgm:cxn modelId="{410A5297-004D-8144-A341-3E07B41E7E99}" type="presParOf" srcId="{2B55DA46-C4D7-734C-8A5D-36D304471401}" destId="{E22DB589-5BEC-294E-86F0-EF9AEE08C3E1}" srcOrd="0" destOrd="0" presId="urn:microsoft.com/office/officeart/2005/8/layout/hierarchy3"/>
    <dgm:cxn modelId="{185C5801-349B-D441-B722-521A805452CC}" type="presParOf" srcId="{E22DB589-5BEC-294E-86F0-EF9AEE08C3E1}" destId="{1450732E-7AAC-A742-BBAB-F0D286832096}" srcOrd="0" destOrd="0" presId="urn:microsoft.com/office/officeart/2005/8/layout/hierarchy3"/>
    <dgm:cxn modelId="{C58D62B6-7769-6F4B-B436-CF3F9896F36F}" type="presParOf" srcId="{E22DB589-5BEC-294E-86F0-EF9AEE08C3E1}" destId="{1C1E2F75-CCE1-634A-A37E-BFDA63E2FA08}" srcOrd="1" destOrd="0" presId="urn:microsoft.com/office/officeart/2005/8/layout/hierarchy3"/>
    <dgm:cxn modelId="{14F681DA-C35A-2A4A-B3D0-6240FD7394C6}" type="presParOf" srcId="{2B55DA46-C4D7-734C-8A5D-36D304471401}" destId="{16E1BD94-468E-9647-BF67-A7C05F8B655D}" srcOrd="1" destOrd="0" presId="urn:microsoft.com/office/officeart/2005/8/layout/hierarchy3"/>
    <dgm:cxn modelId="{80339409-6824-5F45-8067-D2C90C7EE092}" type="presParOf" srcId="{16E1BD94-468E-9647-BF67-A7C05F8B655D}" destId="{9576D5BC-AF0E-5049-A99B-62C4BD2BD502}" srcOrd="0" destOrd="0" presId="urn:microsoft.com/office/officeart/2005/8/layout/hierarchy3"/>
    <dgm:cxn modelId="{500006C7-0049-F149-9FE4-FE1AA8B81BA4}" type="presParOf" srcId="{16E1BD94-468E-9647-BF67-A7C05F8B655D}" destId="{159D71DB-359A-5040-9A05-17F082B49807}" srcOrd="1" destOrd="0" presId="urn:microsoft.com/office/officeart/2005/8/layout/hierarchy3"/>
    <dgm:cxn modelId="{C3108353-71A7-AD43-8D2B-3120700C7C1F}" type="presParOf" srcId="{16E1BD94-468E-9647-BF67-A7C05F8B655D}" destId="{CA55B548-37F1-D341-B979-7D69BEA6B297}" srcOrd="2" destOrd="0" presId="urn:microsoft.com/office/officeart/2005/8/layout/hierarchy3"/>
    <dgm:cxn modelId="{42D13FEA-98C1-2648-84E4-D059451B82FB}" type="presParOf" srcId="{16E1BD94-468E-9647-BF67-A7C05F8B655D}" destId="{E8BFAFF7-5913-964A-85D4-A6EE38AFE1C8}" srcOrd="3" destOrd="0" presId="urn:microsoft.com/office/officeart/2005/8/layout/hierarchy3"/>
    <dgm:cxn modelId="{06334872-E086-A34B-8D16-759A1C6A1B16}" type="presParOf" srcId="{16E1BD94-468E-9647-BF67-A7C05F8B655D}" destId="{F8EAD574-22CF-2F4C-85DD-3F1DD0203436}" srcOrd="4" destOrd="0" presId="urn:microsoft.com/office/officeart/2005/8/layout/hierarchy3"/>
    <dgm:cxn modelId="{2135DDE5-BC7F-0047-8FDE-3BB122E3D83E}" type="presParOf" srcId="{16E1BD94-468E-9647-BF67-A7C05F8B655D}" destId="{3301314D-2343-7D48-8E22-82886D7D304C}" srcOrd="5" destOrd="0" presId="urn:microsoft.com/office/officeart/2005/8/layout/hierarchy3"/>
    <dgm:cxn modelId="{995F267E-BC1F-0540-9ABD-86FE98C7108C}" type="presParOf" srcId="{D0807B9B-E06F-F544-B072-6BB524710BF0}" destId="{43C9E6A4-055C-AF4A-B0B6-5CF79167C71F}" srcOrd="1" destOrd="0" presId="urn:microsoft.com/office/officeart/2005/8/layout/hierarchy3"/>
    <dgm:cxn modelId="{9AFADB07-0A1F-CF4B-AB50-52F1728B4911}" type="presParOf" srcId="{43C9E6A4-055C-AF4A-B0B6-5CF79167C71F}" destId="{7D74BD90-ED5C-5840-9473-2CA6ADC30308}" srcOrd="0" destOrd="0" presId="urn:microsoft.com/office/officeart/2005/8/layout/hierarchy3"/>
    <dgm:cxn modelId="{00EC88FE-6181-AE47-AD97-B6007E07F603}" type="presParOf" srcId="{7D74BD90-ED5C-5840-9473-2CA6ADC30308}" destId="{FD9A307E-8F2B-5946-A7B3-F9622BEE210F}" srcOrd="0" destOrd="0" presId="urn:microsoft.com/office/officeart/2005/8/layout/hierarchy3"/>
    <dgm:cxn modelId="{2AB82377-07D4-C24B-B632-A9D0FD8BAB6E}" type="presParOf" srcId="{7D74BD90-ED5C-5840-9473-2CA6ADC30308}" destId="{B2535538-E647-D24A-B517-75C6353C6F4B}" srcOrd="1" destOrd="0" presId="urn:microsoft.com/office/officeart/2005/8/layout/hierarchy3"/>
    <dgm:cxn modelId="{E210461C-4FF5-7E41-A7C1-60773A4D1E5A}" type="presParOf" srcId="{43C9E6A4-055C-AF4A-B0B6-5CF79167C71F}" destId="{89784571-974F-FF4C-83EC-D52CC30E824E}" srcOrd="1" destOrd="0" presId="urn:microsoft.com/office/officeart/2005/8/layout/hierarchy3"/>
    <dgm:cxn modelId="{4A846E7B-6DE8-1345-9F83-B6B20BEFCBEF}" type="presParOf" srcId="{89784571-974F-FF4C-83EC-D52CC30E824E}" destId="{1161E645-6039-E145-AD36-3E77E94751A0}" srcOrd="0" destOrd="0" presId="urn:microsoft.com/office/officeart/2005/8/layout/hierarchy3"/>
    <dgm:cxn modelId="{F9098C07-3071-3847-A631-DDD58A37971C}" type="presParOf" srcId="{89784571-974F-FF4C-83EC-D52CC30E824E}" destId="{9FA7C815-6671-E24B-82AE-62B84F7BCE71}" srcOrd="1" destOrd="0" presId="urn:microsoft.com/office/officeart/2005/8/layout/hierarchy3"/>
    <dgm:cxn modelId="{8EB26D16-9E3C-D24D-9F49-D3240C4C53C5}" type="presParOf" srcId="{89784571-974F-FF4C-83EC-D52CC30E824E}" destId="{5C082ECA-68DD-B84F-B174-F4A4FA705F9C}" srcOrd="2" destOrd="0" presId="urn:microsoft.com/office/officeart/2005/8/layout/hierarchy3"/>
    <dgm:cxn modelId="{F1EC3BD0-B336-D945-93D2-CE70282838C9}" type="presParOf" srcId="{89784571-974F-FF4C-83EC-D52CC30E824E}" destId="{F8EE56CC-3678-914F-BD87-0140497240FA}" srcOrd="3" destOrd="0" presId="urn:microsoft.com/office/officeart/2005/8/layout/hierarchy3"/>
    <dgm:cxn modelId="{7EE1E65F-321C-064B-9CC4-6AFFFC8704EE}" type="presParOf" srcId="{89784571-974F-FF4C-83EC-D52CC30E824E}" destId="{5F73631A-3B04-A24C-A0A1-1FA934F06A50}" srcOrd="4" destOrd="0" presId="urn:microsoft.com/office/officeart/2005/8/layout/hierarchy3"/>
    <dgm:cxn modelId="{C7AB8EDA-090F-014F-A000-3FEFBE8EE7EC}" type="presParOf" srcId="{89784571-974F-FF4C-83EC-D52CC30E824E}" destId="{8676F546-CCF4-3344-A3CD-0E639BF029B8}" srcOrd="5" destOrd="0" presId="urn:microsoft.com/office/officeart/2005/8/layout/hierarchy3"/>
    <dgm:cxn modelId="{21F3E482-E777-354C-A4FF-7DEFD25B2E46}" type="presParOf" srcId="{D0807B9B-E06F-F544-B072-6BB524710BF0}" destId="{EB3D1619-2F33-6F4F-B58E-316C6182F607}" srcOrd="2" destOrd="0" presId="urn:microsoft.com/office/officeart/2005/8/layout/hierarchy3"/>
    <dgm:cxn modelId="{5380A707-E638-D447-AC43-E8B08026C73E}" type="presParOf" srcId="{EB3D1619-2F33-6F4F-B58E-316C6182F607}" destId="{B661349E-BA04-7D45-8800-474471EFD541}" srcOrd="0" destOrd="0" presId="urn:microsoft.com/office/officeart/2005/8/layout/hierarchy3"/>
    <dgm:cxn modelId="{67FCB13E-3F86-9843-BCF5-7DDA6AD342CC}" type="presParOf" srcId="{B661349E-BA04-7D45-8800-474471EFD541}" destId="{E1236A56-8A9F-0543-8311-296B8F547DDE}" srcOrd="0" destOrd="0" presId="urn:microsoft.com/office/officeart/2005/8/layout/hierarchy3"/>
    <dgm:cxn modelId="{13F4A680-E8FF-D346-AF57-E9E74E851404}" type="presParOf" srcId="{B661349E-BA04-7D45-8800-474471EFD541}" destId="{FAE01738-1F8A-A94B-B5D3-1F82525F3214}" srcOrd="1" destOrd="0" presId="urn:microsoft.com/office/officeart/2005/8/layout/hierarchy3"/>
    <dgm:cxn modelId="{DE7E3512-AC51-A24D-A4E5-314FBE78C740}" type="presParOf" srcId="{EB3D1619-2F33-6F4F-B58E-316C6182F607}" destId="{696A7A65-4D9D-6B42-9B79-308700CE92E8}" srcOrd="1" destOrd="0" presId="urn:microsoft.com/office/officeart/2005/8/layout/hierarchy3"/>
    <dgm:cxn modelId="{F4C78F7C-576F-1C4F-8BA8-7187D0D6D830}" type="presParOf" srcId="{696A7A65-4D9D-6B42-9B79-308700CE92E8}" destId="{94E39779-EE5A-D446-A34D-5DAE98AFC33F}" srcOrd="0" destOrd="0" presId="urn:microsoft.com/office/officeart/2005/8/layout/hierarchy3"/>
    <dgm:cxn modelId="{50D7F64E-9B86-8D40-90D0-9EFBBA44B5B1}" type="presParOf" srcId="{696A7A65-4D9D-6B42-9B79-308700CE92E8}" destId="{CDE89258-B806-4B40-B2B8-16C7649D3E28}" srcOrd="1" destOrd="0" presId="urn:microsoft.com/office/officeart/2005/8/layout/hierarchy3"/>
    <dgm:cxn modelId="{8A97E1A8-E632-8949-977C-77C9347E3A1F}" type="presParOf" srcId="{696A7A65-4D9D-6B42-9B79-308700CE92E8}" destId="{CED14425-104C-B646-8589-521AC231368F}" srcOrd="2" destOrd="0" presId="urn:microsoft.com/office/officeart/2005/8/layout/hierarchy3"/>
    <dgm:cxn modelId="{EE135D74-A702-8845-B386-81FC0DCDC98A}" type="presParOf" srcId="{696A7A65-4D9D-6B42-9B79-308700CE92E8}" destId="{1D3F9978-C38A-9441-9060-5EE313250DE3}" srcOrd="3" destOrd="0" presId="urn:microsoft.com/office/officeart/2005/8/layout/hierarchy3"/>
    <dgm:cxn modelId="{F5AF4498-6D1F-3843-9AF1-452F85BBE632}" type="presParOf" srcId="{696A7A65-4D9D-6B42-9B79-308700CE92E8}" destId="{67ED2F1A-A2C9-E04C-BEAD-E3EEA60BBED3}" srcOrd="4" destOrd="0" presId="urn:microsoft.com/office/officeart/2005/8/layout/hierarchy3"/>
    <dgm:cxn modelId="{30594AA9-DEE5-5740-AD23-9985F8E5E20C}" type="presParOf" srcId="{696A7A65-4D9D-6B42-9B79-308700CE92E8}" destId="{92F6FED5-4A51-0949-9A07-125273E0094E}" srcOrd="5" destOrd="0" presId="urn:microsoft.com/office/officeart/2005/8/layout/hierarchy3"/>
    <dgm:cxn modelId="{BFAC785B-B762-5948-817C-6ECCD982ED8E}" type="presParOf" srcId="{D0807B9B-E06F-F544-B072-6BB524710BF0}" destId="{84EAB19F-C46E-C64E-8186-A38A6199626A}" srcOrd="3" destOrd="0" presId="urn:microsoft.com/office/officeart/2005/8/layout/hierarchy3"/>
    <dgm:cxn modelId="{A560F204-4AA1-DD48-B5B8-7BF6CFF53BCF}" type="presParOf" srcId="{84EAB19F-C46E-C64E-8186-A38A6199626A}" destId="{BBC6ACEA-4D7E-C94E-9642-3481CCA38208}" srcOrd="0" destOrd="0" presId="urn:microsoft.com/office/officeart/2005/8/layout/hierarchy3"/>
    <dgm:cxn modelId="{5431D917-5E37-C040-A138-26B8B8058627}" type="presParOf" srcId="{BBC6ACEA-4D7E-C94E-9642-3481CCA38208}" destId="{F666BEEE-B41F-D34B-A2B1-92044D26F690}" srcOrd="0" destOrd="0" presId="urn:microsoft.com/office/officeart/2005/8/layout/hierarchy3"/>
    <dgm:cxn modelId="{E8ABB2DF-AF88-AE4C-BD4D-DC8D363B06AF}" type="presParOf" srcId="{BBC6ACEA-4D7E-C94E-9642-3481CCA38208}" destId="{10519AE8-73EF-854F-BD05-E0DFB891CE2D}" srcOrd="1" destOrd="0" presId="urn:microsoft.com/office/officeart/2005/8/layout/hierarchy3"/>
    <dgm:cxn modelId="{F4D48BB6-DE86-0A48-AC0E-CF3B9BCD84AB}" type="presParOf" srcId="{84EAB19F-C46E-C64E-8186-A38A6199626A}" destId="{8F46BE3B-B636-0C4B-99B9-4BD9304A8425}" srcOrd="1" destOrd="0" presId="urn:microsoft.com/office/officeart/2005/8/layout/hierarchy3"/>
    <dgm:cxn modelId="{E221BCD5-0970-594E-B359-A5914F0208BD}" type="presParOf" srcId="{8F46BE3B-B636-0C4B-99B9-4BD9304A8425}" destId="{EE0DE7F0-EA16-3941-90F0-2E8040251163}" srcOrd="0" destOrd="0" presId="urn:microsoft.com/office/officeart/2005/8/layout/hierarchy3"/>
    <dgm:cxn modelId="{94204F29-3A30-574D-904C-F699254784E8}" type="presParOf" srcId="{8F46BE3B-B636-0C4B-99B9-4BD9304A8425}" destId="{D58138C1-D2DB-3140-A836-A1C39BE7EE64}" srcOrd="1" destOrd="0" presId="urn:microsoft.com/office/officeart/2005/8/layout/hierarchy3"/>
    <dgm:cxn modelId="{C6327002-D9D2-DB4C-84DD-F8072E1B3D7A}" type="presParOf" srcId="{8F46BE3B-B636-0C4B-99B9-4BD9304A8425}" destId="{3428AFC7-77C5-5143-BAFB-3F2E09DAA8BB}" srcOrd="2" destOrd="0" presId="urn:microsoft.com/office/officeart/2005/8/layout/hierarchy3"/>
    <dgm:cxn modelId="{7D4FC282-2983-A846-AD34-622AFD51DEB8}" type="presParOf" srcId="{8F46BE3B-B636-0C4B-99B9-4BD9304A8425}" destId="{B03FA422-2D10-B043-99DE-23220E2B43B0}" srcOrd="3" destOrd="0" presId="urn:microsoft.com/office/officeart/2005/8/layout/hierarchy3"/>
    <dgm:cxn modelId="{07D24A2E-EACA-DB4D-8E93-FD1CA14641BD}" type="presParOf" srcId="{8F46BE3B-B636-0C4B-99B9-4BD9304A8425}" destId="{F9A27BC8-C6A2-A949-B021-46CBE9604F90}" srcOrd="4" destOrd="0" presId="urn:microsoft.com/office/officeart/2005/8/layout/hierarchy3"/>
    <dgm:cxn modelId="{E9CD413F-1072-6E4C-9F16-3F49B64483BA}" type="presParOf" srcId="{8F46BE3B-B636-0C4B-99B9-4BD9304A8425}" destId="{05D572C1-260B-1B4D-BA03-EDEB6901C958}"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B886F4F3-0816-42F2-BCE9-6EB46C65A3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9DD355A-83FB-4F3D-8708-E074F1CE7763}">
      <dgm:prSet custT="1"/>
      <dgm:spPr/>
      <dgm:t>
        <a:bodyPr/>
        <a:lstStyle/>
        <a:p>
          <a:r>
            <a:rPr lang="en-GB" sz="1800" b="1" i="0" u="sng" dirty="0"/>
            <a:t>Flexible Seating Options</a:t>
          </a:r>
          <a:r>
            <a:rPr lang="en-GB" sz="1500" b="1" i="0" dirty="0"/>
            <a:t>:</a:t>
          </a:r>
          <a:r>
            <a:rPr lang="en-GB" sz="1500" b="0" i="0" dirty="0"/>
            <a:t> </a:t>
          </a:r>
        </a:p>
        <a:p>
          <a:r>
            <a:rPr lang="en-GB" sz="1500" b="0" i="0" dirty="0"/>
            <a:t>Provide a variety of seating options to accommodate different sensory preferences and needs. This may include bean bag chairs, floor cushions, rocking chairs, wobble stools, or standing desks. Allow students to choose the seating option that best suits their sensory needs and promotes focus and comfort.</a:t>
          </a:r>
          <a:endParaRPr lang="en-US" sz="1500" dirty="0"/>
        </a:p>
      </dgm:t>
    </dgm:pt>
    <dgm:pt modelId="{CF5C9931-DB2A-455B-83F3-7B8BC7FBC8A6}" type="parTrans" cxnId="{EC9661D9-555B-4A8D-9D5D-F933E888032D}">
      <dgm:prSet/>
      <dgm:spPr/>
      <dgm:t>
        <a:bodyPr/>
        <a:lstStyle/>
        <a:p>
          <a:endParaRPr lang="en-US"/>
        </a:p>
      </dgm:t>
    </dgm:pt>
    <dgm:pt modelId="{57ECA759-DE5F-4ACA-995C-FFCA790568ED}" type="sibTrans" cxnId="{EC9661D9-555B-4A8D-9D5D-F933E888032D}">
      <dgm:prSet/>
      <dgm:spPr/>
      <dgm:t>
        <a:bodyPr/>
        <a:lstStyle/>
        <a:p>
          <a:endParaRPr lang="en-US"/>
        </a:p>
      </dgm:t>
    </dgm:pt>
    <dgm:pt modelId="{8AB269DD-BB67-494B-A639-7C24546862FF}">
      <dgm:prSet custT="1"/>
      <dgm:spPr/>
      <dgm:t>
        <a:bodyPr/>
        <a:lstStyle/>
        <a:p>
          <a:r>
            <a:rPr lang="en-GB" sz="1800" b="1" i="0" u="sng" dirty="0"/>
            <a:t>Adjustable Lighting:</a:t>
          </a:r>
          <a:r>
            <a:rPr lang="en-GB" sz="1800" b="0" i="0" u="sng" dirty="0"/>
            <a:t> </a:t>
          </a:r>
        </a:p>
        <a:p>
          <a:r>
            <a:rPr lang="en-GB" sz="1500" b="0" i="0" dirty="0"/>
            <a:t>Ensure classrooms have adjustable lighting options to control brightness and minimize glare. Use natural light whenever possible and incorporate soft, diffused lighting to create a calming atmosphere. Consider installing dimmer switches or using lamps with adjustable brightness levels.</a:t>
          </a:r>
          <a:endParaRPr lang="en-US" sz="1500" dirty="0"/>
        </a:p>
      </dgm:t>
    </dgm:pt>
    <dgm:pt modelId="{ABEF14B7-FE0F-4617-82D2-A4671AE3462E}" type="parTrans" cxnId="{FC0E3D31-B105-442F-98CB-FEAF22595458}">
      <dgm:prSet/>
      <dgm:spPr/>
      <dgm:t>
        <a:bodyPr/>
        <a:lstStyle/>
        <a:p>
          <a:endParaRPr lang="en-US"/>
        </a:p>
      </dgm:t>
    </dgm:pt>
    <dgm:pt modelId="{A713FEE6-2DC8-4A3F-AFE2-F960F8FCF930}" type="sibTrans" cxnId="{FC0E3D31-B105-442F-98CB-FEAF22595458}">
      <dgm:prSet/>
      <dgm:spPr/>
      <dgm:t>
        <a:bodyPr/>
        <a:lstStyle/>
        <a:p>
          <a:endParaRPr lang="en-US"/>
        </a:p>
      </dgm:t>
    </dgm:pt>
    <dgm:pt modelId="{1F47106E-9E11-4FA6-8829-78B360B5DB1C}">
      <dgm:prSet custT="1"/>
      <dgm:spPr/>
      <dgm:t>
        <a:bodyPr/>
        <a:lstStyle/>
        <a:p>
          <a:r>
            <a:rPr lang="en-GB" sz="1800" b="1" i="0" u="sng" dirty="0"/>
            <a:t>Sensory-Friendly Materials</a:t>
          </a:r>
          <a:r>
            <a:rPr lang="en-GB" sz="1500" b="1" i="0" dirty="0"/>
            <a:t>:</a:t>
          </a:r>
          <a:r>
            <a:rPr lang="en-GB" sz="1500" b="0" i="0" dirty="0"/>
            <a:t> Choose classroom materials and furniture with sensory-friendly features. Opt for soft, non-abrasive fabrics for chairs and cushions, and avoid materials with strong odours or textures that may be aversive to some students. Use non-toxic and hypoallergenic materials whenever possible.</a:t>
          </a:r>
          <a:endParaRPr lang="en-US" sz="1500" dirty="0"/>
        </a:p>
      </dgm:t>
    </dgm:pt>
    <dgm:pt modelId="{E27ACDCB-55AD-4FCC-89D4-70C54530B4D6}" type="parTrans" cxnId="{69CCDF27-C585-45C4-BEC8-AE04CFE86A10}">
      <dgm:prSet/>
      <dgm:spPr/>
      <dgm:t>
        <a:bodyPr/>
        <a:lstStyle/>
        <a:p>
          <a:endParaRPr lang="en-US"/>
        </a:p>
      </dgm:t>
    </dgm:pt>
    <dgm:pt modelId="{27438183-5B16-4A2B-B989-C1203AB3BFC4}" type="sibTrans" cxnId="{69CCDF27-C585-45C4-BEC8-AE04CFE86A10}">
      <dgm:prSet/>
      <dgm:spPr/>
      <dgm:t>
        <a:bodyPr/>
        <a:lstStyle/>
        <a:p>
          <a:endParaRPr lang="en-US"/>
        </a:p>
      </dgm:t>
    </dgm:pt>
    <dgm:pt modelId="{DFB12D22-E8C6-4FC1-8734-D21EFBBE1CCC}">
      <dgm:prSet custT="1"/>
      <dgm:spPr/>
      <dgm:t>
        <a:bodyPr/>
        <a:lstStyle/>
        <a:p>
          <a:r>
            <a:rPr lang="en-GB" sz="1800" b="1" i="0" u="sng" dirty="0"/>
            <a:t>Quiet Areas</a:t>
          </a:r>
          <a:r>
            <a:rPr lang="en-GB" sz="1500" b="1" i="0" dirty="0"/>
            <a:t>:</a:t>
          </a:r>
          <a:r>
            <a:rPr lang="en-GB" sz="1500" b="0" i="0" dirty="0"/>
            <a:t> </a:t>
          </a:r>
        </a:p>
        <a:p>
          <a:r>
            <a:rPr lang="en-GB" sz="1500" b="0" i="0" dirty="0"/>
            <a:t>Designate quiet areas within the classroom where students can retreat to when they need a break from sensory stimuli or require a quiet space to focus. Provide comfortable seating, noise-cancelling headphones, and calming sensory tools such as stress balls or fidget toys in these areas.</a:t>
          </a:r>
          <a:endParaRPr lang="en-US" sz="1500" dirty="0"/>
        </a:p>
      </dgm:t>
    </dgm:pt>
    <dgm:pt modelId="{F1259501-98DA-4CF4-9A58-8E6CE86A230D}" type="parTrans" cxnId="{31ED2427-0807-4D7C-927A-350F8C854097}">
      <dgm:prSet/>
      <dgm:spPr/>
      <dgm:t>
        <a:bodyPr/>
        <a:lstStyle/>
        <a:p>
          <a:endParaRPr lang="en-US"/>
        </a:p>
      </dgm:t>
    </dgm:pt>
    <dgm:pt modelId="{8DE5D5C0-2778-48AA-A14D-1A9F929304C5}" type="sibTrans" cxnId="{31ED2427-0807-4D7C-927A-350F8C854097}">
      <dgm:prSet/>
      <dgm:spPr/>
      <dgm:t>
        <a:bodyPr/>
        <a:lstStyle/>
        <a:p>
          <a:endParaRPr lang="en-US"/>
        </a:p>
      </dgm:t>
    </dgm:pt>
    <dgm:pt modelId="{F751B6EA-6477-4252-9BE0-C5EB2CB30590}">
      <dgm:prSet custT="1"/>
      <dgm:spPr/>
      <dgm:t>
        <a:bodyPr/>
        <a:lstStyle/>
        <a:p>
          <a:r>
            <a:rPr lang="en-GB" sz="1800" b="1" i="0" u="sng" dirty="0"/>
            <a:t>Visual Supports:</a:t>
          </a:r>
          <a:r>
            <a:rPr lang="en-GB" sz="1800" b="0" i="0" u="sng" dirty="0"/>
            <a:t> </a:t>
          </a:r>
        </a:p>
        <a:p>
          <a:r>
            <a:rPr lang="en-GB" sz="1400" b="0" i="0" dirty="0"/>
            <a:t>Incorporate visual supports throughout the classroom to help students navigate the environment and understand expectations. Use visual schedules, visual timers, and visual cues to support organization, transitions, and communication. Use color-coded labels and signage to differentiate areas of the classroom and create visual anchors for students.</a:t>
          </a:r>
          <a:endParaRPr lang="en-US" sz="1400" dirty="0"/>
        </a:p>
      </dgm:t>
    </dgm:pt>
    <dgm:pt modelId="{A5BE593C-C4C5-4775-BBD3-3EBB8F6C54C6}" type="parTrans" cxnId="{A5266814-009B-4005-AC84-539097F048D7}">
      <dgm:prSet/>
      <dgm:spPr/>
      <dgm:t>
        <a:bodyPr/>
        <a:lstStyle/>
        <a:p>
          <a:endParaRPr lang="en-US"/>
        </a:p>
      </dgm:t>
    </dgm:pt>
    <dgm:pt modelId="{54453761-5FB3-4066-9FEF-E94B85190F6A}" type="sibTrans" cxnId="{A5266814-009B-4005-AC84-539097F048D7}">
      <dgm:prSet/>
      <dgm:spPr/>
      <dgm:t>
        <a:bodyPr/>
        <a:lstStyle/>
        <a:p>
          <a:endParaRPr lang="en-US"/>
        </a:p>
      </dgm:t>
    </dgm:pt>
    <dgm:pt modelId="{9C27D1CF-DA0A-EF4B-A9CC-B03D25A53A8C}" type="pres">
      <dgm:prSet presAssocID="{B886F4F3-0816-42F2-BCE9-6EB46C65A3B0}" presName="diagram" presStyleCnt="0">
        <dgm:presLayoutVars>
          <dgm:dir/>
          <dgm:resizeHandles val="exact"/>
        </dgm:presLayoutVars>
      </dgm:prSet>
      <dgm:spPr/>
    </dgm:pt>
    <dgm:pt modelId="{AA9D1E5E-06BD-E845-8691-EE458286AD7D}" type="pres">
      <dgm:prSet presAssocID="{69DD355A-83FB-4F3D-8708-E074F1CE7763}" presName="node" presStyleLbl="node1" presStyleIdx="0" presStyleCnt="5">
        <dgm:presLayoutVars>
          <dgm:bulletEnabled val="1"/>
        </dgm:presLayoutVars>
      </dgm:prSet>
      <dgm:spPr/>
    </dgm:pt>
    <dgm:pt modelId="{7F24CD1A-D8B8-2F47-8A4E-83D148CEDA1E}" type="pres">
      <dgm:prSet presAssocID="{57ECA759-DE5F-4ACA-995C-FFCA790568ED}" presName="sibTrans" presStyleCnt="0"/>
      <dgm:spPr/>
    </dgm:pt>
    <dgm:pt modelId="{EF91027E-7862-2B4B-88F1-D25084971CBE}" type="pres">
      <dgm:prSet presAssocID="{8AB269DD-BB67-494B-A639-7C24546862FF}" presName="node" presStyleLbl="node1" presStyleIdx="1" presStyleCnt="5">
        <dgm:presLayoutVars>
          <dgm:bulletEnabled val="1"/>
        </dgm:presLayoutVars>
      </dgm:prSet>
      <dgm:spPr/>
    </dgm:pt>
    <dgm:pt modelId="{3AB84223-4D7B-C145-A46C-3D8E614D692E}" type="pres">
      <dgm:prSet presAssocID="{A713FEE6-2DC8-4A3F-AFE2-F960F8FCF930}" presName="sibTrans" presStyleCnt="0"/>
      <dgm:spPr/>
    </dgm:pt>
    <dgm:pt modelId="{C775B3F2-3BC6-864E-B269-2875A031607D}" type="pres">
      <dgm:prSet presAssocID="{1F47106E-9E11-4FA6-8829-78B360B5DB1C}" presName="node" presStyleLbl="node1" presStyleIdx="2" presStyleCnt="5">
        <dgm:presLayoutVars>
          <dgm:bulletEnabled val="1"/>
        </dgm:presLayoutVars>
      </dgm:prSet>
      <dgm:spPr/>
    </dgm:pt>
    <dgm:pt modelId="{7148F0A4-5B73-454E-B156-F781D7A377CE}" type="pres">
      <dgm:prSet presAssocID="{27438183-5B16-4A2B-B989-C1203AB3BFC4}" presName="sibTrans" presStyleCnt="0"/>
      <dgm:spPr/>
    </dgm:pt>
    <dgm:pt modelId="{402E3877-34C8-9744-935C-438976CF4922}" type="pres">
      <dgm:prSet presAssocID="{DFB12D22-E8C6-4FC1-8734-D21EFBBE1CCC}" presName="node" presStyleLbl="node1" presStyleIdx="3" presStyleCnt="5">
        <dgm:presLayoutVars>
          <dgm:bulletEnabled val="1"/>
        </dgm:presLayoutVars>
      </dgm:prSet>
      <dgm:spPr/>
    </dgm:pt>
    <dgm:pt modelId="{BB605DAE-2E58-BE47-AC14-50397B559DC5}" type="pres">
      <dgm:prSet presAssocID="{8DE5D5C0-2778-48AA-A14D-1A9F929304C5}" presName="sibTrans" presStyleCnt="0"/>
      <dgm:spPr/>
    </dgm:pt>
    <dgm:pt modelId="{B257520A-BC96-974D-8104-D4844EC95B8C}" type="pres">
      <dgm:prSet presAssocID="{F751B6EA-6477-4252-9BE0-C5EB2CB30590}" presName="node" presStyleLbl="node1" presStyleIdx="4" presStyleCnt="5">
        <dgm:presLayoutVars>
          <dgm:bulletEnabled val="1"/>
        </dgm:presLayoutVars>
      </dgm:prSet>
      <dgm:spPr/>
    </dgm:pt>
  </dgm:ptLst>
  <dgm:cxnLst>
    <dgm:cxn modelId="{A5266814-009B-4005-AC84-539097F048D7}" srcId="{B886F4F3-0816-42F2-BCE9-6EB46C65A3B0}" destId="{F751B6EA-6477-4252-9BE0-C5EB2CB30590}" srcOrd="4" destOrd="0" parTransId="{A5BE593C-C4C5-4775-BBD3-3EBB8F6C54C6}" sibTransId="{54453761-5FB3-4066-9FEF-E94B85190F6A}"/>
    <dgm:cxn modelId="{A366B719-DE8D-064F-9C94-906501DB28FC}" type="presOf" srcId="{F751B6EA-6477-4252-9BE0-C5EB2CB30590}" destId="{B257520A-BC96-974D-8104-D4844EC95B8C}" srcOrd="0" destOrd="0" presId="urn:microsoft.com/office/officeart/2005/8/layout/default"/>
    <dgm:cxn modelId="{21D52B1D-E509-7445-98B6-0D9AD1013BBB}" type="presOf" srcId="{8AB269DD-BB67-494B-A639-7C24546862FF}" destId="{EF91027E-7862-2B4B-88F1-D25084971CBE}" srcOrd="0" destOrd="0" presId="urn:microsoft.com/office/officeart/2005/8/layout/default"/>
    <dgm:cxn modelId="{31ED2427-0807-4D7C-927A-350F8C854097}" srcId="{B886F4F3-0816-42F2-BCE9-6EB46C65A3B0}" destId="{DFB12D22-E8C6-4FC1-8734-D21EFBBE1CCC}" srcOrd="3" destOrd="0" parTransId="{F1259501-98DA-4CF4-9A58-8E6CE86A230D}" sibTransId="{8DE5D5C0-2778-48AA-A14D-1A9F929304C5}"/>
    <dgm:cxn modelId="{69CCDF27-C585-45C4-BEC8-AE04CFE86A10}" srcId="{B886F4F3-0816-42F2-BCE9-6EB46C65A3B0}" destId="{1F47106E-9E11-4FA6-8829-78B360B5DB1C}" srcOrd="2" destOrd="0" parTransId="{E27ACDCB-55AD-4FCC-89D4-70C54530B4D6}" sibTransId="{27438183-5B16-4A2B-B989-C1203AB3BFC4}"/>
    <dgm:cxn modelId="{A2B71828-6CA5-8C4D-82E5-E81FEAD6305C}" type="presOf" srcId="{B886F4F3-0816-42F2-BCE9-6EB46C65A3B0}" destId="{9C27D1CF-DA0A-EF4B-A9CC-B03D25A53A8C}" srcOrd="0" destOrd="0" presId="urn:microsoft.com/office/officeart/2005/8/layout/default"/>
    <dgm:cxn modelId="{FC0E3D31-B105-442F-98CB-FEAF22595458}" srcId="{B886F4F3-0816-42F2-BCE9-6EB46C65A3B0}" destId="{8AB269DD-BB67-494B-A639-7C24546862FF}" srcOrd="1" destOrd="0" parTransId="{ABEF14B7-FE0F-4617-82D2-A4671AE3462E}" sibTransId="{A713FEE6-2DC8-4A3F-AFE2-F960F8FCF930}"/>
    <dgm:cxn modelId="{24203F32-D7D8-464C-86FF-6CDBFAD78199}" type="presOf" srcId="{69DD355A-83FB-4F3D-8708-E074F1CE7763}" destId="{AA9D1E5E-06BD-E845-8691-EE458286AD7D}" srcOrd="0" destOrd="0" presId="urn:microsoft.com/office/officeart/2005/8/layout/default"/>
    <dgm:cxn modelId="{AC2F7C6C-61B1-4F4F-91E6-4569AE431A02}" type="presOf" srcId="{1F47106E-9E11-4FA6-8829-78B360B5DB1C}" destId="{C775B3F2-3BC6-864E-B269-2875A031607D}" srcOrd="0" destOrd="0" presId="urn:microsoft.com/office/officeart/2005/8/layout/default"/>
    <dgm:cxn modelId="{AA4101A9-7C3E-6449-9D26-B40AE1B3D89F}" type="presOf" srcId="{DFB12D22-E8C6-4FC1-8734-D21EFBBE1CCC}" destId="{402E3877-34C8-9744-935C-438976CF4922}" srcOrd="0" destOrd="0" presId="urn:microsoft.com/office/officeart/2005/8/layout/default"/>
    <dgm:cxn modelId="{EC9661D9-555B-4A8D-9D5D-F933E888032D}" srcId="{B886F4F3-0816-42F2-BCE9-6EB46C65A3B0}" destId="{69DD355A-83FB-4F3D-8708-E074F1CE7763}" srcOrd="0" destOrd="0" parTransId="{CF5C9931-DB2A-455B-83F3-7B8BC7FBC8A6}" sibTransId="{57ECA759-DE5F-4ACA-995C-FFCA790568ED}"/>
    <dgm:cxn modelId="{A71ED255-CC88-8543-8C25-AEF98E164DAE}" type="presParOf" srcId="{9C27D1CF-DA0A-EF4B-A9CC-B03D25A53A8C}" destId="{AA9D1E5E-06BD-E845-8691-EE458286AD7D}" srcOrd="0" destOrd="0" presId="urn:microsoft.com/office/officeart/2005/8/layout/default"/>
    <dgm:cxn modelId="{EE95FB32-F19D-C64E-8EF7-325F94566CD2}" type="presParOf" srcId="{9C27D1CF-DA0A-EF4B-A9CC-B03D25A53A8C}" destId="{7F24CD1A-D8B8-2F47-8A4E-83D148CEDA1E}" srcOrd="1" destOrd="0" presId="urn:microsoft.com/office/officeart/2005/8/layout/default"/>
    <dgm:cxn modelId="{CF47F780-E605-4443-B7B9-201A24279D70}" type="presParOf" srcId="{9C27D1CF-DA0A-EF4B-A9CC-B03D25A53A8C}" destId="{EF91027E-7862-2B4B-88F1-D25084971CBE}" srcOrd="2" destOrd="0" presId="urn:microsoft.com/office/officeart/2005/8/layout/default"/>
    <dgm:cxn modelId="{4D8EA7C8-EC15-864A-8BFF-FBC94F64E8AF}" type="presParOf" srcId="{9C27D1CF-DA0A-EF4B-A9CC-B03D25A53A8C}" destId="{3AB84223-4D7B-C145-A46C-3D8E614D692E}" srcOrd="3" destOrd="0" presId="urn:microsoft.com/office/officeart/2005/8/layout/default"/>
    <dgm:cxn modelId="{94A76A54-C467-DB47-A8EB-22E29C058BA1}" type="presParOf" srcId="{9C27D1CF-DA0A-EF4B-A9CC-B03D25A53A8C}" destId="{C775B3F2-3BC6-864E-B269-2875A031607D}" srcOrd="4" destOrd="0" presId="urn:microsoft.com/office/officeart/2005/8/layout/default"/>
    <dgm:cxn modelId="{100A017A-334D-F042-8F3F-0DBB6D938E79}" type="presParOf" srcId="{9C27D1CF-DA0A-EF4B-A9CC-B03D25A53A8C}" destId="{7148F0A4-5B73-454E-B156-F781D7A377CE}" srcOrd="5" destOrd="0" presId="urn:microsoft.com/office/officeart/2005/8/layout/default"/>
    <dgm:cxn modelId="{73307443-396F-E24E-9EE4-6336372A72B3}" type="presParOf" srcId="{9C27D1CF-DA0A-EF4B-A9CC-B03D25A53A8C}" destId="{402E3877-34C8-9744-935C-438976CF4922}" srcOrd="6" destOrd="0" presId="urn:microsoft.com/office/officeart/2005/8/layout/default"/>
    <dgm:cxn modelId="{BA5C1934-B2A5-6440-8F91-DA9F140558DE}" type="presParOf" srcId="{9C27D1CF-DA0A-EF4B-A9CC-B03D25A53A8C}" destId="{BB605DAE-2E58-BE47-AC14-50397B559DC5}" srcOrd="7" destOrd="0" presId="urn:microsoft.com/office/officeart/2005/8/layout/default"/>
    <dgm:cxn modelId="{106F6069-F026-DF43-B3AA-04432D00783A}" type="presParOf" srcId="{9C27D1CF-DA0A-EF4B-A9CC-B03D25A53A8C}" destId="{B257520A-BC96-974D-8104-D4844EC95B8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886F4F3-0816-42F2-BCE9-6EB46C65A3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2F8B446-8AF0-1D45-94B6-496D4827EAA6}">
      <dgm:prSet custT="1"/>
      <dgm:spPr/>
      <dgm:t>
        <a:bodyPr/>
        <a:lstStyle/>
        <a:p>
          <a:r>
            <a:rPr lang="en-GB" sz="1800" b="1" i="0" u="sng" dirty="0"/>
            <a:t>Calming Sensory Elements</a:t>
          </a:r>
          <a:r>
            <a:rPr lang="en-GB" sz="1400" b="1" i="0" dirty="0"/>
            <a:t>:</a:t>
          </a:r>
          <a:r>
            <a:rPr lang="en-GB" sz="1400" b="0" i="0" dirty="0"/>
            <a:t> Integrate calming sensory elements into the classroom environment to promote relaxation and stress reduction. Consider adding soft rugs or mats, calming music or nature sounds, and aromatherapy diffusers with calming scents like lavender or chamomile. Create cozy reading nooks or quiet corners where students can relax and unwind.</a:t>
          </a:r>
          <a:endParaRPr lang="en-US" sz="1400" dirty="0"/>
        </a:p>
      </dgm:t>
    </dgm:pt>
    <dgm:pt modelId="{C2819B74-51CB-8140-8902-3B4489C73BFB}" type="parTrans" cxnId="{AD399903-EF07-914F-B6EB-D29A45676DED}">
      <dgm:prSet/>
      <dgm:spPr/>
      <dgm:t>
        <a:bodyPr/>
        <a:lstStyle/>
        <a:p>
          <a:endParaRPr lang="en-GB"/>
        </a:p>
      </dgm:t>
    </dgm:pt>
    <dgm:pt modelId="{CD777847-8663-6B41-9B7C-583C530DE6FD}" type="sibTrans" cxnId="{AD399903-EF07-914F-B6EB-D29A45676DED}">
      <dgm:prSet/>
      <dgm:spPr/>
      <dgm:t>
        <a:bodyPr/>
        <a:lstStyle/>
        <a:p>
          <a:endParaRPr lang="en-GB"/>
        </a:p>
      </dgm:t>
    </dgm:pt>
    <dgm:pt modelId="{6D41C482-BE45-9846-AC12-E1AED283D123}">
      <dgm:prSet custT="1"/>
      <dgm:spPr/>
      <dgm:t>
        <a:bodyPr/>
        <a:lstStyle/>
        <a:p>
          <a:r>
            <a:rPr lang="en-GB" sz="1800" b="1" i="0" u="sng" dirty="0"/>
            <a:t>Movement Breaks and Physical Activities</a:t>
          </a:r>
          <a:r>
            <a:rPr lang="en-GB" sz="1500" b="1" i="0" dirty="0"/>
            <a:t>:</a:t>
          </a:r>
          <a:r>
            <a:rPr lang="en-GB" sz="1500" b="0" i="0" dirty="0"/>
            <a:t> </a:t>
          </a:r>
        </a:p>
        <a:p>
          <a:r>
            <a:rPr lang="en-GB" sz="1400" b="0" i="0" dirty="0"/>
            <a:t>Incorporate movement breaks and physical activities into the daily routine to provide sensory input and promote regulation. Encourage students to participate in short movement breaks, stretching exercises, or sensory-motor activities like yoga or tai chi throughout the day.</a:t>
          </a:r>
          <a:endParaRPr lang="en-US" sz="1400" dirty="0"/>
        </a:p>
      </dgm:t>
    </dgm:pt>
    <dgm:pt modelId="{57312423-0BF2-854C-9839-9431539A1EE9}" type="parTrans" cxnId="{8A607D86-3B41-1740-8B83-1894B58DD2BC}">
      <dgm:prSet/>
      <dgm:spPr/>
      <dgm:t>
        <a:bodyPr/>
        <a:lstStyle/>
        <a:p>
          <a:endParaRPr lang="en-GB"/>
        </a:p>
      </dgm:t>
    </dgm:pt>
    <dgm:pt modelId="{F364308D-AD36-634A-A074-14ACF0D5A199}" type="sibTrans" cxnId="{8A607D86-3B41-1740-8B83-1894B58DD2BC}">
      <dgm:prSet/>
      <dgm:spPr/>
      <dgm:t>
        <a:bodyPr/>
        <a:lstStyle/>
        <a:p>
          <a:endParaRPr lang="en-GB"/>
        </a:p>
      </dgm:t>
    </dgm:pt>
    <dgm:pt modelId="{A38AA461-2B6F-174A-97B8-7B01FDF1247D}">
      <dgm:prSet custT="1"/>
      <dgm:spPr/>
      <dgm:t>
        <a:bodyPr/>
        <a:lstStyle/>
        <a:p>
          <a:r>
            <a:rPr lang="en-GB" sz="1800" b="1" i="0" u="sng" dirty="0"/>
            <a:t>Collaboration with Occupational Therapists</a:t>
          </a:r>
          <a:r>
            <a:rPr lang="en-GB" sz="1500" b="1" i="0" dirty="0"/>
            <a:t>:</a:t>
          </a:r>
          <a:r>
            <a:rPr lang="en-GB" sz="1500" b="0" i="0" dirty="0"/>
            <a:t> </a:t>
          </a:r>
        </a:p>
        <a:p>
          <a:r>
            <a:rPr lang="en-GB" sz="1500" b="0" i="0" dirty="0"/>
            <a:t>Consult with occupational therapists and other specialists to ensure that classroom design and accommodations effectively meet the sensory needs of all students. Collaborate on developing individualized sensory plans and implementing sensory strategies that support student success.</a:t>
          </a:r>
          <a:endParaRPr lang="en-US" sz="1500" dirty="0"/>
        </a:p>
      </dgm:t>
    </dgm:pt>
    <dgm:pt modelId="{F71C18B0-D86F-E849-9B4E-2B59F6E6C388}" type="parTrans" cxnId="{5DCA79A6-DADC-8F4A-A646-585A951A6316}">
      <dgm:prSet/>
      <dgm:spPr/>
      <dgm:t>
        <a:bodyPr/>
        <a:lstStyle/>
        <a:p>
          <a:endParaRPr lang="en-GB"/>
        </a:p>
      </dgm:t>
    </dgm:pt>
    <dgm:pt modelId="{8FC0F1D4-85DD-8F48-AF14-AE6E78A49E76}" type="sibTrans" cxnId="{5DCA79A6-DADC-8F4A-A646-585A951A6316}">
      <dgm:prSet/>
      <dgm:spPr/>
      <dgm:t>
        <a:bodyPr/>
        <a:lstStyle/>
        <a:p>
          <a:endParaRPr lang="en-GB"/>
        </a:p>
      </dgm:t>
    </dgm:pt>
    <dgm:pt modelId="{81CBBC53-7841-9F4F-9D9E-E36BF6CC5FAF}">
      <dgm:prSet custT="1"/>
      <dgm:spPr/>
      <dgm:t>
        <a:bodyPr/>
        <a:lstStyle/>
        <a:p>
          <a:r>
            <a:rPr lang="en-GB" sz="1800" b="1" i="0" dirty="0"/>
            <a:t>Organised and Clutter-Free Spaces</a:t>
          </a:r>
          <a:r>
            <a:rPr lang="en-GB" sz="1500" b="1" i="0" dirty="0"/>
            <a:t>:</a:t>
          </a:r>
          <a:r>
            <a:rPr lang="en-GB" sz="1500" b="0" i="0" dirty="0"/>
            <a:t> </a:t>
          </a:r>
        </a:p>
        <a:p>
          <a:r>
            <a:rPr lang="en-GB" sz="1500" b="0" i="0" dirty="0"/>
            <a:t>Keep the classroom environment organized and clutter-free to reduce sensory overload and promote a sense of calm. Use storage bins, shelves, and labelled containers to keep materials and supplies neatly organized. Minimize visual distractions by decluttering walls and bulletin boards.</a:t>
          </a:r>
          <a:endParaRPr lang="en-US" sz="1500" dirty="0"/>
        </a:p>
      </dgm:t>
    </dgm:pt>
    <dgm:pt modelId="{A1DACA9B-2376-AE4E-8F44-3BE69317C1EE}" type="parTrans" cxnId="{4FE3EBBF-7CBA-B349-AEFD-5CF383A21816}">
      <dgm:prSet/>
      <dgm:spPr/>
      <dgm:t>
        <a:bodyPr/>
        <a:lstStyle/>
        <a:p>
          <a:endParaRPr lang="en-GB"/>
        </a:p>
      </dgm:t>
    </dgm:pt>
    <dgm:pt modelId="{008100BA-BA18-F442-905C-2D1D6B8092C5}" type="sibTrans" cxnId="{4FE3EBBF-7CBA-B349-AEFD-5CF383A21816}">
      <dgm:prSet/>
      <dgm:spPr/>
      <dgm:t>
        <a:bodyPr/>
        <a:lstStyle/>
        <a:p>
          <a:endParaRPr lang="en-GB"/>
        </a:p>
      </dgm:t>
    </dgm:pt>
    <dgm:pt modelId="{9C27D1CF-DA0A-EF4B-A9CC-B03D25A53A8C}" type="pres">
      <dgm:prSet presAssocID="{B886F4F3-0816-42F2-BCE9-6EB46C65A3B0}" presName="diagram" presStyleCnt="0">
        <dgm:presLayoutVars>
          <dgm:dir/>
          <dgm:resizeHandles val="exact"/>
        </dgm:presLayoutVars>
      </dgm:prSet>
      <dgm:spPr/>
    </dgm:pt>
    <dgm:pt modelId="{B453F19E-2025-6141-8FDD-9CC1B135B4E3}" type="pres">
      <dgm:prSet presAssocID="{02F8B446-8AF0-1D45-94B6-496D4827EAA6}" presName="node" presStyleLbl="node1" presStyleIdx="0" presStyleCnt="4">
        <dgm:presLayoutVars>
          <dgm:bulletEnabled val="1"/>
        </dgm:presLayoutVars>
      </dgm:prSet>
      <dgm:spPr/>
    </dgm:pt>
    <dgm:pt modelId="{521953C8-0CC7-5247-91F8-24B8A463DF7C}" type="pres">
      <dgm:prSet presAssocID="{CD777847-8663-6B41-9B7C-583C530DE6FD}" presName="sibTrans" presStyleCnt="0"/>
      <dgm:spPr/>
    </dgm:pt>
    <dgm:pt modelId="{8886B8F8-EB7A-C54E-9658-A97184B7F15C}" type="pres">
      <dgm:prSet presAssocID="{6D41C482-BE45-9846-AC12-E1AED283D123}" presName="node" presStyleLbl="node1" presStyleIdx="1" presStyleCnt="4">
        <dgm:presLayoutVars>
          <dgm:bulletEnabled val="1"/>
        </dgm:presLayoutVars>
      </dgm:prSet>
      <dgm:spPr/>
    </dgm:pt>
    <dgm:pt modelId="{D50818AB-966E-8E4D-9BA2-3FB500ED9869}" type="pres">
      <dgm:prSet presAssocID="{F364308D-AD36-634A-A074-14ACF0D5A199}" presName="sibTrans" presStyleCnt="0"/>
      <dgm:spPr/>
    </dgm:pt>
    <dgm:pt modelId="{EF1F8ED7-3D3F-5B4C-8467-C2BBB2E41A09}" type="pres">
      <dgm:prSet presAssocID="{A38AA461-2B6F-174A-97B8-7B01FDF1247D}" presName="node" presStyleLbl="node1" presStyleIdx="2" presStyleCnt="4">
        <dgm:presLayoutVars>
          <dgm:bulletEnabled val="1"/>
        </dgm:presLayoutVars>
      </dgm:prSet>
      <dgm:spPr/>
    </dgm:pt>
    <dgm:pt modelId="{D5FE2F6D-5DBB-C240-B253-93F065F60BEE}" type="pres">
      <dgm:prSet presAssocID="{8FC0F1D4-85DD-8F48-AF14-AE6E78A49E76}" presName="sibTrans" presStyleCnt="0"/>
      <dgm:spPr/>
    </dgm:pt>
    <dgm:pt modelId="{F2F5ACD6-8241-B74C-93A2-2290E58AB6C8}" type="pres">
      <dgm:prSet presAssocID="{81CBBC53-7841-9F4F-9D9E-E36BF6CC5FAF}" presName="node" presStyleLbl="node1" presStyleIdx="3" presStyleCnt="4">
        <dgm:presLayoutVars>
          <dgm:bulletEnabled val="1"/>
        </dgm:presLayoutVars>
      </dgm:prSet>
      <dgm:spPr/>
    </dgm:pt>
  </dgm:ptLst>
  <dgm:cxnLst>
    <dgm:cxn modelId="{AD399903-EF07-914F-B6EB-D29A45676DED}" srcId="{B886F4F3-0816-42F2-BCE9-6EB46C65A3B0}" destId="{02F8B446-8AF0-1D45-94B6-496D4827EAA6}" srcOrd="0" destOrd="0" parTransId="{C2819B74-51CB-8140-8902-3B4489C73BFB}" sibTransId="{CD777847-8663-6B41-9B7C-583C530DE6FD}"/>
    <dgm:cxn modelId="{A4317712-DC07-DC4D-B846-8FE160AA7686}" type="presOf" srcId="{02F8B446-8AF0-1D45-94B6-496D4827EAA6}" destId="{B453F19E-2025-6141-8FDD-9CC1B135B4E3}" srcOrd="0" destOrd="0" presId="urn:microsoft.com/office/officeart/2005/8/layout/default"/>
    <dgm:cxn modelId="{A2B71828-6CA5-8C4D-82E5-E81FEAD6305C}" type="presOf" srcId="{B886F4F3-0816-42F2-BCE9-6EB46C65A3B0}" destId="{9C27D1CF-DA0A-EF4B-A9CC-B03D25A53A8C}" srcOrd="0" destOrd="0" presId="urn:microsoft.com/office/officeart/2005/8/layout/default"/>
    <dgm:cxn modelId="{7F9B4F2D-D2F1-EC45-BD35-55F943421C6B}" type="presOf" srcId="{A38AA461-2B6F-174A-97B8-7B01FDF1247D}" destId="{EF1F8ED7-3D3F-5B4C-8467-C2BBB2E41A09}" srcOrd="0" destOrd="0" presId="urn:microsoft.com/office/officeart/2005/8/layout/default"/>
    <dgm:cxn modelId="{B7C1D34D-5872-2346-A9D4-30BA85889E58}" type="presOf" srcId="{6D41C482-BE45-9846-AC12-E1AED283D123}" destId="{8886B8F8-EB7A-C54E-9658-A97184B7F15C}" srcOrd="0" destOrd="0" presId="urn:microsoft.com/office/officeart/2005/8/layout/default"/>
    <dgm:cxn modelId="{532F9C6A-E518-7641-B0AA-899B5C5AB7EC}" type="presOf" srcId="{81CBBC53-7841-9F4F-9D9E-E36BF6CC5FAF}" destId="{F2F5ACD6-8241-B74C-93A2-2290E58AB6C8}" srcOrd="0" destOrd="0" presId="urn:microsoft.com/office/officeart/2005/8/layout/default"/>
    <dgm:cxn modelId="{8A607D86-3B41-1740-8B83-1894B58DD2BC}" srcId="{B886F4F3-0816-42F2-BCE9-6EB46C65A3B0}" destId="{6D41C482-BE45-9846-AC12-E1AED283D123}" srcOrd="1" destOrd="0" parTransId="{57312423-0BF2-854C-9839-9431539A1EE9}" sibTransId="{F364308D-AD36-634A-A074-14ACF0D5A199}"/>
    <dgm:cxn modelId="{5DCA79A6-DADC-8F4A-A646-585A951A6316}" srcId="{B886F4F3-0816-42F2-BCE9-6EB46C65A3B0}" destId="{A38AA461-2B6F-174A-97B8-7B01FDF1247D}" srcOrd="2" destOrd="0" parTransId="{F71C18B0-D86F-E849-9B4E-2B59F6E6C388}" sibTransId="{8FC0F1D4-85DD-8F48-AF14-AE6E78A49E76}"/>
    <dgm:cxn modelId="{4FE3EBBF-7CBA-B349-AEFD-5CF383A21816}" srcId="{B886F4F3-0816-42F2-BCE9-6EB46C65A3B0}" destId="{81CBBC53-7841-9F4F-9D9E-E36BF6CC5FAF}" srcOrd="3" destOrd="0" parTransId="{A1DACA9B-2376-AE4E-8F44-3BE69317C1EE}" sibTransId="{008100BA-BA18-F442-905C-2D1D6B8092C5}"/>
    <dgm:cxn modelId="{B9F9F322-0C53-954B-A2BF-BCF868F593E1}" type="presParOf" srcId="{9C27D1CF-DA0A-EF4B-A9CC-B03D25A53A8C}" destId="{B453F19E-2025-6141-8FDD-9CC1B135B4E3}" srcOrd="0" destOrd="0" presId="urn:microsoft.com/office/officeart/2005/8/layout/default"/>
    <dgm:cxn modelId="{24803A56-5F24-DF4B-A109-F2C88993ACAB}" type="presParOf" srcId="{9C27D1CF-DA0A-EF4B-A9CC-B03D25A53A8C}" destId="{521953C8-0CC7-5247-91F8-24B8A463DF7C}" srcOrd="1" destOrd="0" presId="urn:microsoft.com/office/officeart/2005/8/layout/default"/>
    <dgm:cxn modelId="{A11A6347-D590-8748-920A-20479023F48B}" type="presParOf" srcId="{9C27D1CF-DA0A-EF4B-A9CC-B03D25A53A8C}" destId="{8886B8F8-EB7A-C54E-9658-A97184B7F15C}" srcOrd="2" destOrd="0" presId="urn:microsoft.com/office/officeart/2005/8/layout/default"/>
    <dgm:cxn modelId="{970CFF0D-E50C-EE41-99A6-2035A1B6C1E4}" type="presParOf" srcId="{9C27D1CF-DA0A-EF4B-A9CC-B03D25A53A8C}" destId="{D50818AB-966E-8E4D-9BA2-3FB500ED9869}" srcOrd="3" destOrd="0" presId="urn:microsoft.com/office/officeart/2005/8/layout/default"/>
    <dgm:cxn modelId="{DEC07734-074B-1A42-BB40-7A9BD9A06C33}" type="presParOf" srcId="{9C27D1CF-DA0A-EF4B-A9CC-B03D25A53A8C}" destId="{EF1F8ED7-3D3F-5B4C-8467-C2BBB2E41A09}" srcOrd="4" destOrd="0" presId="urn:microsoft.com/office/officeart/2005/8/layout/default"/>
    <dgm:cxn modelId="{B0FB1DE7-ACD9-9640-B46B-5084FD4BD861}" type="presParOf" srcId="{9C27D1CF-DA0A-EF4B-A9CC-B03D25A53A8C}" destId="{D5FE2F6D-5DBB-C240-B253-93F065F60BEE}" srcOrd="5" destOrd="0" presId="urn:microsoft.com/office/officeart/2005/8/layout/default"/>
    <dgm:cxn modelId="{DFC6713C-2719-F14D-B78D-25F144D8722C}" type="presParOf" srcId="{9C27D1CF-DA0A-EF4B-A9CC-B03D25A53A8C}" destId="{F2F5ACD6-8241-B74C-93A2-2290E58AB6C8}"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3C1EEDF-1838-4156-BC6A-3F68456A56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2DABA29-900B-4D4D-90FC-CDBC6078DF2F}">
      <dgm:prSet/>
      <dgm:spPr/>
      <dgm:t>
        <a:bodyPr/>
        <a:lstStyle/>
        <a:p>
          <a:r>
            <a:rPr lang="en-GB" b="1" dirty="0"/>
            <a:t>Identifying Triggers:</a:t>
          </a:r>
          <a:endParaRPr lang="en-US" dirty="0"/>
        </a:p>
      </dgm:t>
    </dgm:pt>
    <dgm:pt modelId="{DD0FF531-6786-4867-9377-52E93AB7C4A2}" type="parTrans" cxnId="{1E1F0451-6F58-4E6E-81A0-3EB91D408B1A}">
      <dgm:prSet/>
      <dgm:spPr/>
      <dgm:t>
        <a:bodyPr/>
        <a:lstStyle/>
        <a:p>
          <a:endParaRPr lang="en-US"/>
        </a:p>
      </dgm:t>
    </dgm:pt>
    <dgm:pt modelId="{1EB3EB03-0E79-4C62-8283-9D10D5AF4514}" type="sibTrans" cxnId="{1E1F0451-6F58-4E6E-81A0-3EB91D408B1A}">
      <dgm:prSet/>
      <dgm:spPr/>
      <dgm:t>
        <a:bodyPr/>
        <a:lstStyle/>
        <a:p>
          <a:endParaRPr lang="en-US"/>
        </a:p>
      </dgm:t>
    </dgm:pt>
    <dgm:pt modelId="{8AA9C0A8-93CD-4F6C-9683-182EBB525524}">
      <dgm:prSet/>
      <dgm:spPr/>
      <dgm:t>
        <a:bodyPr/>
        <a:lstStyle/>
        <a:p>
          <a:r>
            <a:rPr lang="en-GB" dirty="0"/>
            <a:t>Help students identify their individual sensory triggers by exploring what types of sensory stimuli they find overwhelming or aversive. Encourage them to recognize signs of sensory overload, such as feeling overwhelmed, anxious, or agitated.</a:t>
          </a:r>
          <a:endParaRPr lang="en-US" dirty="0"/>
        </a:p>
      </dgm:t>
    </dgm:pt>
    <dgm:pt modelId="{C6FBF9C6-7E0C-4EEF-8EC1-A22858938FDC}" type="parTrans" cxnId="{D2C38728-AF7D-4EA6-A62B-0F49382E024A}">
      <dgm:prSet/>
      <dgm:spPr/>
      <dgm:t>
        <a:bodyPr/>
        <a:lstStyle/>
        <a:p>
          <a:endParaRPr lang="en-US"/>
        </a:p>
      </dgm:t>
    </dgm:pt>
    <dgm:pt modelId="{282AC383-C625-484C-BF78-394B2B097366}" type="sibTrans" cxnId="{D2C38728-AF7D-4EA6-A62B-0F49382E024A}">
      <dgm:prSet/>
      <dgm:spPr/>
      <dgm:t>
        <a:bodyPr/>
        <a:lstStyle/>
        <a:p>
          <a:endParaRPr lang="en-US"/>
        </a:p>
      </dgm:t>
    </dgm:pt>
    <dgm:pt modelId="{A589CF00-C4FC-48CE-8339-C0F7F7AC637F}">
      <dgm:prSet/>
      <dgm:spPr/>
      <dgm:t>
        <a:bodyPr/>
        <a:lstStyle/>
        <a:p>
          <a:r>
            <a:rPr lang="en-GB" b="1" dirty="0"/>
            <a:t>Body Awareness:</a:t>
          </a:r>
          <a:endParaRPr lang="en-US" dirty="0"/>
        </a:p>
      </dgm:t>
    </dgm:pt>
    <dgm:pt modelId="{8BCEF60C-D4B9-4E7F-8A3D-F1FAE28BA07A}" type="parTrans" cxnId="{44220E0C-8F67-45AA-9C3C-B6BE89DF46DA}">
      <dgm:prSet/>
      <dgm:spPr/>
      <dgm:t>
        <a:bodyPr/>
        <a:lstStyle/>
        <a:p>
          <a:endParaRPr lang="en-US"/>
        </a:p>
      </dgm:t>
    </dgm:pt>
    <dgm:pt modelId="{19953018-5CAD-48D5-8568-76C7B4EE3BD7}" type="sibTrans" cxnId="{44220E0C-8F67-45AA-9C3C-B6BE89DF46DA}">
      <dgm:prSet/>
      <dgm:spPr/>
      <dgm:t>
        <a:bodyPr/>
        <a:lstStyle/>
        <a:p>
          <a:endParaRPr lang="en-US"/>
        </a:p>
      </dgm:t>
    </dgm:pt>
    <dgm:pt modelId="{FD248A68-EEF6-485A-BB7A-92089B794098}">
      <dgm:prSet/>
      <dgm:spPr/>
      <dgm:t>
        <a:bodyPr/>
        <a:lstStyle/>
        <a:p>
          <a:r>
            <a:rPr lang="en-GB" dirty="0"/>
            <a:t>Teach students to recognize physical signs of stress or discomfort in their bodies, such as muscle tension, rapid breathing, or increased heart rate. Encourage mindfulness of body sensations and how they may be linked to sensory experiences.</a:t>
          </a:r>
          <a:endParaRPr lang="en-US" dirty="0"/>
        </a:p>
      </dgm:t>
    </dgm:pt>
    <dgm:pt modelId="{F0C12F6A-2A6D-4D3D-A8A4-EFB22B67A020}" type="parTrans" cxnId="{392F1D38-7EA2-4B0B-9D1A-D149E616BB0D}">
      <dgm:prSet/>
      <dgm:spPr/>
      <dgm:t>
        <a:bodyPr/>
        <a:lstStyle/>
        <a:p>
          <a:endParaRPr lang="en-US"/>
        </a:p>
      </dgm:t>
    </dgm:pt>
    <dgm:pt modelId="{3F755EA3-3224-4F60-BAAA-4C97F214AC6E}" type="sibTrans" cxnId="{392F1D38-7EA2-4B0B-9D1A-D149E616BB0D}">
      <dgm:prSet/>
      <dgm:spPr/>
      <dgm:t>
        <a:bodyPr/>
        <a:lstStyle/>
        <a:p>
          <a:endParaRPr lang="en-US"/>
        </a:p>
      </dgm:t>
    </dgm:pt>
    <dgm:pt modelId="{6F9A4041-234C-4F1F-91C6-DF43AFCB616D}">
      <dgm:prSet/>
      <dgm:spPr/>
      <dgm:t>
        <a:bodyPr/>
        <a:lstStyle/>
        <a:p>
          <a:r>
            <a:rPr lang="en-GB" b="1" dirty="0"/>
            <a:t>Self-Calming Techniques:</a:t>
          </a:r>
          <a:endParaRPr lang="en-US" dirty="0"/>
        </a:p>
      </dgm:t>
    </dgm:pt>
    <dgm:pt modelId="{D55DDD95-EED5-4FDC-8C9D-2553AFFF68D2}" type="parTrans" cxnId="{E8EC74DF-231E-4984-887B-91DC3E77AC0C}">
      <dgm:prSet/>
      <dgm:spPr/>
      <dgm:t>
        <a:bodyPr/>
        <a:lstStyle/>
        <a:p>
          <a:endParaRPr lang="en-US"/>
        </a:p>
      </dgm:t>
    </dgm:pt>
    <dgm:pt modelId="{8DE2DB75-A2CF-43BC-8E71-834C3805EDBB}" type="sibTrans" cxnId="{E8EC74DF-231E-4984-887B-91DC3E77AC0C}">
      <dgm:prSet/>
      <dgm:spPr/>
      <dgm:t>
        <a:bodyPr/>
        <a:lstStyle/>
        <a:p>
          <a:endParaRPr lang="en-US"/>
        </a:p>
      </dgm:t>
    </dgm:pt>
    <dgm:pt modelId="{F2D71542-42CD-4C0D-8384-CC3FD8A94BFB}">
      <dgm:prSet/>
      <dgm:spPr/>
      <dgm:t>
        <a:bodyPr/>
        <a:lstStyle/>
        <a:p>
          <a:r>
            <a:rPr lang="en-GB" dirty="0"/>
            <a:t>Introduce a variety of self-calming techniques that students can use to regulate their sensory responses and reduce stress. These may include deep breathing exercises, progressive muscle relaxation, visualization techniques, or mindfulness practices.</a:t>
          </a:r>
          <a:endParaRPr lang="en-US" dirty="0"/>
        </a:p>
      </dgm:t>
    </dgm:pt>
    <dgm:pt modelId="{67A03655-4015-459D-BCCB-C3A8E7961EB1}" type="parTrans" cxnId="{C180A6A4-B99C-47F7-AD4F-193D48CFB1EB}">
      <dgm:prSet/>
      <dgm:spPr/>
      <dgm:t>
        <a:bodyPr/>
        <a:lstStyle/>
        <a:p>
          <a:endParaRPr lang="en-US"/>
        </a:p>
      </dgm:t>
    </dgm:pt>
    <dgm:pt modelId="{0608CF05-B068-4A96-8C90-ECCACCC49589}" type="sibTrans" cxnId="{C180A6A4-B99C-47F7-AD4F-193D48CFB1EB}">
      <dgm:prSet/>
      <dgm:spPr/>
      <dgm:t>
        <a:bodyPr/>
        <a:lstStyle/>
        <a:p>
          <a:endParaRPr lang="en-US"/>
        </a:p>
      </dgm:t>
    </dgm:pt>
    <dgm:pt modelId="{2AF42382-EB49-4FAB-95D4-8D1DC09C2304}">
      <dgm:prSet/>
      <dgm:spPr/>
      <dgm:t>
        <a:bodyPr/>
        <a:lstStyle/>
        <a:p>
          <a:r>
            <a:rPr lang="en-GB" b="1" dirty="0"/>
            <a:t>Sensory Breaks:</a:t>
          </a:r>
          <a:endParaRPr lang="en-US" dirty="0"/>
        </a:p>
      </dgm:t>
    </dgm:pt>
    <dgm:pt modelId="{7DE08173-D04A-4F0E-BE58-FA074B90A264}" type="parTrans" cxnId="{63B055E0-5EB1-4A1A-968B-4DEB98DDBE99}">
      <dgm:prSet/>
      <dgm:spPr/>
      <dgm:t>
        <a:bodyPr/>
        <a:lstStyle/>
        <a:p>
          <a:endParaRPr lang="en-US"/>
        </a:p>
      </dgm:t>
    </dgm:pt>
    <dgm:pt modelId="{6AB78D57-60E6-41AE-AFFA-1E42884016A5}" type="sibTrans" cxnId="{63B055E0-5EB1-4A1A-968B-4DEB98DDBE99}">
      <dgm:prSet/>
      <dgm:spPr/>
      <dgm:t>
        <a:bodyPr/>
        <a:lstStyle/>
        <a:p>
          <a:endParaRPr lang="en-US"/>
        </a:p>
      </dgm:t>
    </dgm:pt>
    <dgm:pt modelId="{DA83F2B3-617F-4DB6-B342-AECCD8D08B59}">
      <dgm:prSet/>
      <dgm:spPr/>
      <dgm:t>
        <a:bodyPr/>
        <a:lstStyle/>
        <a:p>
          <a:r>
            <a:rPr lang="en-GB" dirty="0"/>
            <a:t>Teach students to recognize when they need a sensory break and how to effectively use sensory tools and activities to regulate their sensory system. Encourage them to take short breaks to engage in calming sensory activities like deep pressure, movement, or sensory exploration.</a:t>
          </a:r>
          <a:endParaRPr lang="en-US" dirty="0"/>
        </a:p>
      </dgm:t>
    </dgm:pt>
    <dgm:pt modelId="{1908BA70-B9B5-4F3E-B7C2-2EC8EE80A22C}" type="parTrans" cxnId="{69B8F032-B0B5-45E9-996B-3D0DF920BA90}">
      <dgm:prSet/>
      <dgm:spPr/>
      <dgm:t>
        <a:bodyPr/>
        <a:lstStyle/>
        <a:p>
          <a:endParaRPr lang="en-US"/>
        </a:p>
      </dgm:t>
    </dgm:pt>
    <dgm:pt modelId="{1E9D15C5-D8CD-47A2-8710-5C5873A544E0}" type="sibTrans" cxnId="{69B8F032-B0B5-45E9-996B-3D0DF920BA90}">
      <dgm:prSet/>
      <dgm:spPr/>
      <dgm:t>
        <a:bodyPr/>
        <a:lstStyle/>
        <a:p>
          <a:endParaRPr lang="en-US"/>
        </a:p>
      </dgm:t>
    </dgm:pt>
    <dgm:pt modelId="{37668D5E-597A-4F26-ACDE-26891400783D}">
      <dgm:prSet/>
      <dgm:spPr/>
      <dgm:t>
        <a:bodyPr/>
        <a:lstStyle/>
        <a:p>
          <a:r>
            <a:rPr lang="en-GB" b="1" dirty="0"/>
            <a:t>Environmental Modifications:</a:t>
          </a:r>
          <a:endParaRPr lang="en-US" dirty="0"/>
        </a:p>
      </dgm:t>
    </dgm:pt>
    <dgm:pt modelId="{EFE67EAF-7400-4F14-B71D-534F5FCC8CBD}" type="parTrans" cxnId="{8AE35AD1-C17F-4566-9EBF-F482A09F47EE}">
      <dgm:prSet/>
      <dgm:spPr/>
      <dgm:t>
        <a:bodyPr/>
        <a:lstStyle/>
        <a:p>
          <a:endParaRPr lang="en-US"/>
        </a:p>
      </dgm:t>
    </dgm:pt>
    <dgm:pt modelId="{0413A930-569E-4FB9-8B3E-095DA9EED866}" type="sibTrans" cxnId="{8AE35AD1-C17F-4566-9EBF-F482A09F47EE}">
      <dgm:prSet/>
      <dgm:spPr/>
      <dgm:t>
        <a:bodyPr/>
        <a:lstStyle/>
        <a:p>
          <a:endParaRPr lang="en-US"/>
        </a:p>
      </dgm:t>
    </dgm:pt>
    <dgm:pt modelId="{999E42A5-BF77-4161-BF5E-88925DA57310}">
      <dgm:prSet/>
      <dgm:spPr/>
      <dgm:t>
        <a:bodyPr/>
        <a:lstStyle/>
        <a:p>
          <a:r>
            <a:rPr lang="en-GB" dirty="0"/>
            <a:t>Discuss strategies for modifying their environment to reduce sensory overload, such as adjusting lighting, reducing noise levels, or using headphones or earplugs to block out distracting sounds.</a:t>
          </a:r>
          <a:endParaRPr lang="en-US" dirty="0"/>
        </a:p>
      </dgm:t>
    </dgm:pt>
    <dgm:pt modelId="{6A31D07A-34B2-4403-B9CE-3C107B56C353}" type="parTrans" cxnId="{6B68BC1B-F52E-4880-9DE8-925B57F5B4D4}">
      <dgm:prSet/>
      <dgm:spPr/>
      <dgm:t>
        <a:bodyPr/>
        <a:lstStyle/>
        <a:p>
          <a:endParaRPr lang="en-US"/>
        </a:p>
      </dgm:t>
    </dgm:pt>
    <dgm:pt modelId="{622A03AB-6096-4E6C-87B2-F12F4496994B}" type="sibTrans" cxnId="{6B68BC1B-F52E-4880-9DE8-925B57F5B4D4}">
      <dgm:prSet/>
      <dgm:spPr/>
      <dgm:t>
        <a:bodyPr/>
        <a:lstStyle/>
        <a:p>
          <a:endParaRPr lang="en-US"/>
        </a:p>
      </dgm:t>
    </dgm:pt>
    <dgm:pt modelId="{452B46DF-7ECD-491A-B1B6-79151DDA2953}">
      <dgm:prSet/>
      <dgm:spPr/>
      <dgm:t>
        <a:bodyPr/>
        <a:lstStyle/>
        <a:p>
          <a:r>
            <a:rPr lang="en-GB" b="1" dirty="0"/>
            <a:t>Sensory-Friendly Coping Tools:</a:t>
          </a:r>
          <a:endParaRPr lang="en-US" dirty="0"/>
        </a:p>
      </dgm:t>
    </dgm:pt>
    <dgm:pt modelId="{77C3760F-D72E-4ACF-B654-2B228B1636AA}" type="parTrans" cxnId="{B757C4E6-34B1-4F4E-8EA5-3A576E9278AC}">
      <dgm:prSet/>
      <dgm:spPr/>
      <dgm:t>
        <a:bodyPr/>
        <a:lstStyle/>
        <a:p>
          <a:endParaRPr lang="en-US"/>
        </a:p>
      </dgm:t>
    </dgm:pt>
    <dgm:pt modelId="{C29A50A3-DAB7-4537-B405-193AF4DABEB6}" type="sibTrans" cxnId="{B757C4E6-34B1-4F4E-8EA5-3A576E9278AC}">
      <dgm:prSet/>
      <dgm:spPr/>
      <dgm:t>
        <a:bodyPr/>
        <a:lstStyle/>
        <a:p>
          <a:endParaRPr lang="en-US"/>
        </a:p>
      </dgm:t>
    </dgm:pt>
    <dgm:pt modelId="{D74A45E5-A62F-40F5-B6B3-AC7B65E2DC31}">
      <dgm:prSet/>
      <dgm:spPr/>
      <dgm:t>
        <a:bodyPr/>
        <a:lstStyle/>
        <a:p>
          <a:r>
            <a:rPr lang="en-GB" dirty="0"/>
            <a:t>Provide students with sensory-friendly coping tools and resources they can use to manage sensory overload, such as stress balls, fidget toys, weighted blankets, or sensory bottles. Teach them how to use these tools effectively in different situations.</a:t>
          </a:r>
          <a:endParaRPr lang="en-US" dirty="0"/>
        </a:p>
      </dgm:t>
    </dgm:pt>
    <dgm:pt modelId="{22E444F0-3180-4AEE-BE72-8B67078E884C}" type="parTrans" cxnId="{74D8A3FE-5BE3-454B-8FFB-84946F33AE26}">
      <dgm:prSet/>
      <dgm:spPr/>
      <dgm:t>
        <a:bodyPr/>
        <a:lstStyle/>
        <a:p>
          <a:endParaRPr lang="en-US"/>
        </a:p>
      </dgm:t>
    </dgm:pt>
    <dgm:pt modelId="{3FC22D2D-E519-4AC8-83BA-6DA350B98FCD}" type="sibTrans" cxnId="{74D8A3FE-5BE3-454B-8FFB-84946F33AE26}">
      <dgm:prSet/>
      <dgm:spPr/>
      <dgm:t>
        <a:bodyPr/>
        <a:lstStyle/>
        <a:p>
          <a:endParaRPr lang="en-US"/>
        </a:p>
      </dgm:t>
    </dgm:pt>
    <dgm:pt modelId="{9A178827-14FB-4D06-9ED6-3C62123149B7}">
      <dgm:prSet/>
      <dgm:spPr/>
      <dgm:t>
        <a:bodyPr/>
        <a:lstStyle/>
        <a:p>
          <a:r>
            <a:rPr lang="en-GB" b="1" dirty="0"/>
            <a:t>Social Support and Communication:</a:t>
          </a:r>
          <a:endParaRPr lang="en-US" dirty="0"/>
        </a:p>
      </dgm:t>
    </dgm:pt>
    <dgm:pt modelId="{4263B4E1-2921-42A3-9BE2-D48124A8B081}" type="parTrans" cxnId="{917A53F0-2E44-40A3-8839-04909A4D54AA}">
      <dgm:prSet/>
      <dgm:spPr/>
      <dgm:t>
        <a:bodyPr/>
        <a:lstStyle/>
        <a:p>
          <a:endParaRPr lang="en-US"/>
        </a:p>
      </dgm:t>
    </dgm:pt>
    <dgm:pt modelId="{7C465C85-0C57-4C9C-A27C-EBC5D992C568}" type="sibTrans" cxnId="{917A53F0-2E44-40A3-8839-04909A4D54AA}">
      <dgm:prSet/>
      <dgm:spPr/>
      <dgm:t>
        <a:bodyPr/>
        <a:lstStyle/>
        <a:p>
          <a:endParaRPr lang="en-US"/>
        </a:p>
      </dgm:t>
    </dgm:pt>
    <dgm:pt modelId="{ED75ACA0-269E-4E63-89A2-533178CB0BEE}">
      <dgm:prSet/>
      <dgm:spPr/>
      <dgm:t>
        <a:bodyPr/>
        <a:lstStyle/>
        <a:p>
          <a:r>
            <a:rPr lang="en-GB" dirty="0"/>
            <a:t>Encourage students to seek support from trusted adults or peers when they are feeling overwhelmed by sensory stimuli. Teach them how to communicate their needs assertively and advocate for themselves in sensory-rich environments.</a:t>
          </a:r>
          <a:endParaRPr lang="en-US" dirty="0"/>
        </a:p>
      </dgm:t>
    </dgm:pt>
    <dgm:pt modelId="{B84E9ED2-F4CE-43B9-838B-621D754CBB91}" type="parTrans" cxnId="{AFED480C-3D3F-4679-B1EE-076FD3E4E345}">
      <dgm:prSet/>
      <dgm:spPr/>
      <dgm:t>
        <a:bodyPr/>
        <a:lstStyle/>
        <a:p>
          <a:endParaRPr lang="en-US"/>
        </a:p>
      </dgm:t>
    </dgm:pt>
    <dgm:pt modelId="{DE84E4A2-3F89-4AA5-87EE-C1D40DFA5362}" type="sibTrans" cxnId="{AFED480C-3D3F-4679-B1EE-076FD3E4E345}">
      <dgm:prSet/>
      <dgm:spPr/>
      <dgm:t>
        <a:bodyPr/>
        <a:lstStyle/>
        <a:p>
          <a:endParaRPr lang="en-US"/>
        </a:p>
      </dgm:t>
    </dgm:pt>
    <dgm:pt modelId="{F54B0FE7-F0ED-449B-84BB-43D4C6194025}">
      <dgm:prSet/>
      <dgm:spPr/>
      <dgm:t>
        <a:bodyPr/>
        <a:lstStyle/>
        <a:p>
          <a:r>
            <a:rPr lang="en-GB" b="1" dirty="0"/>
            <a:t>Developing Coping Plans:</a:t>
          </a:r>
          <a:endParaRPr lang="en-US" dirty="0"/>
        </a:p>
      </dgm:t>
    </dgm:pt>
    <dgm:pt modelId="{4F667F1F-5766-47ED-9B07-C10FE238B190}" type="parTrans" cxnId="{048C3BC8-C5DE-4FA3-A56D-319D7EE2BB1C}">
      <dgm:prSet/>
      <dgm:spPr/>
      <dgm:t>
        <a:bodyPr/>
        <a:lstStyle/>
        <a:p>
          <a:endParaRPr lang="en-US"/>
        </a:p>
      </dgm:t>
    </dgm:pt>
    <dgm:pt modelId="{FE386C9E-39BC-47B4-AB6D-AED2F3974239}" type="sibTrans" cxnId="{048C3BC8-C5DE-4FA3-A56D-319D7EE2BB1C}">
      <dgm:prSet/>
      <dgm:spPr/>
      <dgm:t>
        <a:bodyPr/>
        <a:lstStyle/>
        <a:p>
          <a:endParaRPr lang="en-US"/>
        </a:p>
      </dgm:t>
    </dgm:pt>
    <dgm:pt modelId="{10D46FEB-D55F-42E5-822A-C82E172BA215}">
      <dgm:prSet/>
      <dgm:spPr/>
      <dgm:t>
        <a:bodyPr/>
        <a:lstStyle/>
        <a:p>
          <a:r>
            <a:rPr lang="en-GB" dirty="0"/>
            <a:t>Work with students to develop personalized coping plans or sensory toolkits that outline their preferred self-regulation strategies and resources for managing sensory overload. Encourage them to practice using these tools and strategies regularly.</a:t>
          </a:r>
          <a:endParaRPr lang="en-US" dirty="0"/>
        </a:p>
      </dgm:t>
    </dgm:pt>
    <dgm:pt modelId="{B8EE3497-C76E-4A82-AACE-C682AC07CADD}" type="parTrans" cxnId="{6194CC48-4D79-41B2-BE2E-06C02510AB55}">
      <dgm:prSet/>
      <dgm:spPr/>
      <dgm:t>
        <a:bodyPr/>
        <a:lstStyle/>
        <a:p>
          <a:endParaRPr lang="en-US"/>
        </a:p>
      </dgm:t>
    </dgm:pt>
    <dgm:pt modelId="{3DFC4302-CDBB-4ED6-A800-BF00B6F5983D}" type="sibTrans" cxnId="{6194CC48-4D79-41B2-BE2E-06C02510AB55}">
      <dgm:prSet/>
      <dgm:spPr/>
      <dgm:t>
        <a:bodyPr/>
        <a:lstStyle/>
        <a:p>
          <a:endParaRPr lang="en-US"/>
        </a:p>
      </dgm:t>
    </dgm:pt>
    <dgm:pt modelId="{2A55A8CA-12BE-456A-9F99-33DD173ACCA2}">
      <dgm:prSet/>
      <dgm:spPr/>
      <dgm:t>
        <a:bodyPr/>
        <a:lstStyle/>
        <a:p>
          <a:r>
            <a:rPr lang="en-GB" b="1" dirty="0"/>
            <a:t>Reflection and Feedback:</a:t>
          </a:r>
          <a:endParaRPr lang="en-US" dirty="0"/>
        </a:p>
      </dgm:t>
    </dgm:pt>
    <dgm:pt modelId="{4B0878A5-BA7E-41BF-91CF-65BD813F1FF9}" type="parTrans" cxnId="{2FF9887E-9F23-47F4-8182-7A6E4B94D76C}">
      <dgm:prSet/>
      <dgm:spPr/>
      <dgm:t>
        <a:bodyPr/>
        <a:lstStyle/>
        <a:p>
          <a:endParaRPr lang="en-US"/>
        </a:p>
      </dgm:t>
    </dgm:pt>
    <dgm:pt modelId="{97236CF8-D870-4169-91BB-CDD28B62F43C}" type="sibTrans" cxnId="{2FF9887E-9F23-47F4-8182-7A6E4B94D76C}">
      <dgm:prSet/>
      <dgm:spPr/>
      <dgm:t>
        <a:bodyPr/>
        <a:lstStyle/>
        <a:p>
          <a:endParaRPr lang="en-US"/>
        </a:p>
      </dgm:t>
    </dgm:pt>
    <dgm:pt modelId="{959887EC-0635-4EDF-A9F9-6A4E14B3B7EA}">
      <dgm:prSet/>
      <dgm:spPr/>
      <dgm:t>
        <a:bodyPr/>
        <a:lstStyle/>
        <a:p>
          <a:r>
            <a:rPr lang="en-GB" dirty="0"/>
            <a:t>Encourage students to reflect on their experiences with sensory overload and the effectiveness of different self-regulation strategies. Provide opportunities for feedback and ongoing support to help them refine their coping skills over time.</a:t>
          </a:r>
          <a:endParaRPr lang="en-US" dirty="0"/>
        </a:p>
      </dgm:t>
    </dgm:pt>
    <dgm:pt modelId="{29C9EDA5-03D6-47E5-B120-B3FAD100E250}" type="parTrans" cxnId="{EB5F9E9C-034C-46B8-BD02-A3FE7874AD65}">
      <dgm:prSet/>
      <dgm:spPr/>
      <dgm:t>
        <a:bodyPr/>
        <a:lstStyle/>
        <a:p>
          <a:endParaRPr lang="en-US"/>
        </a:p>
      </dgm:t>
    </dgm:pt>
    <dgm:pt modelId="{C17D6F4D-FB43-4686-A689-6C9CD9D35101}" type="sibTrans" cxnId="{EB5F9E9C-034C-46B8-BD02-A3FE7874AD65}">
      <dgm:prSet/>
      <dgm:spPr/>
      <dgm:t>
        <a:bodyPr/>
        <a:lstStyle/>
        <a:p>
          <a:endParaRPr lang="en-US"/>
        </a:p>
      </dgm:t>
    </dgm:pt>
    <dgm:pt modelId="{60362345-B9CB-4AFB-B964-5DAB04D0ED2A}">
      <dgm:prSet/>
      <dgm:spPr/>
      <dgm:t>
        <a:bodyPr/>
        <a:lstStyle/>
        <a:p>
          <a:r>
            <a:rPr lang="en-GB" b="1" dirty="0"/>
            <a:t>Modelling and Reinforcement:</a:t>
          </a:r>
          <a:endParaRPr lang="en-US" dirty="0"/>
        </a:p>
      </dgm:t>
    </dgm:pt>
    <dgm:pt modelId="{CC169791-8B35-4810-9933-1EAF98A303DD}" type="parTrans" cxnId="{05BFF79C-BBE1-408E-A950-97D3B687D3A6}">
      <dgm:prSet/>
      <dgm:spPr/>
      <dgm:t>
        <a:bodyPr/>
        <a:lstStyle/>
        <a:p>
          <a:endParaRPr lang="en-US"/>
        </a:p>
      </dgm:t>
    </dgm:pt>
    <dgm:pt modelId="{E3F214A7-29C1-4D4A-9824-E4D4E6C015FF}" type="sibTrans" cxnId="{05BFF79C-BBE1-408E-A950-97D3B687D3A6}">
      <dgm:prSet/>
      <dgm:spPr/>
      <dgm:t>
        <a:bodyPr/>
        <a:lstStyle/>
        <a:p>
          <a:endParaRPr lang="en-US"/>
        </a:p>
      </dgm:t>
    </dgm:pt>
    <dgm:pt modelId="{CCA872C5-448C-4F41-B2AB-90E0216EAFB5}">
      <dgm:prSet/>
      <dgm:spPr/>
      <dgm:t>
        <a:bodyPr/>
        <a:lstStyle/>
        <a:p>
          <a:r>
            <a:rPr lang="en-GB" dirty="0"/>
            <a:t>Model self-regulation techniques and coping strategies in the classroom, and reinforce positive efforts and progress towards self-regulation. Celebrate students' successes and efforts in managing sensory overload.</a:t>
          </a:r>
          <a:br>
            <a:rPr lang="en-GB" dirty="0"/>
          </a:br>
          <a:endParaRPr lang="en-US" dirty="0"/>
        </a:p>
      </dgm:t>
    </dgm:pt>
    <dgm:pt modelId="{B69D3C1D-B412-450C-8FFD-DD314674B39D}" type="parTrans" cxnId="{642322B6-42B5-4C5E-9B7B-D4B7359CBC08}">
      <dgm:prSet/>
      <dgm:spPr/>
      <dgm:t>
        <a:bodyPr/>
        <a:lstStyle/>
        <a:p>
          <a:endParaRPr lang="en-US"/>
        </a:p>
      </dgm:t>
    </dgm:pt>
    <dgm:pt modelId="{44C3FF52-8DF0-4926-AD9A-AF316713691E}" type="sibTrans" cxnId="{642322B6-42B5-4C5E-9B7B-D4B7359CBC08}">
      <dgm:prSet/>
      <dgm:spPr/>
      <dgm:t>
        <a:bodyPr/>
        <a:lstStyle/>
        <a:p>
          <a:endParaRPr lang="en-US"/>
        </a:p>
      </dgm:t>
    </dgm:pt>
    <dgm:pt modelId="{8CB4A46C-129E-644C-9292-E72982F6DCD9}" type="pres">
      <dgm:prSet presAssocID="{A3C1EEDF-1838-4156-BC6A-3F68456A560A}" presName="diagram" presStyleCnt="0">
        <dgm:presLayoutVars>
          <dgm:dir/>
          <dgm:resizeHandles val="exact"/>
        </dgm:presLayoutVars>
      </dgm:prSet>
      <dgm:spPr/>
    </dgm:pt>
    <dgm:pt modelId="{05343948-0BE5-8746-B342-88EA00D8FF41}" type="pres">
      <dgm:prSet presAssocID="{52DABA29-900B-4D4D-90FC-CDBC6078DF2F}" presName="node" presStyleLbl="node1" presStyleIdx="0" presStyleCnt="10">
        <dgm:presLayoutVars>
          <dgm:bulletEnabled val="1"/>
        </dgm:presLayoutVars>
      </dgm:prSet>
      <dgm:spPr/>
    </dgm:pt>
    <dgm:pt modelId="{9691596E-DB10-6E42-9339-12ECF971835F}" type="pres">
      <dgm:prSet presAssocID="{1EB3EB03-0E79-4C62-8283-9D10D5AF4514}" presName="sibTrans" presStyleCnt="0"/>
      <dgm:spPr/>
    </dgm:pt>
    <dgm:pt modelId="{AB4BCB23-6829-DD4E-8577-C9A9634BA0E0}" type="pres">
      <dgm:prSet presAssocID="{A589CF00-C4FC-48CE-8339-C0F7F7AC637F}" presName="node" presStyleLbl="node1" presStyleIdx="1" presStyleCnt="10">
        <dgm:presLayoutVars>
          <dgm:bulletEnabled val="1"/>
        </dgm:presLayoutVars>
      </dgm:prSet>
      <dgm:spPr/>
    </dgm:pt>
    <dgm:pt modelId="{CAB12A42-0197-464A-9816-78CF56239643}" type="pres">
      <dgm:prSet presAssocID="{19953018-5CAD-48D5-8568-76C7B4EE3BD7}" presName="sibTrans" presStyleCnt="0"/>
      <dgm:spPr/>
    </dgm:pt>
    <dgm:pt modelId="{FE7E278A-A05A-6E40-911D-0FB253445212}" type="pres">
      <dgm:prSet presAssocID="{6F9A4041-234C-4F1F-91C6-DF43AFCB616D}" presName="node" presStyleLbl="node1" presStyleIdx="2" presStyleCnt="10">
        <dgm:presLayoutVars>
          <dgm:bulletEnabled val="1"/>
        </dgm:presLayoutVars>
      </dgm:prSet>
      <dgm:spPr/>
    </dgm:pt>
    <dgm:pt modelId="{1D2F657A-0F5D-D14B-BAFD-955E5F9F6487}" type="pres">
      <dgm:prSet presAssocID="{8DE2DB75-A2CF-43BC-8E71-834C3805EDBB}" presName="sibTrans" presStyleCnt="0"/>
      <dgm:spPr/>
    </dgm:pt>
    <dgm:pt modelId="{D961535D-0129-794C-B29C-AE2707F3B333}" type="pres">
      <dgm:prSet presAssocID="{2AF42382-EB49-4FAB-95D4-8D1DC09C2304}" presName="node" presStyleLbl="node1" presStyleIdx="3" presStyleCnt="10">
        <dgm:presLayoutVars>
          <dgm:bulletEnabled val="1"/>
        </dgm:presLayoutVars>
      </dgm:prSet>
      <dgm:spPr/>
    </dgm:pt>
    <dgm:pt modelId="{08FC3042-79E3-974B-A0B3-3591E7561176}" type="pres">
      <dgm:prSet presAssocID="{6AB78D57-60E6-41AE-AFFA-1E42884016A5}" presName="sibTrans" presStyleCnt="0"/>
      <dgm:spPr/>
    </dgm:pt>
    <dgm:pt modelId="{F9937357-31AE-CE46-929D-C1D9FAAB0699}" type="pres">
      <dgm:prSet presAssocID="{37668D5E-597A-4F26-ACDE-26891400783D}" presName="node" presStyleLbl="node1" presStyleIdx="4" presStyleCnt="10">
        <dgm:presLayoutVars>
          <dgm:bulletEnabled val="1"/>
        </dgm:presLayoutVars>
      </dgm:prSet>
      <dgm:spPr/>
    </dgm:pt>
    <dgm:pt modelId="{AB61FB5F-B2B3-2540-96D1-9D4054F9E22E}" type="pres">
      <dgm:prSet presAssocID="{0413A930-569E-4FB9-8B3E-095DA9EED866}" presName="sibTrans" presStyleCnt="0"/>
      <dgm:spPr/>
    </dgm:pt>
    <dgm:pt modelId="{FD242C7D-DA9C-8C46-89AE-914610D1C7F6}" type="pres">
      <dgm:prSet presAssocID="{452B46DF-7ECD-491A-B1B6-79151DDA2953}" presName="node" presStyleLbl="node1" presStyleIdx="5" presStyleCnt="10">
        <dgm:presLayoutVars>
          <dgm:bulletEnabled val="1"/>
        </dgm:presLayoutVars>
      </dgm:prSet>
      <dgm:spPr/>
    </dgm:pt>
    <dgm:pt modelId="{8342A7B7-31FD-E942-B43D-B2F090F60305}" type="pres">
      <dgm:prSet presAssocID="{C29A50A3-DAB7-4537-B405-193AF4DABEB6}" presName="sibTrans" presStyleCnt="0"/>
      <dgm:spPr/>
    </dgm:pt>
    <dgm:pt modelId="{C5514E52-86C5-274B-BEA7-6E51CA331919}" type="pres">
      <dgm:prSet presAssocID="{9A178827-14FB-4D06-9ED6-3C62123149B7}" presName="node" presStyleLbl="node1" presStyleIdx="6" presStyleCnt="10">
        <dgm:presLayoutVars>
          <dgm:bulletEnabled val="1"/>
        </dgm:presLayoutVars>
      </dgm:prSet>
      <dgm:spPr/>
    </dgm:pt>
    <dgm:pt modelId="{984B83FE-3D5F-2A43-ACC5-24F372E64957}" type="pres">
      <dgm:prSet presAssocID="{7C465C85-0C57-4C9C-A27C-EBC5D992C568}" presName="sibTrans" presStyleCnt="0"/>
      <dgm:spPr/>
    </dgm:pt>
    <dgm:pt modelId="{3E6817C9-54C8-5146-90AC-8F6A4520A09E}" type="pres">
      <dgm:prSet presAssocID="{F54B0FE7-F0ED-449B-84BB-43D4C6194025}" presName="node" presStyleLbl="node1" presStyleIdx="7" presStyleCnt="10">
        <dgm:presLayoutVars>
          <dgm:bulletEnabled val="1"/>
        </dgm:presLayoutVars>
      </dgm:prSet>
      <dgm:spPr/>
    </dgm:pt>
    <dgm:pt modelId="{81953E5D-512D-6F4F-9B08-A1A89FB40125}" type="pres">
      <dgm:prSet presAssocID="{FE386C9E-39BC-47B4-AB6D-AED2F3974239}" presName="sibTrans" presStyleCnt="0"/>
      <dgm:spPr/>
    </dgm:pt>
    <dgm:pt modelId="{5A3AEC27-AA14-C64E-85A4-87F550AAA65F}" type="pres">
      <dgm:prSet presAssocID="{2A55A8CA-12BE-456A-9F99-33DD173ACCA2}" presName="node" presStyleLbl="node1" presStyleIdx="8" presStyleCnt="10">
        <dgm:presLayoutVars>
          <dgm:bulletEnabled val="1"/>
        </dgm:presLayoutVars>
      </dgm:prSet>
      <dgm:spPr/>
    </dgm:pt>
    <dgm:pt modelId="{7D186579-360F-0544-9EA3-956BDA6A601F}" type="pres">
      <dgm:prSet presAssocID="{97236CF8-D870-4169-91BB-CDD28B62F43C}" presName="sibTrans" presStyleCnt="0"/>
      <dgm:spPr/>
    </dgm:pt>
    <dgm:pt modelId="{90DE7FFD-59FC-0646-8C4A-73C5F2289AE0}" type="pres">
      <dgm:prSet presAssocID="{60362345-B9CB-4AFB-B964-5DAB04D0ED2A}" presName="node" presStyleLbl="node1" presStyleIdx="9" presStyleCnt="10">
        <dgm:presLayoutVars>
          <dgm:bulletEnabled val="1"/>
        </dgm:presLayoutVars>
      </dgm:prSet>
      <dgm:spPr/>
    </dgm:pt>
  </dgm:ptLst>
  <dgm:cxnLst>
    <dgm:cxn modelId="{A04C9207-D1E1-4D44-80DE-706E964FB11F}" type="presOf" srcId="{452B46DF-7ECD-491A-B1B6-79151DDA2953}" destId="{FD242C7D-DA9C-8C46-89AE-914610D1C7F6}" srcOrd="0" destOrd="0" presId="urn:microsoft.com/office/officeart/2005/8/layout/default"/>
    <dgm:cxn modelId="{44220E0C-8F67-45AA-9C3C-B6BE89DF46DA}" srcId="{A3C1EEDF-1838-4156-BC6A-3F68456A560A}" destId="{A589CF00-C4FC-48CE-8339-C0F7F7AC637F}" srcOrd="1" destOrd="0" parTransId="{8BCEF60C-D4B9-4E7F-8A3D-F1FAE28BA07A}" sibTransId="{19953018-5CAD-48D5-8568-76C7B4EE3BD7}"/>
    <dgm:cxn modelId="{AFED480C-3D3F-4679-B1EE-076FD3E4E345}" srcId="{9A178827-14FB-4D06-9ED6-3C62123149B7}" destId="{ED75ACA0-269E-4E63-89A2-533178CB0BEE}" srcOrd="0" destOrd="0" parTransId="{B84E9ED2-F4CE-43B9-838B-621D754CBB91}" sibTransId="{DE84E4A2-3F89-4AA5-87EE-C1D40DFA5362}"/>
    <dgm:cxn modelId="{C31E1F18-0E67-F94F-A1C7-0A45BEABC6F4}" type="presOf" srcId="{6F9A4041-234C-4F1F-91C6-DF43AFCB616D}" destId="{FE7E278A-A05A-6E40-911D-0FB253445212}" srcOrd="0" destOrd="0" presId="urn:microsoft.com/office/officeart/2005/8/layout/default"/>
    <dgm:cxn modelId="{6B68BC1B-F52E-4880-9DE8-925B57F5B4D4}" srcId="{37668D5E-597A-4F26-ACDE-26891400783D}" destId="{999E42A5-BF77-4161-BF5E-88925DA57310}" srcOrd="0" destOrd="0" parTransId="{6A31D07A-34B2-4403-B9CE-3C107B56C353}" sibTransId="{622A03AB-6096-4E6C-87B2-F12F4496994B}"/>
    <dgm:cxn modelId="{DF33B41F-0B42-134F-814C-B0D586CD72DC}" type="presOf" srcId="{999E42A5-BF77-4161-BF5E-88925DA57310}" destId="{F9937357-31AE-CE46-929D-C1D9FAAB0699}" srcOrd="0" destOrd="1" presId="urn:microsoft.com/office/officeart/2005/8/layout/default"/>
    <dgm:cxn modelId="{D2C38728-AF7D-4EA6-A62B-0F49382E024A}" srcId="{52DABA29-900B-4D4D-90FC-CDBC6078DF2F}" destId="{8AA9C0A8-93CD-4F6C-9683-182EBB525524}" srcOrd="0" destOrd="0" parTransId="{C6FBF9C6-7E0C-4EEF-8EC1-A22858938FDC}" sibTransId="{282AC383-C625-484C-BF78-394B2B097366}"/>
    <dgm:cxn modelId="{E8237F2A-24D4-5841-A10A-3CFD86D74506}" type="presOf" srcId="{52DABA29-900B-4D4D-90FC-CDBC6078DF2F}" destId="{05343948-0BE5-8746-B342-88EA00D8FF41}" srcOrd="0" destOrd="0" presId="urn:microsoft.com/office/officeart/2005/8/layout/default"/>
    <dgm:cxn modelId="{69B8F032-B0B5-45E9-996B-3D0DF920BA90}" srcId="{2AF42382-EB49-4FAB-95D4-8D1DC09C2304}" destId="{DA83F2B3-617F-4DB6-B342-AECCD8D08B59}" srcOrd="0" destOrd="0" parTransId="{1908BA70-B9B5-4F3E-B7C2-2EC8EE80A22C}" sibTransId="{1E9D15C5-D8CD-47A2-8710-5C5873A544E0}"/>
    <dgm:cxn modelId="{392F1D38-7EA2-4B0B-9D1A-D149E616BB0D}" srcId="{A589CF00-C4FC-48CE-8339-C0F7F7AC637F}" destId="{FD248A68-EEF6-485A-BB7A-92089B794098}" srcOrd="0" destOrd="0" parTransId="{F0C12F6A-2A6D-4D3D-A8A4-EFB22B67A020}" sibTransId="{3F755EA3-3224-4F60-BAAA-4C97F214AC6E}"/>
    <dgm:cxn modelId="{1CF5E53F-FFFA-7443-8000-36E3FFC07CB1}" type="presOf" srcId="{9A178827-14FB-4D06-9ED6-3C62123149B7}" destId="{C5514E52-86C5-274B-BEA7-6E51CA331919}" srcOrd="0" destOrd="0" presId="urn:microsoft.com/office/officeart/2005/8/layout/default"/>
    <dgm:cxn modelId="{52795B45-9CE6-B447-A9A8-C5F56C54AE2E}" type="presOf" srcId="{DA83F2B3-617F-4DB6-B342-AECCD8D08B59}" destId="{D961535D-0129-794C-B29C-AE2707F3B333}" srcOrd="0" destOrd="1" presId="urn:microsoft.com/office/officeart/2005/8/layout/default"/>
    <dgm:cxn modelId="{6194CC48-4D79-41B2-BE2E-06C02510AB55}" srcId="{F54B0FE7-F0ED-449B-84BB-43D4C6194025}" destId="{10D46FEB-D55F-42E5-822A-C82E172BA215}" srcOrd="0" destOrd="0" parTransId="{B8EE3497-C76E-4A82-AACE-C682AC07CADD}" sibTransId="{3DFC4302-CDBB-4ED6-A800-BF00B6F5983D}"/>
    <dgm:cxn modelId="{1E1F0451-6F58-4E6E-81A0-3EB91D408B1A}" srcId="{A3C1EEDF-1838-4156-BC6A-3F68456A560A}" destId="{52DABA29-900B-4D4D-90FC-CDBC6078DF2F}" srcOrd="0" destOrd="0" parTransId="{DD0FF531-6786-4867-9377-52E93AB7C4A2}" sibTransId="{1EB3EB03-0E79-4C62-8283-9D10D5AF4514}"/>
    <dgm:cxn modelId="{24E0785A-D43B-CB4D-91C0-338C245F356E}" type="presOf" srcId="{37668D5E-597A-4F26-ACDE-26891400783D}" destId="{F9937357-31AE-CE46-929D-C1D9FAAB0699}" srcOrd="0" destOrd="0" presId="urn:microsoft.com/office/officeart/2005/8/layout/default"/>
    <dgm:cxn modelId="{9FD50664-5377-9C41-AB0C-284A6D015124}" type="presOf" srcId="{FD248A68-EEF6-485A-BB7A-92089B794098}" destId="{AB4BCB23-6829-DD4E-8577-C9A9634BA0E0}" srcOrd="0" destOrd="1" presId="urn:microsoft.com/office/officeart/2005/8/layout/default"/>
    <dgm:cxn modelId="{71D9BB69-7541-C348-9157-2D3DEBDCBEFF}" type="presOf" srcId="{60362345-B9CB-4AFB-B964-5DAB04D0ED2A}" destId="{90DE7FFD-59FC-0646-8C4A-73C5F2289AE0}" srcOrd="0" destOrd="0" presId="urn:microsoft.com/office/officeart/2005/8/layout/default"/>
    <dgm:cxn modelId="{AA5E5F6D-0232-DD4C-91BA-A470A505DB90}" type="presOf" srcId="{A3C1EEDF-1838-4156-BC6A-3F68456A560A}" destId="{8CB4A46C-129E-644C-9292-E72982F6DCD9}" srcOrd="0" destOrd="0" presId="urn:microsoft.com/office/officeart/2005/8/layout/default"/>
    <dgm:cxn modelId="{B94A8F72-C3D5-E047-A5D5-82C8F29F9052}" type="presOf" srcId="{F2D71542-42CD-4C0D-8384-CC3FD8A94BFB}" destId="{FE7E278A-A05A-6E40-911D-0FB253445212}" srcOrd="0" destOrd="1" presId="urn:microsoft.com/office/officeart/2005/8/layout/default"/>
    <dgm:cxn modelId="{2FF9887E-9F23-47F4-8182-7A6E4B94D76C}" srcId="{A3C1EEDF-1838-4156-BC6A-3F68456A560A}" destId="{2A55A8CA-12BE-456A-9F99-33DD173ACCA2}" srcOrd="8" destOrd="0" parTransId="{4B0878A5-BA7E-41BF-91CF-65BD813F1FF9}" sibTransId="{97236CF8-D870-4169-91BB-CDD28B62F43C}"/>
    <dgm:cxn modelId="{1EB8E989-8E53-364C-AD25-D073444B5F05}" type="presOf" srcId="{2AF42382-EB49-4FAB-95D4-8D1DC09C2304}" destId="{D961535D-0129-794C-B29C-AE2707F3B333}" srcOrd="0" destOrd="0" presId="urn:microsoft.com/office/officeart/2005/8/layout/default"/>
    <dgm:cxn modelId="{7749FC9A-4153-E04B-A6F4-309EE6029B5C}" type="presOf" srcId="{F54B0FE7-F0ED-449B-84BB-43D4C6194025}" destId="{3E6817C9-54C8-5146-90AC-8F6A4520A09E}" srcOrd="0" destOrd="0" presId="urn:microsoft.com/office/officeart/2005/8/layout/default"/>
    <dgm:cxn modelId="{EB5F9E9C-034C-46B8-BD02-A3FE7874AD65}" srcId="{2A55A8CA-12BE-456A-9F99-33DD173ACCA2}" destId="{959887EC-0635-4EDF-A9F9-6A4E14B3B7EA}" srcOrd="0" destOrd="0" parTransId="{29C9EDA5-03D6-47E5-B120-B3FAD100E250}" sibTransId="{C17D6F4D-FB43-4686-A689-6C9CD9D35101}"/>
    <dgm:cxn modelId="{05BFF79C-BBE1-408E-A950-97D3B687D3A6}" srcId="{A3C1EEDF-1838-4156-BC6A-3F68456A560A}" destId="{60362345-B9CB-4AFB-B964-5DAB04D0ED2A}" srcOrd="9" destOrd="0" parTransId="{CC169791-8B35-4810-9933-1EAF98A303DD}" sibTransId="{E3F214A7-29C1-4D4A-9824-E4D4E6C015FF}"/>
    <dgm:cxn modelId="{C180A6A4-B99C-47F7-AD4F-193D48CFB1EB}" srcId="{6F9A4041-234C-4F1F-91C6-DF43AFCB616D}" destId="{F2D71542-42CD-4C0D-8384-CC3FD8A94BFB}" srcOrd="0" destOrd="0" parTransId="{67A03655-4015-459D-BCCB-C3A8E7961EB1}" sibTransId="{0608CF05-B068-4A96-8C90-ECCACCC49589}"/>
    <dgm:cxn modelId="{7DA2D2A8-D08B-D34C-911C-7670A7DA0949}" type="presOf" srcId="{8AA9C0A8-93CD-4F6C-9683-182EBB525524}" destId="{05343948-0BE5-8746-B342-88EA00D8FF41}" srcOrd="0" destOrd="1" presId="urn:microsoft.com/office/officeart/2005/8/layout/default"/>
    <dgm:cxn modelId="{642322B6-42B5-4C5E-9B7B-D4B7359CBC08}" srcId="{60362345-B9CB-4AFB-B964-5DAB04D0ED2A}" destId="{CCA872C5-448C-4F41-B2AB-90E0216EAFB5}" srcOrd="0" destOrd="0" parTransId="{B69D3C1D-B412-450C-8FFD-DD314674B39D}" sibTransId="{44C3FF52-8DF0-4926-AD9A-AF316713691E}"/>
    <dgm:cxn modelId="{A40053C7-7D1B-C74E-8DA4-7285B740494B}" type="presOf" srcId="{D74A45E5-A62F-40F5-B6B3-AC7B65E2DC31}" destId="{FD242C7D-DA9C-8C46-89AE-914610D1C7F6}" srcOrd="0" destOrd="1" presId="urn:microsoft.com/office/officeart/2005/8/layout/default"/>
    <dgm:cxn modelId="{0F8DFDC7-84CF-AC4B-8FAD-5C02CB89C1B3}" type="presOf" srcId="{959887EC-0635-4EDF-A9F9-6A4E14B3B7EA}" destId="{5A3AEC27-AA14-C64E-85A4-87F550AAA65F}" srcOrd="0" destOrd="1" presId="urn:microsoft.com/office/officeart/2005/8/layout/default"/>
    <dgm:cxn modelId="{048C3BC8-C5DE-4FA3-A56D-319D7EE2BB1C}" srcId="{A3C1EEDF-1838-4156-BC6A-3F68456A560A}" destId="{F54B0FE7-F0ED-449B-84BB-43D4C6194025}" srcOrd="7" destOrd="0" parTransId="{4F667F1F-5766-47ED-9B07-C10FE238B190}" sibTransId="{FE386C9E-39BC-47B4-AB6D-AED2F3974239}"/>
    <dgm:cxn modelId="{5CC84CCA-632D-E64A-9472-239B6B9A239A}" type="presOf" srcId="{CCA872C5-448C-4F41-B2AB-90E0216EAFB5}" destId="{90DE7FFD-59FC-0646-8C4A-73C5F2289AE0}" srcOrd="0" destOrd="1" presId="urn:microsoft.com/office/officeart/2005/8/layout/default"/>
    <dgm:cxn modelId="{DD3447CE-4D35-E74A-AA35-867AA3E43419}" type="presOf" srcId="{2A55A8CA-12BE-456A-9F99-33DD173ACCA2}" destId="{5A3AEC27-AA14-C64E-85A4-87F550AAA65F}" srcOrd="0" destOrd="0" presId="urn:microsoft.com/office/officeart/2005/8/layout/default"/>
    <dgm:cxn modelId="{8AE35AD1-C17F-4566-9EBF-F482A09F47EE}" srcId="{A3C1EEDF-1838-4156-BC6A-3F68456A560A}" destId="{37668D5E-597A-4F26-ACDE-26891400783D}" srcOrd="4" destOrd="0" parTransId="{EFE67EAF-7400-4F14-B71D-534F5FCC8CBD}" sibTransId="{0413A930-569E-4FB9-8B3E-095DA9EED866}"/>
    <dgm:cxn modelId="{F897D1DA-260B-2544-97AC-8A729CF9982D}" type="presOf" srcId="{10D46FEB-D55F-42E5-822A-C82E172BA215}" destId="{3E6817C9-54C8-5146-90AC-8F6A4520A09E}" srcOrd="0" destOrd="1" presId="urn:microsoft.com/office/officeart/2005/8/layout/default"/>
    <dgm:cxn modelId="{E8EC74DF-231E-4984-887B-91DC3E77AC0C}" srcId="{A3C1EEDF-1838-4156-BC6A-3F68456A560A}" destId="{6F9A4041-234C-4F1F-91C6-DF43AFCB616D}" srcOrd="2" destOrd="0" parTransId="{D55DDD95-EED5-4FDC-8C9D-2553AFFF68D2}" sibTransId="{8DE2DB75-A2CF-43BC-8E71-834C3805EDBB}"/>
    <dgm:cxn modelId="{63B055E0-5EB1-4A1A-968B-4DEB98DDBE99}" srcId="{A3C1EEDF-1838-4156-BC6A-3F68456A560A}" destId="{2AF42382-EB49-4FAB-95D4-8D1DC09C2304}" srcOrd="3" destOrd="0" parTransId="{7DE08173-D04A-4F0E-BE58-FA074B90A264}" sibTransId="{6AB78D57-60E6-41AE-AFFA-1E42884016A5}"/>
    <dgm:cxn modelId="{B757C4E6-34B1-4F4E-8EA5-3A576E9278AC}" srcId="{A3C1EEDF-1838-4156-BC6A-3F68456A560A}" destId="{452B46DF-7ECD-491A-B1B6-79151DDA2953}" srcOrd="5" destOrd="0" parTransId="{77C3760F-D72E-4ACF-B654-2B228B1636AA}" sibTransId="{C29A50A3-DAB7-4537-B405-193AF4DABEB6}"/>
    <dgm:cxn modelId="{917A53F0-2E44-40A3-8839-04909A4D54AA}" srcId="{A3C1EEDF-1838-4156-BC6A-3F68456A560A}" destId="{9A178827-14FB-4D06-9ED6-3C62123149B7}" srcOrd="6" destOrd="0" parTransId="{4263B4E1-2921-42A3-9BE2-D48124A8B081}" sibTransId="{7C465C85-0C57-4C9C-A27C-EBC5D992C568}"/>
    <dgm:cxn modelId="{89E1D4F7-B2F7-EB46-A6C5-44B5F0C4ACC4}" type="presOf" srcId="{ED75ACA0-269E-4E63-89A2-533178CB0BEE}" destId="{C5514E52-86C5-274B-BEA7-6E51CA331919}" srcOrd="0" destOrd="1" presId="urn:microsoft.com/office/officeart/2005/8/layout/default"/>
    <dgm:cxn modelId="{0836F6FA-589D-5E47-B44E-F541E5E43C54}" type="presOf" srcId="{A589CF00-C4FC-48CE-8339-C0F7F7AC637F}" destId="{AB4BCB23-6829-DD4E-8577-C9A9634BA0E0}" srcOrd="0" destOrd="0" presId="urn:microsoft.com/office/officeart/2005/8/layout/default"/>
    <dgm:cxn modelId="{74D8A3FE-5BE3-454B-8FFB-84946F33AE26}" srcId="{452B46DF-7ECD-491A-B1B6-79151DDA2953}" destId="{D74A45E5-A62F-40F5-B6B3-AC7B65E2DC31}" srcOrd="0" destOrd="0" parTransId="{22E444F0-3180-4AEE-BE72-8B67078E884C}" sibTransId="{3FC22D2D-E519-4AC8-83BA-6DA350B98FCD}"/>
    <dgm:cxn modelId="{53F818C2-8E53-8F49-8C8A-E7CB4615D230}" type="presParOf" srcId="{8CB4A46C-129E-644C-9292-E72982F6DCD9}" destId="{05343948-0BE5-8746-B342-88EA00D8FF41}" srcOrd="0" destOrd="0" presId="urn:microsoft.com/office/officeart/2005/8/layout/default"/>
    <dgm:cxn modelId="{0B54C16D-0260-5940-9939-BE9400F31177}" type="presParOf" srcId="{8CB4A46C-129E-644C-9292-E72982F6DCD9}" destId="{9691596E-DB10-6E42-9339-12ECF971835F}" srcOrd="1" destOrd="0" presId="urn:microsoft.com/office/officeart/2005/8/layout/default"/>
    <dgm:cxn modelId="{2629D9AC-BC07-4244-A730-429AE00A65F8}" type="presParOf" srcId="{8CB4A46C-129E-644C-9292-E72982F6DCD9}" destId="{AB4BCB23-6829-DD4E-8577-C9A9634BA0E0}" srcOrd="2" destOrd="0" presId="urn:microsoft.com/office/officeart/2005/8/layout/default"/>
    <dgm:cxn modelId="{3BDC7FD0-1A0D-E244-8C64-195C19738B28}" type="presParOf" srcId="{8CB4A46C-129E-644C-9292-E72982F6DCD9}" destId="{CAB12A42-0197-464A-9816-78CF56239643}" srcOrd="3" destOrd="0" presId="urn:microsoft.com/office/officeart/2005/8/layout/default"/>
    <dgm:cxn modelId="{BF7D0DF3-3A4A-904E-836B-DCFABC5BF5B1}" type="presParOf" srcId="{8CB4A46C-129E-644C-9292-E72982F6DCD9}" destId="{FE7E278A-A05A-6E40-911D-0FB253445212}" srcOrd="4" destOrd="0" presId="urn:microsoft.com/office/officeart/2005/8/layout/default"/>
    <dgm:cxn modelId="{0F0B7B68-E8AD-7941-92D6-E6C45FFC0F92}" type="presParOf" srcId="{8CB4A46C-129E-644C-9292-E72982F6DCD9}" destId="{1D2F657A-0F5D-D14B-BAFD-955E5F9F6487}" srcOrd="5" destOrd="0" presId="urn:microsoft.com/office/officeart/2005/8/layout/default"/>
    <dgm:cxn modelId="{93A7E523-EECE-8A47-B5DF-9D5F26E041CD}" type="presParOf" srcId="{8CB4A46C-129E-644C-9292-E72982F6DCD9}" destId="{D961535D-0129-794C-B29C-AE2707F3B333}" srcOrd="6" destOrd="0" presId="urn:microsoft.com/office/officeart/2005/8/layout/default"/>
    <dgm:cxn modelId="{19785F23-FF1F-F246-BD28-DE55A78C5239}" type="presParOf" srcId="{8CB4A46C-129E-644C-9292-E72982F6DCD9}" destId="{08FC3042-79E3-974B-A0B3-3591E7561176}" srcOrd="7" destOrd="0" presId="urn:microsoft.com/office/officeart/2005/8/layout/default"/>
    <dgm:cxn modelId="{B878787F-33CB-8446-82C6-6C9E88233570}" type="presParOf" srcId="{8CB4A46C-129E-644C-9292-E72982F6DCD9}" destId="{F9937357-31AE-CE46-929D-C1D9FAAB0699}" srcOrd="8" destOrd="0" presId="urn:microsoft.com/office/officeart/2005/8/layout/default"/>
    <dgm:cxn modelId="{04BC7B18-D0FC-D647-AF05-5D617CC3FAB3}" type="presParOf" srcId="{8CB4A46C-129E-644C-9292-E72982F6DCD9}" destId="{AB61FB5F-B2B3-2540-96D1-9D4054F9E22E}" srcOrd="9" destOrd="0" presId="urn:microsoft.com/office/officeart/2005/8/layout/default"/>
    <dgm:cxn modelId="{A5A99AA1-07B8-E44D-915C-F0642638B04A}" type="presParOf" srcId="{8CB4A46C-129E-644C-9292-E72982F6DCD9}" destId="{FD242C7D-DA9C-8C46-89AE-914610D1C7F6}" srcOrd="10" destOrd="0" presId="urn:microsoft.com/office/officeart/2005/8/layout/default"/>
    <dgm:cxn modelId="{6BE3D6A4-D0D5-F644-AB5D-C69421CF7230}" type="presParOf" srcId="{8CB4A46C-129E-644C-9292-E72982F6DCD9}" destId="{8342A7B7-31FD-E942-B43D-B2F090F60305}" srcOrd="11" destOrd="0" presId="urn:microsoft.com/office/officeart/2005/8/layout/default"/>
    <dgm:cxn modelId="{553212FF-B2E9-814C-B0F9-EBBFE39A083A}" type="presParOf" srcId="{8CB4A46C-129E-644C-9292-E72982F6DCD9}" destId="{C5514E52-86C5-274B-BEA7-6E51CA331919}" srcOrd="12" destOrd="0" presId="urn:microsoft.com/office/officeart/2005/8/layout/default"/>
    <dgm:cxn modelId="{B9EAB52C-7BEE-E640-9A90-EA332BB78CFC}" type="presParOf" srcId="{8CB4A46C-129E-644C-9292-E72982F6DCD9}" destId="{984B83FE-3D5F-2A43-ACC5-24F372E64957}" srcOrd="13" destOrd="0" presId="urn:microsoft.com/office/officeart/2005/8/layout/default"/>
    <dgm:cxn modelId="{FB344AC9-4D69-5443-8A6D-9C97E2F90C2B}" type="presParOf" srcId="{8CB4A46C-129E-644C-9292-E72982F6DCD9}" destId="{3E6817C9-54C8-5146-90AC-8F6A4520A09E}" srcOrd="14" destOrd="0" presId="urn:microsoft.com/office/officeart/2005/8/layout/default"/>
    <dgm:cxn modelId="{6C6498CF-B63E-3A42-8793-C76F6344281F}" type="presParOf" srcId="{8CB4A46C-129E-644C-9292-E72982F6DCD9}" destId="{81953E5D-512D-6F4F-9B08-A1A89FB40125}" srcOrd="15" destOrd="0" presId="urn:microsoft.com/office/officeart/2005/8/layout/default"/>
    <dgm:cxn modelId="{7F76BF75-AF6C-3849-BECD-08C8BCE1B108}" type="presParOf" srcId="{8CB4A46C-129E-644C-9292-E72982F6DCD9}" destId="{5A3AEC27-AA14-C64E-85A4-87F550AAA65F}" srcOrd="16" destOrd="0" presId="urn:microsoft.com/office/officeart/2005/8/layout/default"/>
    <dgm:cxn modelId="{6B14FFF7-BD3A-D344-A894-CAEFD2471F1D}" type="presParOf" srcId="{8CB4A46C-129E-644C-9292-E72982F6DCD9}" destId="{7D186579-360F-0544-9EA3-956BDA6A601F}" srcOrd="17" destOrd="0" presId="urn:microsoft.com/office/officeart/2005/8/layout/default"/>
    <dgm:cxn modelId="{B74643BD-D4D8-7244-A444-911AAA0C6A43}" type="presParOf" srcId="{8CB4A46C-129E-644C-9292-E72982F6DCD9}" destId="{90DE7FFD-59FC-0646-8C4A-73C5F2289AE0}"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15E3A27-1F79-4AA9-8128-AA30FC4C198E}" type="doc">
      <dgm:prSet loTypeId="urn:microsoft.com/office/officeart/2005/8/layout/process1" loCatId="process" qsTypeId="urn:microsoft.com/office/officeart/2005/8/quickstyle/simple2" qsCatId="simple" csTypeId="urn:microsoft.com/office/officeart/2005/8/colors/accent2_2" csCatId="accent2"/>
      <dgm:spPr/>
      <dgm:t>
        <a:bodyPr/>
        <a:lstStyle/>
        <a:p>
          <a:endParaRPr lang="en-US"/>
        </a:p>
      </dgm:t>
    </dgm:pt>
    <dgm:pt modelId="{319D3487-0CE2-4732-8FF1-D0B0FB37E666}">
      <dgm:prSet/>
      <dgm:spPr/>
      <dgm:t>
        <a:bodyPr/>
        <a:lstStyle/>
        <a:p>
          <a:r>
            <a:rPr lang="en-GB" dirty="0"/>
            <a:t>Scenario: A student with sensory sensitivities is eating lunch in a crowded cafeteria with bright lights and strong smells. They start to feel overwhelmed and anxious.</a:t>
          </a:r>
          <a:endParaRPr lang="en-US" dirty="0"/>
        </a:p>
      </dgm:t>
    </dgm:pt>
    <dgm:pt modelId="{58B21528-A378-4E44-9A60-12090F009FAC}" type="parTrans" cxnId="{7F8597E5-28A4-4454-9DE2-E72260C009E9}">
      <dgm:prSet/>
      <dgm:spPr/>
      <dgm:t>
        <a:bodyPr/>
        <a:lstStyle/>
        <a:p>
          <a:endParaRPr lang="en-US"/>
        </a:p>
      </dgm:t>
    </dgm:pt>
    <dgm:pt modelId="{FE4F5B6D-80E2-4586-9A56-47A2155869E1}" type="sibTrans" cxnId="{7F8597E5-28A4-4454-9DE2-E72260C009E9}">
      <dgm:prSet/>
      <dgm:spPr/>
      <dgm:t>
        <a:bodyPr/>
        <a:lstStyle/>
        <a:p>
          <a:endParaRPr lang="en-US" dirty="0"/>
        </a:p>
      </dgm:t>
    </dgm:pt>
    <dgm:pt modelId="{A4224E1C-E378-4C5F-9918-7DAE8E0DFB13}">
      <dgm:prSet/>
      <dgm:spPr/>
      <dgm:t>
        <a:bodyPr/>
        <a:lstStyle/>
        <a:p>
          <a:r>
            <a:rPr lang="en-GB" dirty="0"/>
            <a:t>Role-play: One student acts as the student with sensory sensitivities, expressing feelings of discomfort and anxiety. Another student acts as a supportive friend, offering to sit with them in a quieter area of the cafeteria, provide a distraction like a calming fidget toy, or help them practice deep breathing exercises to regulate their sensory system.</a:t>
          </a:r>
          <a:endParaRPr lang="en-US" dirty="0"/>
        </a:p>
      </dgm:t>
    </dgm:pt>
    <dgm:pt modelId="{D7F24003-0FF5-41F4-9BDF-4A11D3AC1E19}" type="parTrans" cxnId="{FB8411BE-14CF-453D-B7C6-2DB5FA5CB2A7}">
      <dgm:prSet/>
      <dgm:spPr/>
      <dgm:t>
        <a:bodyPr/>
        <a:lstStyle/>
        <a:p>
          <a:endParaRPr lang="en-US"/>
        </a:p>
      </dgm:t>
    </dgm:pt>
    <dgm:pt modelId="{742A3305-24C6-4116-BB95-FF56BAB5EC53}" type="sibTrans" cxnId="{FB8411BE-14CF-453D-B7C6-2DB5FA5CB2A7}">
      <dgm:prSet/>
      <dgm:spPr/>
      <dgm:t>
        <a:bodyPr/>
        <a:lstStyle/>
        <a:p>
          <a:endParaRPr lang="en-US"/>
        </a:p>
      </dgm:t>
    </dgm:pt>
    <dgm:pt modelId="{83746D36-3EA3-B844-A943-AB0F9A8D878C}" type="pres">
      <dgm:prSet presAssocID="{115E3A27-1F79-4AA9-8128-AA30FC4C198E}" presName="Name0" presStyleCnt="0">
        <dgm:presLayoutVars>
          <dgm:dir/>
          <dgm:resizeHandles val="exact"/>
        </dgm:presLayoutVars>
      </dgm:prSet>
      <dgm:spPr/>
    </dgm:pt>
    <dgm:pt modelId="{F0532756-BF99-8041-B4C8-B51C778B8E9B}" type="pres">
      <dgm:prSet presAssocID="{319D3487-0CE2-4732-8FF1-D0B0FB37E666}" presName="node" presStyleLbl="node1" presStyleIdx="0" presStyleCnt="2">
        <dgm:presLayoutVars>
          <dgm:bulletEnabled val="1"/>
        </dgm:presLayoutVars>
      </dgm:prSet>
      <dgm:spPr/>
    </dgm:pt>
    <dgm:pt modelId="{AAD68E23-2E7B-9149-B03A-7610B0F91185}" type="pres">
      <dgm:prSet presAssocID="{FE4F5B6D-80E2-4586-9A56-47A2155869E1}" presName="sibTrans" presStyleLbl="sibTrans2D1" presStyleIdx="0" presStyleCnt="1"/>
      <dgm:spPr/>
    </dgm:pt>
    <dgm:pt modelId="{59A252FE-C67A-444E-BB75-754E49AFDA80}" type="pres">
      <dgm:prSet presAssocID="{FE4F5B6D-80E2-4586-9A56-47A2155869E1}" presName="connectorText" presStyleLbl="sibTrans2D1" presStyleIdx="0" presStyleCnt="1"/>
      <dgm:spPr/>
    </dgm:pt>
    <dgm:pt modelId="{8F02A7C1-D170-EE4B-AEAC-E96BFD3C3985}" type="pres">
      <dgm:prSet presAssocID="{A4224E1C-E378-4C5F-9918-7DAE8E0DFB13}" presName="node" presStyleLbl="node1" presStyleIdx="1" presStyleCnt="2">
        <dgm:presLayoutVars>
          <dgm:bulletEnabled val="1"/>
        </dgm:presLayoutVars>
      </dgm:prSet>
      <dgm:spPr/>
    </dgm:pt>
  </dgm:ptLst>
  <dgm:cxnLst>
    <dgm:cxn modelId="{EEE35817-06EF-3A49-87FC-01C8EF25C104}" type="presOf" srcId="{115E3A27-1F79-4AA9-8128-AA30FC4C198E}" destId="{83746D36-3EA3-B844-A943-AB0F9A8D878C}" srcOrd="0" destOrd="0" presId="urn:microsoft.com/office/officeart/2005/8/layout/process1"/>
    <dgm:cxn modelId="{8D8101A8-1D19-D24A-B177-A4265893BB09}" type="presOf" srcId="{FE4F5B6D-80E2-4586-9A56-47A2155869E1}" destId="{59A252FE-C67A-444E-BB75-754E49AFDA80}" srcOrd="1" destOrd="0" presId="urn:microsoft.com/office/officeart/2005/8/layout/process1"/>
    <dgm:cxn modelId="{3EA148AC-E504-DA48-AEC9-014F84FD4FDB}" type="presOf" srcId="{FE4F5B6D-80E2-4586-9A56-47A2155869E1}" destId="{AAD68E23-2E7B-9149-B03A-7610B0F91185}" srcOrd="0" destOrd="0" presId="urn:microsoft.com/office/officeart/2005/8/layout/process1"/>
    <dgm:cxn modelId="{E2E45DB1-B185-5548-9746-8DA34B8F245D}" type="presOf" srcId="{319D3487-0CE2-4732-8FF1-D0B0FB37E666}" destId="{F0532756-BF99-8041-B4C8-B51C778B8E9B}" srcOrd="0" destOrd="0" presId="urn:microsoft.com/office/officeart/2005/8/layout/process1"/>
    <dgm:cxn modelId="{FB8411BE-14CF-453D-B7C6-2DB5FA5CB2A7}" srcId="{115E3A27-1F79-4AA9-8128-AA30FC4C198E}" destId="{A4224E1C-E378-4C5F-9918-7DAE8E0DFB13}" srcOrd="1" destOrd="0" parTransId="{D7F24003-0FF5-41F4-9BDF-4A11D3AC1E19}" sibTransId="{742A3305-24C6-4116-BB95-FF56BAB5EC53}"/>
    <dgm:cxn modelId="{7F8597E5-28A4-4454-9DE2-E72260C009E9}" srcId="{115E3A27-1F79-4AA9-8128-AA30FC4C198E}" destId="{319D3487-0CE2-4732-8FF1-D0B0FB37E666}" srcOrd="0" destOrd="0" parTransId="{58B21528-A378-4E44-9A60-12090F009FAC}" sibTransId="{FE4F5B6D-80E2-4586-9A56-47A2155869E1}"/>
    <dgm:cxn modelId="{3B87E3F1-71E1-6F40-9CCE-AB0567282EE9}" type="presOf" srcId="{A4224E1C-E378-4C5F-9918-7DAE8E0DFB13}" destId="{8F02A7C1-D170-EE4B-AEAC-E96BFD3C3985}" srcOrd="0" destOrd="0" presId="urn:microsoft.com/office/officeart/2005/8/layout/process1"/>
    <dgm:cxn modelId="{E9FC4433-49C0-9E47-9B7D-92D52D27F8B1}" type="presParOf" srcId="{83746D36-3EA3-B844-A943-AB0F9A8D878C}" destId="{F0532756-BF99-8041-B4C8-B51C778B8E9B}" srcOrd="0" destOrd="0" presId="urn:microsoft.com/office/officeart/2005/8/layout/process1"/>
    <dgm:cxn modelId="{6CC63677-A3E4-8E41-9EC5-7002D32ACB74}" type="presParOf" srcId="{83746D36-3EA3-B844-A943-AB0F9A8D878C}" destId="{AAD68E23-2E7B-9149-B03A-7610B0F91185}" srcOrd="1" destOrd="0" presId="urn:microsoft.com/office/officeart/2005/8/layout/process1"/>
    <dgm:cxn modelId="{77873927-68B9-F848-84D2-FB8E6662D0D3}" type="presParOf" srcId="{AAD68E23-2E7B-9149-B03A-7610B0F91185}" destId="{59A252FE-C67A-444E-BB75-754E49AFDA80}" srcOrd="0" destOrd="0" presId="urn:microsoft.com/office/officeart/2005/8/layout/process1"/>
    <dgm:cxn modelId="{BB60E849-E6D4-AB45-B170-8CDF301F43BB}" type="presParOf" srcId="{83746D36-3EA3-B844-A943-AB0F9A8D878C}" destId="{8F02A7C1-D170-EE4B-AEAC-E96BFD3C3985}"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15E3A27-1F79-4AA9-8128-AA30FC4C198E}" type="doc">
      <dgm:prSet loTypeId="urn:microsoft.com/office/officeart/2005/8/layout/hierarchy1" loCatId="hierarchy" qsTypeId="urn:microsoft.com/office/officeart/2005/8/quickstyle/simple5" qsCatId="simple" csTypeId="urn:microsoft.com/office/officeart/2005/8/colors/accent3_2" csCatId="accent3" phldr="1"/>
      <dgm:spPr/>
      <dgm:t>
        <a:bodyPr/>
        <a:lstStyle/>
        <a:p>
          <a:endParaRPr lang="en-US"/>
        </a:p>
      </dgm:t>
    </dgm:pt>
    <dgm:pt modelId="{2446544C-7D37-2840-B057-2029DD34458D}">
      <dgm:prSet/>
      <dgm:spPr/>
      <dgm:t>
        <a:bodyPr/>
        <a:lstStyle/>
        <a:p>
          <a:r>
            <a:rPr lang="en-GB" dirty="0">
              <a:effectLst/>
            </a:rPr>
            <a:t>Scenario: Two students are working on a group project in a classroom with noisy construction happening outside. One student starts to feel overwhelmed and distracted by the loud noise.</a:t>
          </a:r>
        </a:p>
      </dgm:t>
    </dgm:pt>
    <dgm:pt modelId="{44CED2D1-05AE-C644-AD48-D43502C465B8}" type="parTrans" cxnId="{5ED4799C-3A42-794E-9EEA-2992DAA515DA}">
      <dgm:prSet/>
      <dgm:spPr/>
      <dgm:t>
        <a:bodyPr/>
        <a:lstStyle/>
        <a:p>
          <a:endParaRPr lang="en-GB"/>
        </a:p>
      </dgm:t>
    </dgm:pt>
    <dgm:pt modelId="{1E23C507-68C5-0546-B62D-7DB8BB935363}" type="sibTrans" cxnId="{5ED4799C-3A42-794E-9EEA-2992DAA515DA}">
      <dgm:prSet/>
      <dgm:spPr/>
      <dgm:t>
        <a:bodyPr/>
        <a:lstStyle/>
        <a:p>
          <a:endParaRPr lang="en-GB"/>
        </a:p>
      </dgm:t>
    </dgm:pt>
    <dgm:pt modelId="{5A0AF979-D069-C44C-9D69-8096A3D6A3B0}">
      <dgm:prSet/>
      <dgm:spPr/>
      <dgm:t>
        <a:bodyPr/>
        <a:lstStyle/>
        <a:p>
          <a:r>
            <a:rPr lang="en-GB" dirty="0">
              <a:effectLst/>
            </a:rPr>
            <a:t>Role-play: One student acts as the overwhelmed student, expressing feelings of frustration and difficulty focusing. The other student acts as a supportive peer, offering suggestions for coping strategies such as using noise-cancelling headphones, taking deep breaths, or moving to a quieter area of the classroom.</a:t>
          </a:r>
        </a:p>
      </dgm:t>
    </dgm:pt>
    <dgm:pt modelId="{45BC229B-8084-424F-ABA0-890B01B136ED}" type="parTrans" cxnId="{C24B97BF-C567-854E-9688-06ED91601109}">
      <dgm:prSet/>
      <dgm:spPr/>
      <dgm:t>
        <a:bodyPr/>
        <a:lstStyle/>
        <a:p>
          <a:endParaRPr lang="en-GB"/>
        </a:p>
      </dgm:t>
    </dgm:pt>
    <dgm:pt modelId="{A20012F7-62F3-9B45-A141-86A02E539F99}" type="sibTrans" cxnId="{C24B97BF-C567-854E-9688-06ED91601109}">
      <dgm:prSet/>
      <dgm:spPr/>
      <dgm:t>
        <a:bodyPr/>
        <a:lstStyle/>
        <a:p>
          <a:endParaRPr lang="en-GB"/>
        </a:p>
      </dgm:t>
    </dgm:pt>
    <dgm:pt modelId="{700FFE85-D2B0-B249-8280-8A5C8EE20181}" type="pres">
      <dgm:prSet presAssocID="{115E3A27-1F79-4AA9-8128-AA30FC4C198E}" presName="hierChild1" presStyleCnt="0">
        <dgm:presLayoutVars>
          <dgm:chPref val="1"/>
          <dgm:dir/>
          <dgm:animOne val="branch"/>
          <dgm:animLvl val="lvl"/>
          <dgm:resizeHandles/>
        </dgm:presLayoutVars>
      </dgm:prSet>
      <dgm:spPr/>
    </dgm:pt>
    <dgm:pt modelId="{9F007EE7-7254-504B-B027-DD0D433C2BDB}" type="pres">
      <dgm:prSet presAssocID="{2446544C-7D37-2840-B057-2029DD34458D}" presName="hierRoot1" presStyleCnt="0"/>
      <dgm:spPr/>
    </dgm:pt>
    <dgm:pt modelId="{29058607-E967-DF48-A494-FADA9F359B66}" type="pres">
      <dgm:prSet presAssocID="{2446544C-7D37-2840-B057-2029DD34458D}" presName="composite" presStyleCnt="0"/>
      <dgm:spPr/>
    </dgm:pt>
    <dgm:pt modelId="{5F372E8D-F5AD-4543-B7AE-CA4CADD588D7}" type="pres">
      <dgm:prSet presAssocID="{2446544C-7D37-2840-B057-2029DD34458D}" presName="background" presStyleLbl="node0" presStyleIdx="0" presStyleCnt="1"/>
      <dgm:spPr/>
    </dgm:pt>
    <dgm:pt modelId="{6C29B345-733E-2F49-A50D-0CB2D62D08E6}" type="pres">
      <dgm:prSet presAssocID="{2446544C-7D37-2840-B057-2029DD34458D}" presName="text" presStyleLbl="fgAcc0" presStyleIdx="0" presStyleCnt="1">
        <dgm:presLayoutVars>
          <dgm:chPref val="3"/>
        </dgm:presLayoutVars>
      </dgm:prSet>
      <dgm:spPr/>
    </dgm:pt>
    <dgm:pt modelId="{68A15990-8A41-3A46-947C-8F28734A2126}" type="pres">
      <dgm:prSet presAssocID="{2446544C-7D37-2840-B057-2029DD34458D}" presName="hierChild2" presStyleCnt="0"/>
      <dgm:spPr/>
    </dgm:pt>
    <dgm:pt modelId="{DF48B06E-A300-C748-85E3-05813AF8648E}" type="pres">
      <dgm:prSet presAssocID="{45BC229B-8084-424F-ABA0-890B01B136ED}" presName="Name10" presStyleLbl="parChTrans1D2" presStyleIdx="0" presStyleCnt="1"/>
      <dgm:spPr/>
    </dgm:pt>
    <dgm:pt modelId="{82659F1F-04F5-CB42-8749-4F0DED7C7CBC}" type="pres">
      <dgm:prSet presAssocID="{5A0AF979-D069-C44C-9D69-8096A3D6A3B0}" presName="hierRoot2" presStyleCnt="0"/>
      <dgm:spPr/>
    </dgm:pt>
    <dgm:pt modelId="{120069CB-DDBE-2E46-B8CA-5DDFF6458009}" type="pres">
      <dgm:prSet presAssocID="{5A0AF979-D069-C44C-9D69-8096A3D6A3B0}" presName="composite2" presStyleCnt="0"/>
      <dgm:spPr/>
    </dgm:pt>
    <dgm:pt modelId="{90A576FC-E50B-DC4C-AA12-B9E47D119185}" type="pres">
      <dgm:prSet presAssocID="{5A0AF979-D069-C44C-9D69-8096A3D6A3B0}" presName="background2" presStyleLbl="node2" presStyleIdx="0" presStyleCnt="1"/>
      <dgm:spPr/>
    </dgm:pt>
    <dgm:pt modelId="{9622EE27-D1D8-A043-BB2F-371756A0BDC5}" type="pres">
      <dgm:prSet presAssocID="{5A0AF979-D069-C44C-9D69-8096A3D6A3B0}" presName="text2" presStyleLbl="fgAcc2" presStyleIdx="0" presStyleCnt="1">
        <dgm:presLayoutVars>
          <dgm:chPref val="3"/>
        </dgm:presLayoutVars>
      </dgm:prSet>
      <dgm:spPr/>
    </dgm:pt>
    <dgm:pt modelId="{9C8B0B40-0971-AD45-9B7E-5D0CFF6278AE}" type="pres">
      <dgm:prSet presAssocID="{5A0AF979-D069-C44C-9D69-8096A3D6A3B0}" presName="hierChild3" presStyleCnt="0"/>
      <dgm:spPr/>
    </dgm:pt>
  </dgm:ptLst>
  <dgm:cxnLst>
    <dgm:cxn modelId="{EF6A3C5E-57CA-1C43-8C4A-A18FCBBFD02E}" type="presOf" srcId="{2446544C-7D37-2840-B057-2029DD34458D}" destId="{6C29B345-733E-2F49-A50D-0CB2D62D08E6}" srcOrd="0" destOrd="0" presId="urn:microsoft.com/office/officeart/2005/8/layout/hierarchy1"/>
    <dgm:cxn modelId="{CB769C67-6365-BA48-B1C1-937073CC8E2A}" type="presOf" srcId="{5A0AF979-D069-C44C-9D69-8096A3D6A3B0}" destId="{9622EE27-D1D8-A043-BB2F-371756A0BDC5}" srcOrd="0" destOrd="0" presId="urn:microsoft.com/office/officeart/2005/8/layout/hierarchy1"/>
    <dgm:cxn modelId="{D3943983-05B9-2743-8D6A-FE2F31562CFF}" type="presOf" srcId="{115E3A27-1F79-4AA9-8128-AA30FC4C198E}" destId="{700FFE85-D2B0-B249-8280-8A5C8EE20181}" srcOrd="0" destOrd="0" presId="urn:microsoft.com/office/officeart/2005/8/layout/hierarchy1"/>
    <dgm:cxn modelId="{5ED4799C-3A42-794E-9EEA-2992DAA515DA}" srcId="{115E3A27-1F79-4AA9-8128-AA30FC4C198E}" destId="{2446544C-7D37-2840-B057-2029DD34458D}" srcOrd="0" destOrd="0" parTransId="{44CED2D1-05AE-C644-AD48-D43502C465B8}" sibTransId="{1E23C507-68C5-0546-B62D-7DB8BB935363}"/>
    <dgm:cxn modelId="{C24B97BF-C567-854E-9688-06ED91601109}" srcId="{2446544C-7D37-2840-B057-2029DD34458D}" destId="{5A0AF979-D069-C44C-9D69-8096A3D6A3B0}" srcOrd="0" destOrd="0" parTransId="{45BC229B-8084-424F-ABA0-890B01B136ED}" sibTransId="{A20012F7-62F3-9B45-A141-86A02E539F99}"/>
    <dgm:cxn modelId="{8DAA12FC-8423-8649-9E4B-FD81523B2D8A}" type="presOf" srcId="{45BC229B-8084-424F-ABA0-890B01B136ED}" destId="{DF48B06E-A300-C748-85E3-05813AF8648E}" srcOrd="0" destOrd="0" presId="urn:microsoft.com/office/officeart/2005/8/layout/hierarchy1"/>
    <dgm:cxn modelId="{38449AA3-D7D8-2E40-B963-B194616D59D7}" type="presParOf" srcId="{700FFE85-D2B0-B249-8280-8A5C8EE20181}" destId="{9F007EE7-7254-504B-B027-DD0D433C2BDB}" srcOrd="0" destOrd="0" presId="urn:microsoft.com/office/officeart/2005/8/layout/hierarchy1"/>
    <dgm:cxn modelId="{257F9705-BF99-5E46-99A9-E3BAC1F6F12A}" type="presParOf" srcId="{9F007EE7-7254-504B-B027-DD0D433C2BDB}" destId="{29058607-E967-DF48-A494-FADA9F359B66}" srcOrd="0" destOrd="0" presId="urn:microsoft.com/office/officeart/2005/8/layout/hierarchy1"/>
    <dgm:cxn modelId="{4DFEC168-428C-3C46-858B-712F0F1F3E34}" type="presParOf" srcId="{29058607-E967-DF48-A494-FADA9F359B66}" destId="{5F372E8D-F5AD-4543-B7AE-CA4CADD588D7}" srcOrd="0" destOrd="0" presId="urn:microsoft.com/office/officeart/2005/8/layout/hierarchy1"/>
    <dgm:cxn modelId="{F8763745-C5E8-824D-934C-419FC9804459}" type="presParOf" srcId="{29058607-E967-DF48-A494-FADA9F359B66}" destId="{6C29B345-733E-2F49-A50D-0CB2D62D08E6}" srcOrd="1" destOrd="0" presId="urn:microsoft.com/office/officeart/2005/8/layout/hierarchy1"/>
    <dgm:cxn modelId="{89FFAE4B-43BE-4A44-B42B-8358C6011D14}" type="presParOf" srcId="{9F007EE7-7254-504B-B027-DD0D433C2BDB}" destId="{68A15990-8A41-3A46-947C-8F28734A2126}" srcOrd="1" destOrd="0" presId="urn:microsoft.com/office/officeart/2005/8/layout/hierarchy1"/>
    <dgm:cxn modelId="{A317EFFF-F200-2049-B29B-7CF1E140287B}" type="presParOf" srcId="{68A15990-8A41-3A46-947C-8F28734A2126}" destId="{DF48B06E-A300-C748-85E3-05813AF8648E}" srcOrd="0" destOrd="0" presId="urn:microsoft.com/office/officeart/2005/8/layout/hierarchy1"/>
    <dgm:cxn modelId="{8FD7A3E3-9004-D044-B3BD-87D05880A062}" type="presParOf" srcId="{68A15990-8A41-3A46-947C-8F28734A2126}" destId="{82659F1F-04F5-CB42-8749-4F0DED7C7CBC}" srcOrd="1" destOrd="0" presId="urn:microsoft.com/office/officeart/2005/8/layout/hierarchy1"/>
    <dgm:cxn modelId="{230C05E0-FEAA-F043-8224-ABD9AFCB8D3D}" type="presParOf" srcId="{82659F1F-04F5-CB42-8749-4F0DED7C7CBC}" destId="{120069CB-DDBE-2E46-B8CA-5DDFF6458009}" srcOrd="0" destOrd="0" presId="urn:microsoft.com/office/officeart/2005/8/layout/hierarchy1"/>
    <dgm:cxn modelId="{3DE83DCB-1D87-C94B-8606-973D11260746}" type="presParOf" srcId="{120069CB-DDBE-2E46-B8CA-5DDFF6458009}" destId="{90A576FC-E50B-DC4C-AA12-B9E47D119185}" srcOrd="0" destOrd="0" presId="urn:microsoft.com/office/officeart/2005/8/layout/hierarchy1"/>
    <dgm:cxn modelId="{EA8843C3-C069-6F43-9834-358B689BE16C}" type="presParOf" srcId="{120069CB-DDBE-2E46-B8CA-5DDFF6458009}" destId="{9622EE27-D1D8-A043-BB2F-371756A0BDC5}" srcOrd="1" destOrd="0" presId="urn:microsoft.com/office/officeart/2005/8/layout/hierarchy1"/>
    <dgm:cxn modelId="{4BC2B8F2-E5FE-3945-8BF5-DA9F41889645}" type="presParOf" srcId="{82659F1F-04F5-CB42-8749-4F0DED7C7CBC}" destId="{9C8B0B40-0971-AD45-9B7E-5D0CFF6278AE}"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4E986BD-64C6-472B-8945-58C15DF7A86C}" type="doc">
      <dgm:prSet loTypeId="urn:microsoft.com/office/officeart/2005/8/layout/process1" loCatId="process" qsTypeId="urn:microsoft.com/office/officeart/2005/8/quickstyle/simple4" qsCatId="simple" csTypeId="urn:microsoft.com/office/officeart/2005/8/colors/accent2_2" csCatId="accent2"/>
      <dgm:spPr/>
      <dgm:t>
        <a:bodyPr/>
        <a:lstStyle/>
        <a:p>
          <a:endParaRPr lang="en-US"/>
        </a:p>
      </dgm:t>
    </dgm:pt>
    <dgm:pt modelId="{E7D1A4BD-3ADE-4C1A-9422-203FB74CD7DB}">
      <dgm:prSet/>
      <dgm:spPr/>
      <dgm:t>
        <a:bodyPr/>
        <a:lstStyle/>
        <a:p>
          <a:r>
            <a:rPr lang="en-GB" dirty="0"/>
            <a:t>Scenario: During recess, a student with sensory sensitivities becomes overwhelmed by the loud noises, bright sunlight, and chaotic playground environment. They start to feel agitated and want to leave the playground.</a:t>
          </a:r>
          <a:endParaRPr lang="en-US" dirty="0"/>
        </a:p>
      </dgm:t>
    </dgm:pt>
    <dgm:pt modelId="{5190F7E6-536B-4E8E-9095-9FF2AAF529EB}" type="parTrans" cxnId="{B31F87AE-EACE-4494-BE56-0DC42EC4E75C}">
      <dgm:prSet/>
      <dgm:spPr/>
      <dgm:t>
        <a:bodyPr/>
        <a:lstStyle/>
        <a:p>
          <a:endParaRPr lang="en-US"/>
        </a:p>
      </dgm:t>
    </dgm:pt>
    <dgm:pt modelId="{0D49FF75-BD3A-4B83-833D-0D46FCCCB91E}" type="sibTrans" cxnId="{B31F87AE-EACE-4494-BE56-0DC42EC4E75C}">
      <dgm:prSet/>
      <dgm:spPr/>
      <dgm:t>
        <a:bodyPr/>
        <a:lstStyle/>
        <a:p>
          <a:endParaRPr lang="en-US" dirty="0"/>
        </a:p>
      </dgm:t>
    </dgm:pt>
    <dgm:pt modelId="{4930EE2B-EDDA-4257-8457-214CA2C8E075}">
      <dgm:prSet/>
      <dgm:spPr/>
      <dgm:t>
        <a:bodyPr/>
        <a:lstStyle/>
        <a:p>
          <a:r>
            <a:rPr lang="en-GB" dirty="0"/>
            <a:t>Role-play: One student acts as the overwhelmed student, expressing feelings of overwhelm and distress. Another student acts as a supportive peer, offering to walk with them to a quieter area of the playground, provide a sensory tool like a stress ball or chewable necklace, or lead them through a guided relaxation exercise to help them calm down.</a:t>
          </a:r>
          <a:endParaRPr lang="en-US" dirty="0"/>
        </a:p>
      </dgm:t>
    </dgm:pt>
    <dgm:pt modelId="{EB2CDFCB-8EFD-4CD2-A2D1-025AD3F1CA2F}" type="parTrans" cxnId="{44DCC0B6-D3AA-4310-A29C-2ED574E68309}">
      <dgm:prSet/>
      <dgm:spPr/>
      <dgm:t>
        <a:bodyPr/>
        <a:lstStyle/>
        <a:p>
          <a:endParaRPr lang="en-US"/>
        </a:p>
      </dgm:t>
    </dgm:pt>
    <dgm:pt modelId="{4FAF01EA-A7CF-4BBF-9239-5C4F75D9AD3C}" type="sibTrans" cxnId="{44DCC0B6-D3AA-4310-A29C-2ED574E68309}">
      <dgm:prSet/>
      <dgm:spPr/>
      <dgm:t>
        <a:bodyPr/>
        <a:lstStyle/>
        <a:p>
          <a:endParaRPr lang="en-US"/>
        </a:p>
      </dgm:t>
    </dgm:pt>
    <dgm:pt modelId="{18AEFD48-DF54-1747-A62B-0CD0B5A70C49}" type="pres">
      <dgm:prSet presAssocID="{B4E986BD-64C6-472B-8945-58C15DF7A86C}" presName="Name0" presStyleCnt="0">
        <dgm:presLayoutVars>
          <dgm:dir/>
          <dgm:resizeHandles val="exact"/>
        </dgm:presLayoutVars>
      </dgm:prSet>
      <dgm:spPr/>
    </dgm:pt>
    <dgm:pt modelId="{19FF8D7C-50A3-5540-8B50-3EC555E16253}" type="pres">
      <dgm:prSet presAssocID="{E7D1A4BD-3ADE-4C1A-9422-203FB74CD7DB}" presName="node" presStyleLbl="node1" presStyleIdx="0" presStyleCnt="2">
        <dgm:presLayoutVars>
          <dgm:bulletEnabled val="1"/>
        </dgm:presLayoutVars>
      </dgm:prSet>
      <dgm:spPr/>
    </dgm:pt>
    <dgm:pt modelId="{E865CD39-4B22-AE4B-B952-69F3C9B7E956}" type="pres">
      <dgm:prSet presAssocID="{0D49FF75-BD3A-4B83-833D-0D46FCCCB91E}" presName="sibTrans" presStyleLbl="sibTrans2D1" presStyleIdx="0" presStyleCnt="1"/>
      <dgm:spPr/>
    </dgm:pt>
    <dgm:pt modelId="{2DDF8FCE-3907-9C4B-B401-DC7E7CF1D39A}" type="pres">
      <dgm:prSet presAssocID="{0D49FF75-BD3A-4B83-833D-0D46FCCCB91E}" presName="connectorText" presStyleLbl="sibTrans2D1" presStyleIdx="0" presStyleCnt="1"/>
      <dgm:spPr/>
    </dgm:pt>
    <dgm:pt modelId="{9E4BFD60-9987-C240-AA91-B7C68648DA1E}" type="pres">
      <dgm:prSet presAssocID="{4930EE2B-EDDA-4257-8457-214CA2C8E075}" presName="node" presStyleLbl="node1" presStyleIdx="1" presStyleCnt="2">
        <dgm:presLayoutVars>
          <dgm:bulletEnabled val="1"/>
        </dgm:presLayoutVars>
      </dgm:prSet>
      <dgm:spPr/>
    </dgm:pt>
  </dgm:ptLst>
  <dgm:cxnLst>
    <dgm:cxn modelId="{48F6334F-E800-5048-8746-C4CE4EF379CA}" type="presOf" srcId="{0D49FF75-BD3A-4B83-833D-0D46FCCCB91E}" destId="{E865CD39-4B22-AE4B-B952-69F3C9B7E956}" srcOrd="0" destOrd="0" presId="urn:microsoft.com/office/officeart/2005/8/layout/process1"/>
    <dgm:cxn modelId="{967C6AA5-CDE5-2947-A816-5AED5AB33F43}" type="presOf" srcId="{E7D1A4BD-3ADE-4C1A-9422-203FB74CD7DB}" destId="{19FF8D7C-50A3-5540-8B50-3EC555E16253}" srcOrd="0" destOrd="0" presId="urn:microsoft.com/office/officeart/2005/8/layout/process1"/>
    <dgm:cxn modelId="{09307AAE-247E-554C-BDCA-085F537EAEC2}" type="presOf" srcId="{0D49FF75-BD3A-4B83-833D-0D46FCCCB91E}" destId="{2DDF8FCE-3907-9C4B-B401-DC7E7CF1D39A}" srcOrd="1" destOrd="0" presId="urn:microsoft.com/office/officeart/2005/8/layout/process1"/>
    <dgm:cxn modelId="{B31F87AE-EACE-4494-BE56-0DC42EC4E75C}" srcId="{B4E986BD-64C6-472B-8945-58C15DF7A86C}" destId="{E7D1A4BD-3ADE-4C1A-9422-203FB74CD7DB}" srcOrd="0" destOrd="0" parTransId="{5190F7E6-536B-4E8E-9095-9FF2AAF529EB}" sibTransId="{0D49FF75-BD3A-4B83-833D-0D46FCCCB91E}"/>
    <dgm:cxn modelId="{44DCC0B6-D3AA-4310-A29C-2ED574E68309}" srcId="{B4E986BD-64C6-472B-8945-58C15DF7A86C}" destId="{4930EE2B-EDDA-4257-8457-214CA2C8E075}" srcOrd="1" destOrd="0" parTransId="{EB2CDFCB-8EFD-4CD2-A2D1-025AD3F1CA2F}" sibTransId="{4FAF01EA-A7CF-4BBF-9239-5C4F75D9AD3C}"/>
    <dgm:cxn modelId="{12835FC3-94F0-154E-9832-51AA656B50BB}" type="presOf" srcId="{4930EE2B-EDDA-4257-8457-214CA2C8E075}" destId="{9E4BFD60-9987-C240-AA91-B7C68648DA1E}" srcOrd="0" destOrd="0" presId="urn:microsoft.com/office/officeart/2005/8/layout/process1"/>
    <dgm:cxn modelId="{F0912CCC-96A6-C84E-89A4-4FCCEE5A9459}" type="presOf" srcId="{B4E986BD-64C6-472B-8945-58C15DF7A86C}" destId="{18AEFD48-DF54-1747-A62B-0CD0B5A70C49}" srcOrd="0" destOrd="0" presId="urn:microsoft.com/office/officeart/2005/8/layout/process1"/>
    <dgm:cxn modelId="{92D043CC-C0D0-8148-A290-4E12648C08D5}" type="presParOf" srcId="{18AEFD48-DF54-1747-A62B-0CD0B5A70C49}" destId="{19FF8D7C-50A3-5540-8B50-3EC555E16253}" srcOrd="0" destOrd="0" presId="urn:microsoft.com/office/officeart/2005/8/layout/process1"/>
    <dgm:cxn modelId="{E74BA24D-BFC6-4A4B-9E39-DE6C44D0F72D}" type="presParOf" srcId="{18AEFD48-DF54-1747-A62B-0CD0B5A70C49}" destId="{E865CD39-4B22-AE4B-B952-69F3C9B7E956}" srcOrd="1" destOrd="0" presId="urn:microsoft.com/office/officeart/2005/8/layout/process1"/>
    <dgm:cxn modelId="{C08E14FE-207D-B348-BB93-06267EB6E153}" type="presParOf" srcId="{E865CD39-4B22-AE4B-B952-69F3C9B7E956}" destId="{2DDF8FCE-3907-9C4B-B401-DC7E7CF1D39A}" srcOrd="0" destOrd="0" presId="urn:microsoft.com/office/officeart/2005/8/layout/process1"/>
    <dgm:cxn modelId="{C79BCA54-9FA2-9B4A-A4E3-50DCCC616A83}" type="presParOf" srcId="{18AEFD48-DF54-1747-A62B-0CD0B5A70C49}" destId="{9E4BFD60-9987-C240-AA91-B7C68648DA1E}"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4E986BD-64C6-472B-8945-58C15DF7A86C}"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n-US"/>
        </a:p>
      </dgm:t>
    </dgm:pt>
    <dgm:pt modelId="{8746DB28-D8D3-8648-A567-7DAE9D4B3AAF}">
      <dgm:prSet/>
      <dgm:spPr/>
      <dgm:t>
        <a:bodyPr/>
        <a:lstStyle/>
        <a:p>
          <a:r>
            <a:rPr lang="en-GB" dirty="0">
              <a:effectLst/>
            </a:rPr>
            <a:t>Scenario: Students are on a school trip to a museum with interactive exhibits. One student with sensory sensitivities starts to feel overwhelmed by the crowds and sensory stimuli.</a:t>
          </a:r>
        </a:p>
      </dgm:t>
    </dgm:pt>
    <dgm:pt modelId="{71ECC4D9-A633-5545-B2B6-DB36440FE43E}" type="parTrans" cxnId="{CE5D1DDD-6C07-1E46-B6E1-802176D5565A}">
      <dgm:prSet/>
      <dgm:spPr/>
      <dgm:t>
        <a:bodyPr/>
        <a:lstStyle/>
        <a:p>
          <a:endParaRPr lang="en-GB"/>
        </a:p>
      </dgm:t>
    </dgm:pt>
    <dgm:pt modelId="{5767BDC2-1A0B-B34F-B880-133647920298}" type="sibTrans" cxnId="{CE5D1DDD-6C07-1E46-B6E1-802176D5565A}">
      <dgm:prSet/>
      <dgm:spPr/>
      <dgm:t>
        <a:bodyPr/>
        <a:lstStyle/>
        <a:p>
          <a:endParaRPr lang="en-GB" dirty="0"/>
        </a:p>
      </dgm:t>
    </dgm:pt>
    <dgm:pt modelId="{0E4AADD9-37C3-264C-9D66-FBAB26ABC724}">
      <dgm:prSet/>
      <dgm:spPr/>
      <dgm:t>
        <a:bodyPr/>
        <a:lstStyle/>
        <a:p>
          <a:r>
            <a:rPr lang="en-GB" dirty="0">
              <a:effectLst/>
            </a:rPr>
            <a:t>Role-play: One student acts as the student with sensory sensitivities, expressing feelings of overwhelm and anxiety. Another student acts as a supportive chaperone or peer, offering to accompany them to a quieter area of the museum, provide a sensory break, or engage in calming activities like mindfulness exercises or grounding techniques to help them regulate their sensory system</a:t>
          </a:r>
          <a:endParaRPr lang="en-US" dirty="0"/>
        </a:p>
      </dgm:t>
    </dgm:pt>
    <dgm:pt modelId="{C2E9D279-CE2F-0347-8949-5B13AB20C878}" type="parTrans" cxnId="{44D71E01-24C3-8345-AB2E-2CA4390F0BD1}">
      <dgm:prSet/>
      <dgm:spPr/>
      <dgm:t>
        <a:bodyPr/>
        <a:lstStyle/>
        <a:p>
          <a:endParaRPr lang="en-GB"/>
        </a:p>
      </dgm:t>
    </dgm:pt>
    <dgm:pt modelId="{CCB63FFD-6784-7042-B781-C7CC04949CD2}" type="sibTrans" cxnId="{44D71E01-24C3-8345-AB2E-2CA4390F0BD1}">
      <dgm:prSet/>
      <dgm:spPr/>
      <dgm:t>
        <a:bodyPr/>
        <a:lstStyle/>
        <a:p>
          <a:endParaRPr lang="en-GB"/>
        </a:p>
      </dgm:t>
    </dgm:pt>
    <dgm:pt modelId="{66F15A48-28A7-9148-BD5F-ACBBFEE22F37}" type="pres">
      <dgm:prSet presAssocID="{B4E986BD-64C6-472B-8945-58C15DF7A86C}" presName="Name0" presStyleCnt="0">
        <dgm:presLayoutVars>
          <dgm:dir/>
          <dgm:resizeHandles val="exact"/>
        </dgm:presLayoutVars>
      </dgm:prSet>
      <dgm:spPr/>
    </dgm:pt>
    <dgm:pt modelId="{196BC2AF-452E-C54C-814F-66AE2A422761}" type="pres">
      <dgm:prSet presAssocID="{8746DB28-D8D3-8648-A567-7DAE9D4B3AAF}" presName="node" presStyleLbl="node1" presStyleIdx="0" presStyleCnt="2">
        <dgm:presLayoutVars>
          <dgm:bulletEnabled val="1"/>
        </dgm:presLayoutVars>
      </dgm:prSet>
      <dgm:spPr/>
    </dgm:pt>
    <dgm:pt modelId="{67C552C1-3A0F-614E-8A88-0AD5BB40162B}" type="pres">
      <dgm:prSet presAssocID="{5767BDC2-1A0B-B34F-B880-133647920298}" presName="sibTrans" presStyleLbl="sibTrans2D1" presStyleIdx="0" presStyleCnt="1"/>
      <dgm:spPr/>
    </dgm:pt>
    <dgm:pt modelId="{28FD1B7F-006A-EC4E-BA5F-9490DAEBC4E8}" type="pres">
      <dgm:prSet presAssocID="{5767BDC2-1A0B-B34F-B880-133647920298}" presName="connectorText" presStyleLbl="sibTrans2D1" presStyleIdx="0" presStyleCnt="1"/>
      <dgm:spPr/>
    </dgm:pt>
    <dgm:pt modelId="{8BBE0DD2-EA6E-3943-9CFA-1C5DAD7C3C1A}" type="pres">
      <dgm:prSet presAssocID="{0E4AADD9-37C3-264C-9D66-FBAB26ABC724}" presName="node" presStyleLbl="node1" presStyleIdx="1" presStyleCnt="2">
        <dgm:presLayoutVars>
          <dgm:bulletEnabled val="1"/>
        </dgm:presLayoutVars>
      </dgm:prSet>
      <dgm:spPr/>
    </dgm:pt>
  </dgm:ptLst>
  <dgm:cxnLst>
    <dgm:cxn modelId="{44D71E01-24C3-8345-AB2E-2CA4390F0BD1}" srcId="{B4E986BD-64C6-472B-8945-58C15DF7A86C}" destId="{0E4AADD9-37C3-264C-9D66-FBAB26ABC724}" srcOrd="1" destOrd="0" parTransId="{C2E9D279-CE2F-0347-8949-5B13AB20C878}" sibTransId="{CCB63FFD-6784-7042-B781-C7CC04949CD2}"/>
    <dgm:cxn modelId="{198C071C-B616-114B-9CA8-5B41786F8D98}" type="presOf" srcId="{5767BDC2-1A0B-B34F-B880-133647920298}" destId="{28FD1B7F-006A-EC4E-BA5F-9490DAEBC4E8}" srcOrd="1" destOrd="0" presId="urn:microsoft.com/office/officeart/2005/8/layout/process1"/>
    <dgm:cxn modelId="{8A151777-172B-1041-9F26-2C11260012B8}" type="presOf" srcId="{5767BDC2-1A0B-B34F-B880-133647920298}" destId="{67C552C1-3A0F-614E-8A88-0AD5BB40162B}" srcOrd="0" destOrd="0" presId="urn:microsoft.com/office/officeart/2005/8/layout/process1"/>
    <dgm:cxn modelId="{88576E84-3B51-C048-AE89-B289A028D5AE}" type="presOf" srcId="{8746DB28-D8D3-8648-A567-7DAE9D4B3AAF}" destId="{196BC2AF-452E-C54C-814F-66AE2A422761}" srcOrd="0" destOrd="0" presId="urn:microsoft.com/office/officeart/2005/8/layout/process1"/>
    <dgm:cxn modelId="{892E0DBA-8D3C-5C42-83BB-7896F9AF38A2}" type="presOf" srcId="{0E4AADD9-37C3-264C-9D66-FBAB26ABC724}" destId="{8BBE0DD2-EA6E-3943-9CFA-1C5DAD7C3C1A}" srcOrd="0" destOrd="0" presId="urn:microsoft.com/office/officeart/2005/8/layout/process1"/>
    <dgm:cxn modelId="{8F131FDA-E4B3-5E44-B616-AD5DF304B356}" type="presOf" srcId="{B4E986BD-64C6-472B-8945-58C15DF7A86C}" destId="{66F15A48-28A7-9148-BD5F-ACBBFEE22F37}" srcOrd="0" destOrd="0" presId="urn:microsoft.com/office/officeart/2005/8/layout/process1"/>
    <dgm:cxn modelId="{CE5D1DDD-6C07-1E46-B6E1-802176D5565A}" srcId="{B4E986BD-64C6-472B-8945-58C15DF7A86C}" destId="{8746DB28-D8D3-8648-A567-7DAE9D4B3AAF}" srcOrd="0" destOrd="0" parTransId="{71ECC4D9-A633-5545-B2B6-DB36440FE43E}" sibTransId="{5767BDC2-1A0B-B34F-B880-133647920298}"/>
    <dgm:cxn modelId="{8E57D0E6-84E6-9A48-9918-F67BAE20C99B}" type="presParOf" srcId="{66F15A48-28A7-9148-BD5F-ACBBFEE22F37}" destId="{196BC2AF-452E-C54C-814F-66AE2A422761}" srcOrd="0" destOrd="0" presId="urn:microsoft.com/office/officeart/2005/8/layout/process1"/>
    <dgm:cxn modelId="{F1CD8158-4555-A644-9F58-DD7CC8D4C5F9}" type="presParOf" srcId="{66F15A48-28A7-9148-BD5F-ACBBFEE22F37}" destId="{67C552C1-3A0F-614E-8A88-0AD5BB40162B}" srcOrd="1" destOrd="0" presId="urn:microsoft.com/office/officeart/2005/8/layout/process1"/>
    <dgm:cxn modelId="{EEFFDDCB-FAD6-8C44-85CE-CFA74F6D02BD}" type="presParOf" srcId="{67C552C1-3A0F-614E-8A88-0AD5BB40162B}" destId="{28FD1B7F-006A-EC4E-BA5F-9490DAEBC4E8}" srcOrd="0" destOrd="0" presId="urn:microsoft.com/office/officeart/2005/8/layout/process1"/>
    <dgm:cxn modelId="{746906B8-3C05-F64C-BA53-4D08A0EE849B}" type="presParOf" srcId="{66F15A48-28A7-9148-BD5F-ACBBFEE22F37}" destId="{8BBE0DD2-EA6E-3943-9CFA-1C5DAD7C3C1A}"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58DAB5-5FAB-4EFE-8ED1-7917643629B7}"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56C7C8BE-68B3-4F44-8ADE-C36569DF9E7D}">
      <dgm:prSet/>
      <dgm:spPr/>
      <dgm:t>
        <a:bodyPr/>
        <a:lstStyle/>
        <a:p>
          <a:r>
            <a:rPr lang="en-GB" b="1" i="0" dirty="0"/>
            <a:t>Provide a Variety of Textures</a:t>
          </a:r>
          <a:r>
            <a:rPr lang="en-GB" b="0" i="0" dirty="0"/>
            <a:t>: Incorporate a variety of tactile textures throughout the environment, including smooth, rough, soft, and textured surfaces. Use materials such as wood, fabric, stone, or rubber to create tactile diversity and opportunities for sensory exploration.</a:t>
          </a:r>
          <a:endParaRPr lang="en-US" dirty="0"/>
        </a:p>
      </dgm:t>
    </dgm:pt>
    <dgm:pt modelId="{441649B6-D91E-401C-96EA-92B346A42686}" type="parTrans" cxnId="{F955A983-19A1-42B5-90BE-4722801B6EC4}">
      <dgm:prSet/>
      <dgm:spPr/>
      <dgm:t>
        <a:bodyPr/>
        <a:lstStyle/>
        <a:p>
          <a:endParaRPr lang="en-US"/>
        </a:p>
      </dgm:t>
    </dgm:pt>
    <dgm:pt modelId="{9F8BBB0E-9817-47F0-8D62-73D339CCC94A}" type="sibTrans" cxnId="{F955A983-19A1-42B5-90BE-4722801B6EC4}">
      <dgm:prSet/>
      <dgm:spPr/>
      <dgm:t>
        <a:bodyPr/>
        <a:lstStyle/>
        <a:p>
          <a:endParaRPr lang="en-US"/>
        </a:p>
      </dgm:t>
    </dgm:pt>
    <dgm:pt modelId="{2DAF723B-15D4-4A09-AA4D-A4048885891D}">
      <dgm:prSet/>
      <dgm:spPr/>
      <dgm:t>
        <a:bodyPr/>
        <a:lstStyle/>
        <a:p>
          <a:r>
            <a:rPr lang="en-GB" b="1" i="0" dirty="0"/>
            <a:t>Offer Sensory Stations</a:t>
          </a:r>
          <a:r>
            <a:rPr lang="en-GB" b="0" i="0" dirty="0"/>
            <a:t>: Create sensory stations or areas within the environment that provide opportunities for tactile exploration and stimulation. Offer bins or trays filled with sensory materials such as sand, rice, beans, or textured fabrics for individuals to touch and manipulate.</a:t>
          </a:r>
          <a:endParaRPr lang="en-US" dirty="0"/>
        </a:p>
      </dgm:t>
    </dgm:pt>
    <dgm:pt modelId="{14699E70-3726-4A16-B467-AB55DD1A4E4F}" type="parTrans" cxnId="{E75355D6-F0A5-4B92-9DD2-4A10CC1DB71B}">
      <dgm:prSet/>
      <dgm:spPr/>
      <dgm:t>
        <a:bodyPr/>
        <a:lstStyle/>
        <a:p>
          <a:endParaRPr lang="en-US"/>
        </a:p>
      </dgm:t>
    </dgm:pt>
    <dgm:pt modelId="{B3AF07AE-3314-486A-A050-099104C8676C}" type="sibTrans" cxnId="{E75355D6-F0A5-4B92-9DD2-4A10CC1DB71B}">
      <dgm:prSet/>
      <dgm:spPr/>
      <dgm:t>
        <a:bodyPr/>
        <a:lstStyle/>
        <a:p>
          <a:endParaRPr lang="en-US"/>
        </a:p>
      </dgm:t>
    </dgm:pt>
    <dgm:pt modelId="{A5A15D20-8BCD-48D9-9526-E1EA573E3532}">
      <dgm:prSet/>
      <dgm:spPr/>
      <dgm:t>
        <a:bodyPr/>
        <a:lstStyle/>
        <a:p>
          <a:r>
            <a:rPr lang="en-GB" b="1" i="0" dirty="0"/>
            <a:t>Use Tactile Pathways or Trails</a:t>
          </a:r>
          <a:r>
            <a:rPr lang="en-GB" b="0" i="0" dirty="0"/>
            <a:t>: Design tactile pathways or trails within the environment that incorporate textured surfaces such as gravel, grass, bark, or stepping stones. These pathways can provide opportunities for individuals to engage in barefoot walking or tactile exploration.</a:t>
          </a:r>
          <a:endParaRPr lang="en-US" dirty="0"/>
        </a:p>
      </dgm:t>
    </dgm:pt>
    <dgm:pt modelId="{7F53C3F0-B6E9-42C7-9337-2CE74780CD81}" type="parTrans" cxnId="{B21F86FD-69C9-44CD-BC5E-7E1F084933B6}">
      <dgm:prSet/>
      <dgm:spPr/>
      <dgm:t>
        <a:bodyPr/>
        <a:lstStyle/>
        <a:p>
          <a:endParaRPr lang="en-US"/>
        </a:p>
      </dgm:t>
    </dgm:pt>
    <dgm:pt modelId="{F2348258-9921-4879-BD64-777CEBFEE4A3}" type="sibTrans" cxnId="{B21F86FD-69C9-44CD-BC5E-7E1F084933B6}">
      <dgm:prSet/>
      <dgm:spPr/>
      <dgm:t>
        <a:bodyPr/>
        <a:lstStyle/>
        <a:p>
          <a:endParaRPr lang="en-US"/>
        </a:p>
      </dgm:t>
    </dgm:pt>
    <dgm:pt modelId="{9A3555FE-9BAB-4B53-B234-1E1C204AC14F}">
      <dgm:prSet/>
      <dgm:spPr/>
      <dgm:t>
        <a:bodyPr/>
        <a:lstStyle/>
        <a:p>
          <a:r>
            <a:rPr lang="en-GB" b="1" i="0" dirty="0"/>
            <a:t>Incorporate Sensory Gardens</a:t>
          </a:r>
          <a:r>
            <a:rPr lang="en-GB" b="0" i="0" dirty="0"/>
            <a:t>: Create sensory gardens or outdoor spaces that feature a variety of tactile plants and elements such as flowers, herbs, grasses, and sensory pathways. Encourage individuals to touch, smell, and interact with the plants to engage their tactile senses.</a:t>
          </a:r>
          <a:endParaRPr lang="en-US" dirty="0"/>
        </a:p>
      </dgm:t>
    </dgm:pt>
    <dgm:pt modelId="{C5411315-49ED-4D78-A125-DA32B034BF65}" type="parTrans" cxnId="{44419BCF-9C8A-470F-A9D8-AECF36E28C45}">
      <dgm:prSet/>
      <dgm:spPr/>
      <dgm:t>
        <a:bodyPr/>
        <a:lstStyle/>
        <a:p>
          <a:endParaRPr lang="en-US"/>
        </a:p>
      </dgm:t>
    </dgm:pt>
    <dgm:pt modelId="{B808A11E-3189-4FD9-BE3E-52CF90774E3E}" type="sibTrans" cxnId="{44419BCF-9C8A-470F-A9D8-AECF36E28C45}">
      <dgm:prSet/>
      <dgm:spPr/>
      <dgm:t>
        <a:bodyPr/>
        <a:lstStyle/>
        <a:p>
          <a:endParaRPr lang="en-US"/>
        </a:p>
      </dgm:t>
    </dgm:pt>
    <dgm:pt modelId="{6CBF60F0-C02C-4795-9E6D-25C16FFF880A}">
      <dgm:prSet/>
      <dgm:spPr/>
      <dgm:t>
        <a:bodyPr/>
        <a:lstStyle/>
        <a:p>
          <a:r>
            <a:rPr lang="en-GB" b="1" i="0" dirty="0"/>
            <a:t>Offer Sensory Seating and Furniture</a:t>
          </a:r>
          <a:r>
            <a:rPr lang="en-GB" b="0" i="0" dirty="0"/>
            <a:t>: Provide seating and furniture options that incorporate tactile elements such as cushions, bean bags, or textured upholstery. Offer seating with varying textures and firmness levels to accommodate individual preferences.</a:t>
          </a:r>
          <a:endParaRPr lang="en-US" dirty="0"/>
        </a:p>
      </dgm:t>
    </dgm:pt>
    <dgm:pt modelId="{95D5F581-2A2A-46A1-B926-39D5A14BE45A}" type="parTrans" cxnId="{07F89303-4315-4330-BC7F-1DA25C5E1131}">
      <dgm:prSet/>
      <dgm:spPr/>
      <dgm:t>
        <a:bodyPr/>
        <a:lstStyle/>
        <a:p>
          <a:endParaRPr lang="en-US"/>
        </a:p>
      </dgm:t>
    </dgm:pt>
    <dgm:pt modelId="{9FC796B1-F12F-4B3C-BBDE-621F4DCAAB3D}" type="sibTrans" cxnId="{07F89303-4315-4330-BC7F-1DA25C5E1131}">
      <dgm:prSet/>
      <dgm:spPr/>
      <dgm:t>
        <a:bodyPr/>
        <a:lstStyle/>
        <a:p>
          <a:endParaRPr lang="en-US"/>
        </a:p>
      </dgm:t>
    </dgm:pt>
    <dgm:pt modelId="{B18A8FCD-5989-4992-B023-5EEF7C907CE7}">
      <dgm:prSet/>
      <dgm:spPr/>
      <dgm:t>
        <a:bodyPr/>
        <a:lstStyle/>
        <a:p>
          <a:r>
            <a:rPr lang="en-GB" b="1" i="0" dirty="0"/>
            <a:t>Provide Sensory Tools and Equipment</a:t>
          </a:r>
          <a:r>
            <a:rPr lang="en-GB" b="0" i="0" dirty="0"/>
            <a:t>: Offer sensory tools and equipment such as fidgets, textured balls, or tactile toys to support tactile exploration and regulation. These tools can provide opportunities for individuals to engage in tactile stimulation and promote sensory integration.</a:t>
          </a:r>
          <a:endParaRPr lang="en-US" dirty="0"/>
        </a:p>
      </dgm:t>
    </dgm:pt>
    <dgm:pt modelId="{46E411E7-78C7-45C6-96BB-32EAD1C43082}" type="parTrans" cxnId="{F934EC15-177C-4890-BE3D-6058A211081B}">
      <dgm:prSet/>
      <dgm:spPr/>
      <dgm:t>
        <a:bodyPr/>
        <a:lstStyle/>
        <a:p>
          <a:endParaRPr lang="en-US"/>
        </a:p>
      </dgm:t>
    </dgm:pt>
    <dgm:pt modelId="{3F1C85F4-19EA-4E55-BA75-506F4C6FCEA5}" type="sibTrans" cxnId="{F934EC15-177C-4890-BE3D-6058A211081B}">
      <dgm:prSet/>
      <dgm:spPr/>
      <dgm:t>
        <a:bodyPr/>
        <a:lstStyle/>
        <a:p>
          <a:endParaRPr lang="en-US"/>
        </a:p>
      </dgm:t>
    </dgm:pt>
    <dgm:pt modelId="{1EBE1B5C-D448-4915-BDE3-85488431329E}">
      <dgm:prSet/>
      <dgm:spPr/>
      <dgm:t>
        <a:bodyPr/>
        <a:lstStyle/>
        <a:p>
          <a:r>
            <a:rPr lang="en-GB" b="1" i="0" dirty="0"/>
            <a:t>Create Sensory Play Areas</a:t>
          </a:r>
          <a:r>
            <a:rPr lang="en-GB" b="0" i="0" dirty="0"/>
            <a:t>: Designate areas within the environment for sensory play activities that incorporate tactile materials such as playdough, kinetic sand, or water beads. Provide opportunities for individuals to engage in messy play and tactile exploration in a controlled and supervised setting.</a:t>
          </a:r>
          <a:endParaRPr lang="en-US" dirty="0"/>
        </a:p>
      </dgm:t>
    </dgm:pt>
    <dgm:pt modelId="{259E643D-A2B6-48F1-BDB0-2CF713ECF4A3}" type="parTrans" cxnId="{AAD8C3CC-A148-4275-839B-C0CB0BB8415C}">
      <dgm:prSet/>
      <dgm:spPr/>
      <dgm:t>
        <a:bodyPr/>
        <a:lstStyle/>
        <a:p>
          <a:endParaRPr lang="en-US"/>
        </a:p>
      </dgm:t>
    </dgm:pt>
    <dgm:pt modelId="{A7985316-61DC-4524-B8B4-6CFB1700723F}" type="sibTrans" cxnId="{AAD8C3CC-A148-4275-839B-C0CB0BB8415C}">
      <dgm:prSet/>
      <dgm:spPr/>
      <dgm:t>
        <a:bodyPr/>
        <a:lstStyle/>
        <a:p>
          <a:endParaRPr lang="en-US"/>
        </a:p>
      </dgm:t>
    </dgm:pt>
    <dgm:pt modelId="{43C9A11E-B078-4884-8483-68FDDC577073}">
      <dgm:prSet/>
      <dgm:spPr/>
      <dgm:t>
        <a:bodyPr/>
        <a:lstStyle/>
        <a:p>
          <a:r>
            <a:rPr lang="en-GB" b="1" i="0" dirty="0"/>
            <a:t>Use Visual Supports and Labels</a:t>
          </a:r>
          <a:r>
            <a:rPr lang="en-GB" b="0" i="0" dirty="0"/>
            <a:t>: Incorporate visual supports and labels to help individuals navigate the environment and understand the purpose of tactile materials and sensory stations. Use visual cues such as pictures, symbols, or colour coding to enhance accessibility and comprehension.</a:t>
          </a:r>
          <a:endParaRPr lang="en-US" dirty="0"/>
        </a:p>
      </dgm:t>
    </dgm:pt>
    <dgm:pt modelId="{12173EFE-4F95-4D1F-9BB0-5B132C3B7C0A}" type="parTrans" cxnId="{5336F5E8-9A68-4DE0-9027-8D2EFAD43C82}">
      <dgm:prSet/>
      <dgm:spPr/>
      <dgm:t>
        <a:bodyPr/>
        <a:lstStyle/>
        <a:p>
          <a:endParaRPr lang="en-US"/>
        </a:p>
      </dgm:t>
    </dgm:pt>
    <dgm:pt modelId="{2C6A1DE0-5E1A-409B-A105-F938557BB2D1}" type="sibTrans" cxnId="{5336F5E8-9A68-4DE0-9027-8D2EFAD43C82}">
      <dgm:prSet/>
      <dgm:spPr/>
      <dgm:t>
        <a:bodyPr/>
        <a:lstStyle/>
        <a:p>
          <a:endParaRPr lang="en-US"/>
        </a:p>
      </dgm:t>
    </dgm:pt>
    <dgm:pt modelId="{302B640F-E16E-46E0-9072-8184A853AE54}">
      <dgm:prSet/>
      <dgm:spPr/>
      <dgm:t>
        <a:bodyPr/>
        <a:lstStyle/>
        <a:p>
          <a:r>
            <a:rPr lang="en-GB" b="1" i="0" dirty="0"/>
            <a:t>Offer Sensory Integration Activities</a:t>
          </a:r>
          <a:r>
            <a:rPr lang="en-GB" b="0" i="0" dirty="0"/>
            <a:t>: Encourage participation in sensory integration activities that incorporate tactile input, such as yoga, massage, or art therapy. These activities can help individuals regulate their sensory experiences and promote relaxation and well-being.</a:t>
          </a:r>
          <a:endParaRPr lang="en-US" dirty="0"/>
        </a:p>
      </dgm:t>
    </dgm:pt>
    <dgm:pt modelId="{8EE4266E-F482-4A59-AC28-2B508CB1D1DE}" type="parTrans" cxnId="{265B4856-797F-41BA-AEB0-D01002A2CC7A}">
      <dgm:prSet/>
      <dgm:spPr/>
      <dgm:t>
        <a:bodyPr/>
        <a:lstStyle/>
        <a:p>
          <a:endParaRPr lang="en-US"/>
        </a:p>
      </dgm:t>
    </dgm:pt>
    <dgm:pt modelId="{9B50A804-3CDB-4626-8655-5C0592FBC568}" type="sibTrans" cxnId="{265B4856-797F-41BA-AEB0-D01002A2CC7A}">
      <dgm:prSet/>
      <dgm:spPr/>
      <dgm:t>
        <a:bodyPr/>
        <a:lstStyle/>
        <a:p>
          <a:endParaRPr lang="en-US"/>
        </a:p>
      </dgm:t>
    </dgm:pt>
    <dgm:pt modelId="{1AD091ED-B206-4E34-96F6-EBAE17194E63}">
      <dgm:prSet/>
      <dgm:spPr/>
      <dgm:t>
        <a:bodyPr/>
        <a:lstStyle/>
        <a:p>
          <a:r>
            <a:rPr lang="en-GB" b="1" i="0" dirty="0"/>
            <a:t>Seek Feedback and Collaboration</a:t>
          </a:r>
          <a:r>
            <a:rPr lang="en-GB" b="0" i="0" dirty="0"/>
            <a:t>: Regularly seek feedback from individuals and caregivers about their tactile sensory experiences and preferences. Collaborate with sensory specialists and occupational therapists to identify strategies and accommodations that promote a positive and inclusive tactile sensory environment.</a:t>
          </a:r>
          <a:endParaRPr lang="en-US" dirty="0"/>
        </a:p>
      </dgm:t>
    </dgm:pt>
    <dgm:pt modelId="{62406E22-8778-4823-B636-AD1FA0BB5B0C}" type="parTrans" cxnId="{67CE0202-27E9-48F4-95C0-1DDAD7D88113}">
      <dgm:prSet/>
      <dgm:spPr/>
      <dgm:t>
        <a:bodyPr/>
        <a:lstStyle/>
        <a:p>
          <a:endParaRPr lang="en-US"/>
        </a:p>
      </dgm:t>
    </dgm:pt>
    <dgm:pt modelId="{71A4102D-01E2-499F-B084-C146F4686370}" type="sibTrans" cxnId="{67CE0202-27E9-48F4-95C0-1DDAD7D88113}">
      <dgm:prSet/>
      <dgm:spPr/>
      <dgm:t>
        <a:bodyPr/>
        <a:lstStyle/>
        <a:p>
          <a:endParaRPr lang="en-US"/>
        </a:p>
      </dgm:t>
    </dgm:pt>
    <dgm:pt modelId="{8347F19B-0297-4CE4-99DF-320868D347DE}">
      <dgm:prSet/>
      <dgm:spPr/>
      <dgm:t>
        <a:bodyPr/>
        <a:lstStyle/>
        <a:p>
          <a:r>
            <a:rPr lang="en-GB" b="0" i="0" dirty="0"/>
            <a:t>By implementing these strategies, you can create a tactile sensory-friendly environment that accommodates individuals' tactile sensory needs and preferences, promotes sensory exploration and engagement, and enhances overall well-being and participation.</a:t>
          </a:r>
          <a:endParaRPr lang="en-US" dirty="0"/>
        </a:p>
      </dgm:t>
    </dgm:pt>
    <dgm:pt modelId="{206C946B-1150-44A8-80C6-34A260E7184B}" type="parTrans" cxnId="{928B24C4-4A55-40CD-9D0C-6B2E6D7F144A}">
      <dgm:prSet/>
      <dgm:spPr/>
      <dgm:t>
        <a:bodyPr/>
        <a:lstStyle/>
        <a:p>
          <a:endParaRPr lang="en-US"/>
        </a:p>
      </dgm:t>
    </dgm:pt>
    <dgm:pt modelId="{34AC3472-277C-4693-A767-50E2C99F694D}" type="sibTrans" cxnId="{928B24C4-4A55-40CD-9D0C-6B2E6D7F144A}">
      <dgm:prSet/>
      <dgm:spPr/>
      <dgm:t>
        <a:bodyPr/>
        <a:lstStyle/>
        <a:p>
          <a:endParaRPr lang="en-US"/>
        </a:p>
      </dgm:t>
    </dgm:pt>
    <dgm:pt modelId="{4F25B1D0-8156-0D45-B99A-F993AFFA5E75}" type="pres">
      <dgm:prSet presAssocID="{D558DAB5-5FAB-4EFE-8ED1-7917643629B7}" presName="diagram" presStyleCnt="0">
        <dgm:presLayoutVars>
          <dgm:dir/>
          <dgm:resizeHandles val="exact"/>
        </dgm:presLayoutVars>
      </dgm:prSet>
      <dgm:spPr/>
    </dgm:pt>
    <dgm:pt modelId="{32B20B91-7267-914A-9091-9C3BD33D455E}" type="pres">
      <dgm:prSet presAssocID="{56C7C8BE-68B3-4F44-8ADE-C36569DF9E7D}" presName="node" presStyleLbl="node1" presStyleIdx="0" presStyleCnt="11">
        <dgm:presLayoutVars>
          <dgm:bulletEnabled val="1"/>
        </dgm:presLayoutVars>
      </dgm:prSet>
      <dgm:spPr/>
    </dgm:pt>
    <dgm:pt modelId="{5BB0EB38-A36F-3C44-B867-5F8F918C3609}" type="pres">
      <dgm:prSet presAssocID="{9F8BBB0E-9817-47F0-8D62-73D339CCC94A}" presName="sibTrans" presStyleCnt="0"/>
      <dgm:spPr/>
    </dgm:pt>
    <dgm:pt modelId="{A78DFF12-9CBC-0443-ABAB-47947202E349}" type="pres">
      <dgm:prSet presAssocID="{2DAF723B-15D4-4A09-AA4D-A4048885891D}" presName="node" presStyleLbl="node1" presStyleIdx="1" presStyleCnt="11">
        <dgm:presLayoutVars>
          <dgm:bulletEnabled val="1"/>
        </dgm:presLayoutVars>
      </dgm:prSet>
      <dgm:spPr/>
    </dgm:pt>
    <dgm:pt modelId="{F98D5D7B-3AB3-D54F-9CB4-15EF43CD0171}" type="pres">
      <dgm:prSet presAssocID="{B3AF07AE-3314-486A-A050-099104C8676C}" presName="sibTrans" presStyleCnt="0"/>
      <dgm:spPr/>
    </dgm:pt>
    <dgm:pt modelId="{5BFAF65F-2082-8943-9A05-F4DD45FCF0E0}" type="pres">
      <dgm:prSet presAssocID="{A5A15D20-8BCD-48D9-9526-E1EA573E3532}" presName="node" presStyleLbl="node1" presStyleIdx="2" presStyleCnt="11">
        <dgm:presLayoutVars>
          <dgm:bulletEnabled val="1"/>
        </dgm:presLayoutVars>
      </dgm:prSet>
      <dgm:spPr/>
    </dgm:pt>
    <dgm:pt modelId="{79A35C91-C993-E24B-ADD8-6FF913AFF071}" type="pres">
      <dgm:prSet presAssocID="{F2348258-9921-4879-BD64-777CEBFEE4A3}" presName="sibTrans" presStyleCnt="0"/>
      <dgm:spPr/>
    </dgm:pt>
    <dgm:pt modelId="{97864AF1-833F-5E43-9E4F-41D517E3CC66}" type="pres">
      <dgm:prSet presAssocID="{9A3555FE-9BAB-4B53-B234-1E1C204AC14F}" presName="node" presStyleLbl="node1" presStyleIdx="3" presStyleCnt="11">
        <dgm:presLayoutVars>
          <dgm:bulletEnabled val="1"/>
        </dgm:presLayoutVars>
      </dgm:prSet>
      <dgm:spPr/>
    </dgm:pt>
    <dgm:pt modelId="{40999011-741E-A34A-BE0D-B892B0673FBB}" type="pres">
      <dgm:prSet presAssocID="{B808A11E-3189-4FD9-BE3E-52CF90774E3E}" presName="sibTrans" presStyleCnt="0"/>
      <dgm:spPr/>
    </dgm:pt>
    <dgm:pt modelId="{B4749906-DA0F-9D48-B9CC-A6D5AF6ADF05}" type="pres">
      <dgm:prSet presAssocID="{6CBF60F0-C02C-4795-9E6D-25C16FFF880A}" presName="node" presStyleLbl="node1" presStyleIdx="4" presStyleCnt="11">
        <dgm:presLayoutVars>
          <dgm:bulletEnabled val="1"/>
        </dgm:presLayoutVars>
      </dgm:prSet>
      <dgm:spPr/>
    </dgm:pt>
    <dgm:pt modelId="{8A376E04-FB32-594B-83E2-34888BAA4A94}" type="pres">
      <dgm:prSet presAssocID="{9FC796B1-F12F-4B3C-BBDE-621F4DCAAB3D}" presName="sibTrans" presStyleCnt="0"/>
      <dgm:spPr/>
    </dgm:pt>
    <dgm:pt modelId="{D5E05FF1-656C-A442-A4EC-A787F276EB69}" type="pres">
      <dgm:prSet presAssocID="{B18A8FCD-5989-4992-B023-5EEF7C907CE7}" presName="node" presStyleLbl="node1" presStyleIdx="5" presStyleCnt="11">
        <dgm:presLayoutVars>
          <dgm:bulletEnabled val="1"/>
        </dgm:presLayoutVars>
      </dgm:prSet>
      <dgm:spPr/>
    </dgm:pt>
    <dgm:pt modelId="{AEE2CBD1-4F78-7145-A3D9-34499C0BCF2A}" type="pres">
      <dgm:prSet presAssocID="{3F1C85F4-19EA-4E55-BA75-506F4C6FCEA5}" presName="sibTrans" presStyleCnt="0"/>
      <dgm:spPr/>
    </dgm:pt>
    <dgm:pt modelId="{6864EAC1-F6DB-094F-B630-37064EF6B4FD}" type="pres">
      <dgm:prSet presAssocID="{1EBE1B5C-D448-4915-BDE3-85488431329E}" presName="node" presStyleLbl="node1" presStyleIdx="6" presStyleCnt="11">
        <dgm:presLayoutVars>
          <dgm:bulletEnabled val="1"/>
        </dgm:presLayoutVars>
      </dgm:prSet>
      <dgm:spPr/>
    </dgm:pt>
    <dgm:pt modelId="{43C6A6FD-6C85-A44B-843E-F24D3EB93E0A}" type="pres">
      <dgm:prSet presAssocID="{A7985316-61DC-4524-B8B4-6CFB1700723F}" presName="sibTrans" presStyleCnt="0"/>
      <dgm:spPr/>
    </dgm:pt>
    <dgm:pt modelId="{B6CD30EB-134C-9C44-A1D7-4CFA82B5D2E6}" type="pres">
      <dgm:prSet presAssocID="{43C9A11E-B078-4884-8483-68FDDC577073}" presName="node" presStyleLbl="node1" presStyleIdx="7" presStyleCnt="11">
        <dgm:presLayoutVars>
          <dgm:bulletEnabled val="1"/>
        </dgm:presLayoutVars>
      </dgm:prSet>
      <dgm:spPr/>
    </dgm:pt>
    <dgm:pt modelId="{E92344FC-4495-2E49-A9E8-BD384A1B186C}" type="pres">
      <dgm:prSet presAssocID="{2C6A1DE0-5E1A-409B-A105-F938557BB2D1}" presName="sibTrans" presStyleCnt="0"/>
      <dgm:spPr/>
    </dgm:pt>
    <dgm:pt modelId="{708BC0AF-C2AE-3D48-828B-D436708DF3F7}" type="pres">
      <dgm:prSet presAssocID="{302B640F-E16E-46E0-9072-8184A853AE54}" presName="node" presStyleLbl="node1" presStyleIdx="8" presStyleCnt="11">
        <dgm:presLayoutVars>
          <dgm:bulletEnabled val="1"/>
        </dgm:presLayoutVars>
      </dgm:prSet>
      <dgm:spPr/>
    </dgm:pt>
    <dgm:pt modelId="{71F6B356-8141-7442-B285-A87312BFDB9B}" type="pres">
      <dgm:prSet presAssocID="{9B50A804-3CDB-4626-8655-5C0592FBC568}" presName="sibTrans" presStyleCnt="0"/>
      <dgm:spPr/>
    </dgm:pt>
    <dgm:pt modelId="{F411D184-3BA3-574D-91EC-3063C8F83466}" type="pres">
      <dgm:prSet presAssocID="{1AD091ED-B206-4E34-96F6-EBAE17194E63}" presName="node" presStyleLbl="node1" presStyleIdx="9" presStyleCnt="11">
        <dgm:presLayoutVars>
          <dgm:bulletEnabled val="1"/>
        </dgm:presLayoutVars>
      </dgm:prSet>
      <dgm:spPr/>
    </dgm:pt>
    <dgm:pt modelId="{1BD6260A-3FEC-D945-9F6C-5201F2D2204B}" type="pres">
      <dgm:prSet presAssocID="{71A4102D-01E2-499F-B084-C146F4686370}" presName="sibTrans" presStyleCnt="0"/>
      <dgm:spPr/>
    </dgm:pt>
    <dgm:pt modelId="{6A2109D4-B312-5940-91D9-53A471B2D12A}" type="pres">
      <dgm:prSet presAssocID="{8347F19B-0297-4CE4-99DF-320868D347DE}" presName="node" presStyleLbl="node1" presStyleIdx="10" presStyleCnt="11">
        <dgm:presLayoutVars>
          <dgm:bulletEnabled val="1"/>
        </dgm:presLayoutVars>
      </dgm:prSet>
      <dgm:spPr/>
    </dgm:pt>
  </dgm:ptLst>
  <dgm:cxnLst>
    <dgm:cxn modelId="{67CE0202-27E9-48F4-95C0-1DDAD7D88113}" srcId="{D558DAB5-5FAB-4EFE-8ED1-7917643629B7}" destId="{1AD091ED-B206-4E34-96F6-EBAE17194E63}" srcOrd="9" destOrd="0" parTransId="{62406E22-8778-4823-B636-AD1FA0BB5B0C}" sibTransId="{71A4102D-01E2-499F-B084-C146F4686370}"/>
    <dgm:cxn modelId="{07F89303-4315-4330-BC7F-1DA25C5E1131}" srcId="{D558DAB5-5FAB-4EFE-8ED1-7917643629B7}" destId="{6CBF60F0-C02C-4795-9E6D-25C16FFF880A}" srcOrd="4" destOrd="0" parTransId="{95D5F581-2A2A-46A1-B926-39D5A14BE45A}" sibTransId="{9FC796B1-F12F-4B3C-BBDE-621F4DCAAB3D}"/>
    <dgm:cxn modelId="{A748CC0C-6BDC-5B49-A688-CC5CC1862959}" type="presOf" srcId="{302B640F-E16E-46E0-9072-8184A853AE54}" destId="{708BC0AF-C2AE-3D48-828B-D436708DF3F7}" srcOrd="0" destOrd="0" presId="urn:microsoft.com/office/officeart/2005/8/layout/default"/>
    <dgm:cxn modelId="{F934EC15-177C-4890-BE3D-6058A211081B}" srcId="{D558DAB5-5FAB-4EFE-8ED1-7917643629B7}" destId="{B18A8FCD-5989-4992-B023-5EEF7C907CE7}" srcOrd="5" destOrd="0" parTransId="{46E411E7-78C7-45C6-96BB-32EAD1C43082}" sibTransId="{3F1C85F4-19EA-4E55-BA75-506F4C6FCEA5}"/>
    <dgm:cxn modelId="{C4C1C21E-C430-2341-9F1A-7D421422E182}" type="presOf" srcId="{9A3555FE-9BAB-4B53-B234-1E1C204AC14F}" destId="{97864AF1-833F-5E43-9E4F-41D517E3CC66}" srcOrd="0" destOrd="0" presId="urn:microsoft.com/office/officeart/2005/8/layout/default"/>
    <dgm:cxn modelId="{BD797223-1BEA-654E-9B45-4F6BBD6C535C}" type="presOf" srcId="{8347F19B-0297-4CE4-99DF-320868D347DE}" destId="{6A2109D4-B312-5940-91D9-53A471B2D12A}" srcOrd="0" destOrd="0" presId="urn:microsoft.com/office/officeart/2005/8/layout/default"/>
    <dgm:cxn modelId="{59427430-31AC-D64E-B43A-D3548AD5220D}" type="presOf" srcId="{1AD091ED-B206-4E34-96F6-EBAE17194E63}" destId="{F411D184-3BA3-574D-91EC-3063C8F83466}" srcOrd="0" destOrd="0" presId="urn:microsoft.com/office/officeart/2005/8/layout/default"/>
    <dgm:cxn modelId="{6562DC48-A404-5148-9DF3-8C55CEA30AD4}" type="presOf" srcId="{A5A15D20-8BCD-48D9-9526-E1EA573E3532}" destId="{5BFAF65F-2082-8943-9A05-F4DD45FCF0E0}" srcOrd="0" destOrd="0" presId="urn:microsoft.com/office/officeart/2005/8/layout/default"/>
    <dgm:cxn modelId="{265B4856-797F-41BA-AEB0-D01002A2CC7A}" srcId="{D558DAB5-5FAB-4EFE-8ED1-7917643629B7}" destId="{302B640F-E16E-46E0-9072-8184A853AE54}" srcOrd="8" destOrd="0" parTransId="{8EE4266E-F482-4A59-AC28-2B508CB1D1DE}" sibTransId="{9B50A804-3CDB-4626-8655-5C0592FBC568}"/>
    <dgm:cxn modelId="{05B0F667-F9C0-E04A-A834-BFD0CF38B73F}" type="presOf" srcId="{B18A8FCD-5989-4992-B023-5EEF7C907CE7}" destId="{D5E05FF1-656C-A442-A4EC-A787F276EB69}" srcOrd="0" destOrd="0" presId="urn:microsoft.com/office/officeart/2005/8/layout/default"/>
    <dgm:cxn modelId="{F955A983-19A1-42B5-90BE-4722801B6EC4}" srcId="{D558DAB5-5FAB-4EFE-8ED1-7917643629B7}" destId="{56C7C8BE-68B3-4F44-8ADE-C36569DF9E7D}" srcOrd="0" destOrd="0" parTransId="{441649B6-D91E-401C-96EA-92B346A42686}" sibTransId="{9F8BBB0E-9817-47F0-8D62-73D339CCC94A}"/>
    <dgm:cxn modelId="{D137E484-12F9-C748-964F-8A3596906B9E}" type="presOf" srcId="{56C7C8BE-68B3-4F44-8ADE-C36569DF9E7D}" destId="{32B20B91-7267-914A-9091-9C3BD33D455E}" srcOrd="0" destOrd="0" presId="urn:microsoft.com/office/officeart/2005/8/layout/default"/>
    <dgm:cxn modelId="{D2355298-9E8D-9A45-933E-E2BEA2BFE81B}" type="presOf" srcId="{43C9A11E-B078-4884-8483-68FDDC577073}" destId="{B6CD30EB-134C-9C44-A1D7-4CFA82B5D2E6}" srcOrd="0" destOrd="0" presId="urn:microsoft.com/office/officeart/2005/8/layout/default"/>
    <dgm:cxn modelId="{40AEE8A6-8E6C-2F48-AF8C-0667F007EBD0}" type="presOf" srcId="{2DAF723B-15D4-4A09-AA4D-A4048885891D}" destId="{A78DFF12-9CBC-0443-ABAB-47947202E349}" srcOrd="0" destOrd="0" presId="urn:microsoft.com/office/officeart/2005/8/layout/default"/>
    <dgm:cxn modelId="{C2D03EB4-6E07-D344-BF48-0AB76C465ADA}" type="presOf" srcId="{1EBE1B5C-D448-4915-BDE3-85488431329E}" destId="{6864EAC1-F6DB-094F-B630-37064EF6B4FD}" srcOrd="0" destOrd="0" presId="urn:microsoft.com/office/officeart/2005/8/layout/default"/>
    <dgm:cxn modelId="{928B24C4-4A55-40CD-9D0C-6B2E6D7F144A}" srcId="{D558DAB5-5FAB-4EFE-8ED1-7917643629B7}" destId="{8347F19B-0297-4CE4-99DF-320868D347DE}" srcOrd="10" destOrd="0" parTransId="{206C946B-1150-44A8-80C6-34A260E7184B}" sibTransId="{34AC3472-277C-4693-A767-50E2C99F694D}"/>
    <dgm:cxn modelId="{AAD8C3CC-A148-4275-839B-C0CB0BB8415C}" srcId="{D558DAB5-5FAB-4EFE-8ED1-7917643629B7}" destId="{1EBE1B5C-D448-4915-BDE3-85488431329E}" srcOrd="6" destOrd="0" parTransId="{259E643D-A2B6-48F1-BDB0-2CF713ECF4A3}" sibTransId="{A7985316-61DC-4524-B8B4-6CFB1700723F}"/>
    <dgm:cxn modelId="{44419BCF-9C8A-470F-A9D8-AECF36E28C45}" srcId="{D558DAB5-5FAB-4EFE-8ED1-7917643629B7}" destId="{9A3555FE-9BAB-4B53-B234-1E1C204AC14F}" srcOrd="3" destOrd="0" parTransId="{C5411315-49ED-4D78-A125-DA32B034BF65}" sibTransId="{B808A11E-3189-4FD9-BE3E-52CF90774E3E}"/>
    <dgm:cxn modelId="{E75355D6-F0A5-4B92-9DD2-4A10CC1DB71B}" srcId="{D558DAB5-5FAB-4EFE-8ED1-7917643629B7}" destId="{2DAF723B-15D4-4A09-AA4D-A4048885891D}" srcOrd="1" destOrd="0" parTransId="{14699E70-3726-4A16-B467-AB55DD1A4E4F}" sibTransId="{B3AF07AE-3314-486A-A050-099104C8676C}"/>
    <dgm:cxn modelId="{5336F5E8-9A68-4DE0-9027-8D2EFAD43C82}" srcId="{D558DAB5-5FAB-4EFE-8ED1-7917643629B7}" destId="{43C9A11E-B078-4884-8483-68FDDC577073}" srcOrd="7" destOrd="0" parTransId="{12173EFE-4F95-4D1F-9BB0-5B132C3B7C0A}" sibTransId="{2C6A1DE0-5E1A-409B-A105-F938557BB2D1}"/>
    <dgm:cxn modelId="{6BF58DF8-42DC-CE4A-8FC6-DAF23E398651}" type="presOf" srcId="{D558DAB5-5FAB-4EFE-8ED1-7917643629B7}" destId="{4F25B1D0-8156-0D45-B99A-F993AFFA5E75}" srcOrd="0" destOrd="0" presId="urn:microsoft.com/office/officeart/2005/8/layout/default"/>
    <dgm:cxn modelId="{E1BCCEFC-0525-2D43-943F-B133B4E546C9}" type="presOf" srcId="{6CBF60F0-C02C-4795-9E6D-25C16FFF880A}" destId="{B4749906-DA0F-9D48-B9CC-A6D5AF6ADF05}" srcOrd="0" destOrd="0" presId="urn:microsoft.com/office/officeart/2005/8/layout/default"/>
    <dgm:cxn modelId="{B21F86FD-69C9-44CD-BC5E-7E1F084933B6}" srcId="{D558DAB5-5FAB-4EFE-8ED1-7917643629B7}" destId="{A5A15D20-8BCD-48D9-9526-E1EA573E3532}" srcOrd="2" destOrd="0" parTransId="{7F53C3F0-B6E9-42C7-9337-2CE74780CD81}" sibTransId="{F2348258-9921-4879-BD64-777CEBFEE4A3}"/>
    <dgm:cxn modelId="{6FAB2EE8-A0AD-2943-BE26-53643270D6E2}" type="presParOf" srcId="{4F25B1D0-8156-0D45-B99A-F993AFFA5E75}" destId="{32B20B91-7267-914A-9091-9C3BD33D455E}" srcOrd="0" destOrd="0" presId="urn:microsoft.com/office/officeart/2005/8/layout/default"/>
    <dgm:cxn modelId="{9938AD17-EA8E-124E-8E59-82AAE7104A45}" type="presParOf" srcId="{4F25B1D0-8156-0D45-B99A-F993AFFA5E75}" destId="{5BB0EB38-A36F-3C44-B867-5F8F918C3609}" srcOrd="1" destOrd="0" presId="urn:microsoft.com/office/officeart/2005/8/layout/default"/>
    <dgm:cxn modelId="{9F65C6D6-7DB3-7342-B827-7FB389F8EB11}" type="presParOf" srcId="{4F25B1D0-8156-0D45-B99A-F993AFFA5E75}" destId="{A78DFF12-9CBC-0443-ABAB-47947202E349}" srcOrd="2" destOrd="0" presId="urn:microsoft.com/office/officeart/2005/8/layout/default"/>
    <dgm:cxn modelId="{868E687F-48D4-994E-9AEA-93703274E3EE}" type="presParOf" srcId="{4F25B1D0-8156-0D45-B99A-F993AFFA5E75}" destId="{F98D5D7B-3AB3-D54F-9CB4-15EF43CD0171}" srcOrd="3" destOrd="0" presId="urn:microsoft.com/office/officeart/2005/8/layout/default"/>
    <dgm:cxn modelId="{73D4F0C1-3353-3949-9AE9-BAC5E8EE17E8}" type="presParOf" srcId="{4F25B1D0-8156-0D45-B99A-F993AFFA5E75}" destId="{5BFAF65F-2082-8943-9A05-F4DD45FCF0E0}" srcOrd="4" destOrd="0" presId="urn:microsoft.com/office/officeart/2005/8/layout/default"/>
    <dgm:cxn modelId="{A82A3295-F2ED-4548-8C27-78CB0AAB2E86}" type="presParOf" srcId="{4F25B1D0-8156-0D45-B99A-F993AFFA5E75}" destId="{79A35C91-C993-E24B-ADD8-6FF913AFF071}" srcOrd="5" destOrd="0" presId="urn:microsoft.com/office/officeart/2005/8/layout/default"/>
    <dgm:cxn modelId="{067D1C6A-2A3E-A346-9B65-98705C568F49}" type="presParOf" srcId="{4F25B1D0-8156-0D45-B99A-F993AFFA5E75}" destId="{97864AF1-833F-5E43-9E4F-41D517E3CC66}" srcOrd="6" destOrd="0" presId="urn:microsoft.com/office/officeart/2005/8/layout/default"/>
    <dgm:cxn modelId="{7216E72A-F034-6D4F-AA9A-7A084E6E0623}" type="presParOf" srcId="{4F25B1D0-8156-0D45-B99A-F993AFFA5E75}" destId="{40999011-741E-A34A-BE0D-B892B0673FBB}" srcOrd="7" destOrd="0" presId="urn:microsoft.com/office/officeart/2005/8/layout/default"/>
    <dgm:cxn modelId="{C4BCE049-07EB-D847-B699-CD1CAFD1AF70}" type="presParOf" srcId="{4F25B1D0-8156-0D45-B99A-F993AFFA5E75}" destId="{B4749906-DA0F-9D48-B9CC-A6D5AF6ADF05}" srcOrd="8" destOrd="0" presId="urn:microsoft.com/office/officeart/2005/8/layout/default"/>
    <dgm:cxn modelId="{DA5810C1-DA14-3143-8410-07DDF5507EFA}" type="presParOf" srcId="{4F25B1D0-8156-0D45-B99A-F993AFFA5E75}" destId="{8A376E04-FB32-594B-83E2-34888BAA4A94}" srcOrd="9" destOrd="0" presId="urn:microsoft.com/office/officeart/2005/8/layout/default"/>
    <dgm:cxn modelId="{57A64B25-8973-C54D-A40F-E9AB133B9F11}" type="presParOf" srcId="{4F25B1D0-8156-0D45-B99A-F993AFFA5E75}" destId="{D5E05FF1-656C-A442-A4EC-A787F276EB69}" srcOrd="10" destOrd="0" presId="urn:microsoft.com/office/officeart/2005/8/layout/default"/>
    <dgm:cxn modelId="{6C8EA93B-5B0A-C74B-B262-FDE39DFBBC72}" type="presParOf" srcId="{4F25B1D0-8156-0D45-B99A-F993AFFA5E75}" destId="{AEE2CBD1-4F78-7145-A3D9-34499C0BCF2A}" srcOrd="11" destOrd="0" presId="urn:microsoft.com/office/officeart/2005/8/layout/default"/>
    <dgm:cxn modelId="{3E782322-7F93-FB4F-9EB5-110A03D4DF6C}" type="presParOf" srcId="{4F25B1D0-8156-0D45-B99A-F993AFFA5E75}" destId="{6864EAC1-F6DB-094F-B630-37064EF6B4FD}" srcOrd="12" destOrd="0" presId="urn:microsoft.com/office/officeart/2005/8/layout/default"/>
    <dgm:cxn modelId="{F703936F-8099-9B42-A217-C3BB03B42C17}" type="presParOf" srcId="{4F25B1D0-8156-0D45-B99A-F993AFFA5E75}" destId="{43C6A6FD-6C85-A44B-843E-F24D3EB93E0A}" srcOrd="13" destOrd="0" presId="urn:microsoft.com/office/officeart/2005/8/layout/default"/>
    <dgm:cxn modelId="{7C3B77F4-8BDE-F941-914E-E8B007190B2E}" type="presParOf" srcId="{4F25B1D0-8156-0D45-B99A-F993AFFA5E75}" destId="{B6CD30EB-134C-9C44-A1D7-4CFA82B5D2E6}" srcOrd="14" destOrd="0" presId="urn:microsoft.com/office/officeart/2005/8/layout/default"/>
    <dgm:cxn modelId="{BAB8F8AE-2060-794D-94E2-2E88BE9A3729}" type="presParOf" srcId="{4F25B1D0-8156-0D45-B99A-F993AFFA5E75}" destId="{E92344FC-4495-2E49-A9E8-BD384A1B186C}" srcOrd="15" destOrd="0" presId="urn:microsoft.com/office/officeart/2005/8/layout/default"/>
    <dgm:cxn modelId="{47D826AB-99B2-1241-85B5-B0D8F5550315}" type="presParOf" srcId="{4F25B1D0-8156-0D45-B99A-F993AFFA5E75}" destId="{708BC0AF-C2AE-3D48-828B-D436708DF3F7}" srcOrd="16" destOrd="0" presId="urn:microsoft.com/office/officeart/2005/8/layout/default"/>
    <dgm:cxn modelId="{D3459C8F-81B1-514E-B6AD-D2AFA3CF0906}" type="presParOf" srcId="{4F25B1D0-8156-0D45-B99A-F993AFFA5E75}" destId="{71F6B356-8141-7442-B285-A87312BFDB9B}" srcOrd="17" destOrd="0" presId="urn:microsoft.com/office/officeart/2005/8/layout/default"/>
    <dgm:cxn modelId="{2B86E91B-C60C-6A44-AA27-C9BCB64E326D}" type="presParOf" srcId="{4F25B1D0-8156-0D45-B99A-F993AFFA5E75}" destId="{F411D184-3BA3-574D-91EC-3063C8F83466}" srcOrd="18" destOrd="0" presId="urn:microsoft.com/office/officeart/2005/8/layout/default"/>
    <dgm:cxn modelId="{CFF29860-85D9-F044-AD96-D67530310552}" type="presParOf" srcId="{4F25B1D0-8156-0D45-B99A-F993AFFA5E75}" destId="{1BD6260A-3FEC-D945-9F6C-5201F2D2204B}" srcOrd="19" destOrd="0" presId="urn:microsoft.com/office/officeart/2005/8/layout/default"/>
    <dgm:cxn modelId="{2E684E0A-2B80-BC47-B7AD-93E9C8E538AB}" type="presParOf" srcId="{4F25B1D0-8156-0D45-B99A-F993AFFA5E75}" destId="{6A2109D4-B312-5940-91D9-53A471B2D12A}"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1A9ED48-BA86-42CF-A020-247A307558AD}" type="doc">
      <dgm:prSet loTypeId="urn:microsoft.com/office/officeart/2016/7/layout/LinearArrowProcessNumbered" loCatId="process" qsTypeId="urn:microsoft.com/office/officeart/2005/8/quickstyle/simple5" qsCatId="simple" csTypeId="urn:microsoft.com/office/officeart/2005/8/colors/colorful2" csCatId="colorful"/>
      <dgm:spPr/>
      <dgm:t>
        <a:bodyPr/>
        <a:lstStyle/>
        <a:p>
          <a:endParaRPr lang="en-US"/>
        </a:p>
      </dgm:t>
    </dgm:pt>
    <dgm:pt modelId="{08E796B1-AD66-43F0-AB8C-5BAEED5A9142}">
      <dgm:prSet/>
      <dgm:spPr/>
      <dgm:t>
        <a:bodyPr/>
        <a:lstStyle/>
        <a:p>
          <a:r>
            <a:rPr lang="en-GB" b="0" i="0" dirty="0"/>
            <a:t>Sit or stand comfortably with feet flat on the floor and hands resting on the lap.</a:t>
          </a:r>
          <a:endParaRPr lang="en-US" dirty="0"/>
        </a:p>
      </dgm:t>
    </dgm:pt>
    <dgm:pt modelId="{9007645F-5ACE-486D-AF28-4777B86F3A97}" type="parTrans" cxnId="{7D53EDAB-06B8-4199-9D60-DDCAB4D0CA32}">
      <dgm:prSet/>
      <dgm:spPr/>
      <dgm:t>
        <a:bodyPr/>
        <a:lstStyle/>
        <a:p>
          <a:endParaRPr lang="en-US"/>
        </a:p>
      </dgm:t>
    </dgm:pt>
    <dgm:pt modelId="{ED70CFF8-43C3-4590-93B0-B880F40480DD}" type="sibTrans" cxnId="{7D53EDAB-06B8-4199-9D60-DDCAB4D0CA32}">
      <dgm:prSet phldrT="1" phldr="0"/>
      <dgm:spPr/>
      <dgm:t>
        <a:bodyPr/>
        <a:lstStyle/>
        <a:p>
          <a:r>
            <a:rPr lang="en-US" dirty="0"/>
            <a:t>1</a:t>
          </a:r>
        </a:p>
      </dgm:t>
    </dgm:pt>
    <dgm:pt modelId="{A557236E-E8F8-460D-A0FE-667A1D17A549}">
      <dgm:prSet/>
      <dgm:spPr/>
      <dgm:t>
        <a:bodyPr/>
        <a:lstStyle/>
        <a:p>
          <a:r>
            <a:rPr lang="en-GB" b="0" i="0" dirty="0"/>
            <a:t>Close your eyes (if comfortable) or focus your gaze on a point in front of you.</a:t>
          </a:r>
          <a:endParaRPr lang="en-US" dirty="0"/>
        </a:p>
      </dgm:t>
    </dgm:pt>
    <dgm:pt modelId="{3042FCCD-E706-42AC-98D9-448CC8D146C9}" type="parTrans" cxnId="{825228AF-0898-4F8F-A303-EB3ADE54E976}">
      <dgm:prSet/>
      <dgm:spPr/>
      <dgm:t>
        <a:bodyPr/>
        <a:lstStyle/>
        <a:p>
          <a:endParaRPr lang="en-US"/>
        </a:p>
      </dgm:t>
    </dgm:pt>
    <dgm:pt modelId="{DCEC81F4-2B67-4032-9AA8-F360BBABA089}" type="sibTrans" cxnId="{825228AF-0898-4F8F-A303-EB3ADE54E976}">
      <dgm:prSet phldrT="2" phldr="0"/>
      <dgm:spPr/>
      <dgm:t>
        <a:bodyPr/>
        <a:lstStyle/>
        <a:p>
          <a:r>
            <a:rPr lang="en-US" dirty="0"/>
            <a:t>2</a:t>
          </a:r>
        </a:p>
      </dgm:t>
    </dgm:pt>
    <dgm:pt modelId="{B8CE7F30-72B2-419F-84E7-9D35797C4B2A}">
      <dgm:prSet/>
      <dgm:spPr/>
      <dgm:t>
        <a:bodyPr/>
        <a:lstStyle/>
        <a:p>
          <a:r>
            <a:rPr lang="en-GB" b="0" i="0" dirty="0"/>
            <a:t>Inhale slowly and deeply through the nose, counting to four as you fill your lungs with air.</a:t>
          </a:r>
          <a:endParaRPr lang="en-US" dirty="0"/>
        </a:p>
      </dgm:t>
    </dgm:pt>
    <dgm:pt modelId="{A1E4A641-39E1-4303-90C2-3ED1DAA90F93}" type="parTrans" cxnId="{1BAE99A5-1781-4A9C-A190-BF1AA9487B44}">
      <dgm:prSet/>
      <dgm:spPr/>
      <dgm:t>
        <a:bodyPr/>
        <a:lstStyle/>
        <a:p>
          <a:endParaRPr lang="en-US"/>
        </a:p>
      </dgm:t>
    </dgm:pt>
    <dgm:pt modelId="{8FFACEBF-A286-4FAE-92AB-FFD844C1B9CD}" type="sibTrans" cxnId="{1BAE99A5-1781-4A9C-A190-BF1AA9487B44}">
      <dgm:prSet phldrT="3" phldr="0"/>
      <dgm:spPr/>
      <dgm:t>
        <a:bodyPr/>
        <a:lstStyle/>
        <a:p>
          <a:r>
            <a:rPr lang="en-US" dirty="0"/>
            <a:t>3</a:t>
          </a:r>
        </a:p>
      </dgm:t>
    </dgm:pt>
    <dgm:pt modelId="{C67A2985-1CDC-4E70-8B42-28162280C417}">
      <dgm:prSet/>
      <dgm:spPr/>
      <dgm:t>
        <a:bodyPr/>
        <a:lstStyle/>
        <a:p>
          <a:r>
            <a:rPr lang="en-GB" b="0" i="0" dirty="0"/>
            <a:t>Hold your breath for a moment at the top of the inhalation.</a:t>
          </a:r>
          <a:endParaRPr lang="en-US" dirty="0"/>
        </a:p>
      </dgm:t>
    </dgm:pt>
    <dgm:pt modelId="{B327844D-A9CA-4124-AE96-A0DFB483158B}" type="parTrans" cxnId="{D84370F3-DF0D-4C1D-875C-C6719ED58B1E}">
      <dgm:prSet/>
      <dgm:spPr/>
      <dgm:t>
        <a:bodyPr/>
        <a:lstStyle/>
        <a:p>
          <a:endParaRPr lang="en-US"/>
        </a:p>
      </dgm:t>
    </dgm:pt>
    <dgm:pt modelId="{2BC11452-7E54-4B83-905F-14162DE96BD6}" type="sibTrans" cxnId="{D84370F3-DF0D-4C1D-875C-C6719ED58B1E}">
      <dgm:prSet phldrT="4" phldr="0"/>
      <dgm:spPr/>
      <dgm:t>
        <a:bodyPr/>
        <a:lstStyle/>
        <a:p>
          <a:r>
            <a:rPr lang="en-US" dirty="0"/>
            <a:t>4</a:t>
          </a:r>
        </a:p>
      </dgm:t>
    </dgm:pt>
    <dgm:pt modelId="{7D9C82FB-878D-465A-996E-2BFCBBB96DD8}">
      <dgm:prSet/>
      <dgm:spPr/>
      <dgm:t>
        <a:bodyPr/>
        <a:lstStyle/>
        <a:p>
          <a:r>
            <a:rPr lang="en-GB" b="0" i="0" dirty="0"/>
            <a:t>Exhale slowly and completely through the mouth, counting to four as you release the breath.</a:t>
          </a:r>
          <a:endParaRPr lang="en-US" dirty="0"/>
        </a:p>
      </dgm:t>
    </dgm:pt>
    <dgm:pt modelId="{FDA86B17-74E7-40FA-B890-37C2A0965B28}" type="parTrans" cxnId="{3AE1EB83-1E41-4408-9FFE-D84C9AE061E8}">
      <dgm:prSet/>
      <dgm:spPr/>
      <dgm:t>
        <a:bodyPr/>
        <a:lstStyle/>
        <a:p>
          <a:endParaRPr lang="en-US"/>
        </a:p>
      </dgm:t>
    </dgm:pt>
    <dgm:pt modelId="{86F98546-3822-405E-BBEA-9C06CD2E8AC0}" type="sibTrans" cxnId="{3AE1EB83-1E41-4408-9FFE-D84C9AE061E8}">
      <dgm:prSet phldrT="5" phldr="0"/>
      <dgm:spPr/>
      <dgm:t>
        <a:bodyPr/>
        <a:lstStyle/>
        <a:p>
          <a:r>
            <a:rPr lang="en-US" dirty="0"/>
            <a:t>5</a:t>
          </a:r>
        </a:p>
      </dgm:t>
    </dgm:pt>
    <dgm:pt modelId="{1B6F33EF-223E-45A6-8B94-721DA0F5D1E9}">
      <dgm:prSet/>
      <dgm:spPr/>
      <dgm:t>
        <a:bodyPr/>
        <a:lstStyle/>
        <a:p>
          <a:r>
            <a:rPr lang="en-GB" b="0" i="0" dirty="0"/>
            <a:t>Repeat this cycle of deep breathing for several rounds, focusing on the sensation of the breath entering and leaving the body.</a:t>
          </a:r>
          <a:endParaRPr lang="en-US" dirty="0"/>
        </a:p>
      </dgm:t>
    </dgm:pt>
    <dgm:pt modelId="{CB1C760A-08FD-49C9-9065-E5D9CB55AEAB}" type="parTrans" cxnId="{C7DB9E03-0C10-42DD-9F31-582A11E8BF2F}">
      <dgm:prSet/>
      <dgm:spPr/>
      <dgm:t>
        <a:bodyPr/>
        <a:lstStyle/>
        <a:p>
          <a:endParaRPr lang="en-US"/>
        </a:p>
      </dgm:t>
    </dgm:pt>
    <dgm:pt modelId="{C995DCD1-D100-4D6C-9CF3-12C8648740AB}" type="sibTrans" cxnId="{C7DB9E03-0C10-42DD-9F31-582A11E8BF2F}">
      <dgm:prSet phldrT="6" phldr="0"/>
      <dgm:spPr/>
      <dgm:t>
        <a:bodyPr/>
        <a:lstStyle/>
        <a:p>
          <a:r>
            <a:rPr lang="en-US" dirty="0"/>
            <a:t>6</a:t>
          </a:r>
        </a:p>
      </dgm:t>
    </dgm:pt>
    <dgm:pt modelId="{D72DC2A6-F312-4A4E-83DC-EE4DAA406501}" type="pres">
      <dgm:prSet presAssocID="{B1A9ED48-BA86-42CF-A020-247A307558AD}" presName="linearFlow" presStyleCnt="0">
        <dgm:presLayoutVars>
          <dgm:dir/>
          <dgm:animLvl val="lvl"/>
          <dgm:resizeHandles val="exact"/>
        </dgm:presLayoutVars>
      </dgm:prSet>
      <dgm:spPr/>
    </dgm:pt>
    <dgm:pt modelId="{4440866F-F656-B54D-8534-F254CA137521}" type="pres">
      <dgm:prSet presAssocID="{08E796B1-AD66-43F0-AB8C-5BAEED5A9142}" presName="compositeNode" presStyleCnt="0"/>
      <dgm:spPr/>
    </dgm:pt>
    <dgm:pt modelId="{6DD0B3ED-7627-D344-9B20-B026EE0F9E0A}" type="pres">
      <dgm:prSet presAssocID="{08E796B1-AD66-43F0-AB8C-5BAEED5A9142}" presName="parTx" presStyleLbl="node1" presStyleIdx="0" presStyleCnt="0">
        <dgm:presLayoutVars>
          <dgm:chMax val="0"/>
          <dgm:chPref val="0"/>
          <dgm:bulletEnabled val="1"/>
        </dgm:presLayoutVars>
      </dgm:prSet>
      <dgm:spPr/>
    </dgm:pt>
    <dgm:pt modelId="{3E4C93FA-22D2-FB4A-8EA9-86A2C8E65F67}" type="pres">
      <dgm:prSet presAssocID="{08E796B1-AD66-43F0-AB8C-5BAEED5A9142}" presName="parSh" presStyleCnt="0"/>
      <dgm:spPr/>
    </dgm:pt>
    <dgm:pt modelId="{89F23319-7531-5644-9896-1C05D47AA791}" type="pres">
      <dgm:prSet presAssocID="{08E796B1-AD66-43F0-AB8C-5BAEED5A9142}" presName="lineNode" presStyleLbl="alignAccFollowNode1" presStyleIdx="0" presStyleCnt="18"/>
      <dgm:spPr/>
    </dgm:pt>
    <dgm:pt modelId="{BDF36113-F67F-2244-9799-7C4FB59A2CD2}" type="pres">
      <dgm:prSet presAssocID="{08E796B1-AD66-43F0-AB8C-5BAEED5A9142}" presName="lineArrowNode" presStyleLbl="alignAccFollowNode1" presStyleIdx="1" presStyleCnt="18"/>
      <dgm:spPr/>
    </dgm:pt>
    <dgm:pt modelId="{92D9AF92-4C2C-1941-8058-EBEAC7F92A66}" type="pres">
      <dgm:prSet presAssocID="{ED70CFF8-43C3-4590-93B0-B880F40480DD}" presName="sibTransNodeCircle" presStyleLbl="alignNode1" presStyleIdx="0" presStyleCnt="6">
        <dgm:presLayoutVars>
          <dgm:chMax val="0"/>
          <dgm:bulletEnabled/>
        </dgm:presLayoutVars>
      </dgm:prSet>
      <dgm:spPr/>
    </dgm:pt>
    <dgm:pt modelId="{BCB34692-D5BC-3345-B68C-AFD9CFF6EEC7}" type="pres">
      <dgm:prSet presAssocID="{ED70CFF8-43C3-4590-93B0-B880F40480DD}" presName="spacerBetweenCircleAndCallout" presStyleCnt="0">
        <dgm:presLayoutVars/>
      </dgm:prSet>
      <dgm:spPr/>
    </dgm:pt>
    <dgm:pt modelId="{7757C3F3-234C-B64D-B960-8A650C99ED32}" type="pres">
      <dgm:prSet presAssocID="{08E796B1-AD66-43F0-AB8C-5BAEED5A9142}" presName="nodeText" presStyleLbl="alignAccFollowNode1" presStyleIdx="2" presStyleCnt="18">
        <dgm:presLayoutVars>
          <dgm:bulletEnabled val="1"/>
        </dgm:presLayoutVars>
      </dgm:prSet>
      <dgm:spPr/>
    </dgm:pt>
    <dgm:pt modelId="{C39AD5BF-3F6E-8248-A589-D6D4A60CB8BB}" type="pres">
      <dgm:prSet presAssocID="{ED70CFF8-43C3-4590-93B0-B880F40480DD}" presName="sibTransComposite" presStyleCnt="0"/>
      <dgm:spPr/>
    </dgm:pt>
    <dgm:pt modelId="{8A79C417-B1D1-B844-BD7B-3C72B01040D4}" type="pres">
      <dgm:prSet presAssocID="{A557236E-E8F8-460D-A0FE-667A1D17A549}" presName="compositeNode" presStyleCnt="0"/>
      <dgm:spPr/>
    </dgm:pt>
    <dgm:pt modelId="{0E3D2094-A983-FD43-9BBC-7896BE5B99C6}" type="pres">
      <dgm:prSet presAssocID="{A557236E-E8F8-460D-A0FE-667A1D17A549}" presName="parTx" presStyleLbl="node1" presStyleIdx="0" presStyleCnt="0">
        <dgm:presLayoutVars>
          <dgm:chMax val="0"/>
          <dgm:chPref val="0"/>
          <dgm:bulletEnabled val="1"/>
        </dgm:presLayoutVars>
      </dgm:prSet>
      <dgm:spPr/>
    </dgm:pt>
    <dgm:pt modelId="{E60DE8D6-604D-F346-82BB-21762D95AD46}" type="pres">
      <dgm:prSet presAssocID="{A557236E-E8F8-460D-A0FE-667A1D17A549}" presName="parSh" presStyleCnt="0"/>
      <dgm:spPr/>
    </dgm:pt>
    <dgm:pt modelId="{79D69680-D48D-B348-A85A-757669AC00B2}" type="pres">
      <dgm:prSet presAssocID="{A557236E-E8F8-460D-A0FE-667A1D17A549}" presName="lineNode" presStyleLbl="alignAccFollowNode1" presStyleIdx="3" presStyleCnt="18"/>
      <dgm:spPr/>
    </dgm:pt>
    <dgm:pt modelId="{95639661-643A-764F-9E90-5E48E3A72AA9}" type="pres">
      <dgm:prSet presAssocID="{A557236E-E8F8-460D-A0FE-667A1D17A549}" presName="lineArrowNode" presStyleLbl="alignAccFollowNode1" presStyleIdx="4" presStyleCnt="18"/>
      <dgm:spPr/>
    </dgm:pt>
    <dgm:pt modelId="{0A237917-E46E-FF42-9BE5-A3B27631A5FF}" type="pres">
      <dgm:prSet presAssocID="{DCEC81F4-2B67-4032-9AA8-F360BBABA089}" presName="sibTransNodeCircle" presStyleLbl="alignNode1" presStyleIdx="1" presStyleCnt="6">
        <dgm:presLayoutVars>
          <dgm:chMax val="0"/>
          <dgm:bulletEnabled/>
        </dgm:presLayoutVars>
      </dgm:prSet>
      <dgm:spPr/>
    </dgm:pt>
    <dgm:pt modelId="{2F20BA3C-3C33-4C46-85D7-5C2F84322310}" type="pres">
      <dgm:prSet presAssocID="{DCEC81F4-2B67-4032-9AA8-F360BBABA089}" presName="spacerBetweenCircleAndCallout" presStyleCnt="0">
        <dgm:presLayoutVars/>
      </dgm:prSet>
      <dgm:spPr/>
    </dgm:pt>
    <dgm:pt modelId="{B06E00D8-B6D9-0741-8C9E-008F7105779D}" type="pres">
      <dgm:prSet presAssocID="{A557236E-E8F8-460D-A0FE-667A1D17A549}" presName="nodeText" presStyleLbl="alignAccFollowNode1" presStyleIdx="5" presStyleCnt="18">
        <dgm:presLayoutVars>
          <dgm:bulletEnabled val="1"/>
        </dgm:presLayoutVars>
      </dgm:prSet>
      <dgm:spPr/>
    </dgm:pt>
    <dgm:pt modelId="{EF7E9EA4-D17E-C34E-A034-53BBD2D054FF}" type="pres">
      <dgm:prSet presAssocID="{DCEC81F4-2B67-4032-9AA8-F360BBABA089}" presName="sibTransComposite" presStyleCnt="0"/>
      <dgm:spPr/>
    </dgm:pt>
    <dgm:pt modelId="{A842D194-B370-AE42-9E26-7683BF2737DB}" type="pres">
      <dgm:prSet presAssocID="{B8CE7F30-72B2-419F-84E7-9D35797C4B2A}" presName="compositeNode" presStyleCnt="0"/>
      <dgm:spPr/>
    </dgm:pt>
    <dgm:pt modelId="{0CEEE56C-C3F4-8E4D-BDF3-7A290D40F9C7}" type="pres">
      <dgm:prSet presAssocID="{B8CE7F30-72B2-419F-84E7-9D35797C4B2A}" presName="parTx" presStyleLbl="node1" presStyleIdx="0" presStyleCnt="0">
        <dgm:presLayoutVars>
          <dgm:chMax val="0"/>
          <dgm:chPref val="0"/>
          <dgm:bulletEnabled val="1"/>
        </dgm:presLayoutVars>
      </dgm:prSet>
      <dgm:spPr/>
    </dgm:pt>
    <dgm:pt modelId="{C6A3E91F-EAE4-A24B-9806-17B00F73D99C}" type="pres">
      <dgm:prSet presAssocID="{B8CE7F30-72B2-419F-84E7-9D35797C4B2A}" presName="parSh" presStyleCnt="0"/>
      <dgm:spPr/>
    </dgm:pt>
    <dgm:pt modelId="{F14595FB-56B4-B54C-BCB3-4C82799FC30E}" type="pres">
      <dgm:prSet presAssocID="{B8CE7F30-72B2-419F-84E7-9D35797C4B2A}" presName="lineNode" presStyleLbl="alignAccFollowNode1" presStyleIdx="6" presStyleCnt="18"/>
      <dgm:spPr/>
    </dgm:pt>
    <dgm:pt modelId="{01072318-69F3-6046-92F0-B56D627C28A5}" type="pres">
      <dgm:prSet presAssocID="{B8CE7F30-72B2-419F-84E7-9D35797C4B2A}" presName="lineArrowNode" presStyleLbl="alignAccFollowNode1" presStyleIdx="7" presStyleCnt="18"/>
      <dgm:spPr/>
    </dgm:pt>
    <dgm:pt modelId="{5C14FD60-54DF-8341-B7FC-88EFE06DDE02}" type="pres">
      <dgm:prSet presAssocID="{8FFACEBF-A286-4FAE-92AB-FFD844C1B9CD}" presName="sibTransNodeCircle" presStyleLbl="alignNode1" presStyleIdx="2" presStyleCnt="6">
        <dgm:presLayoutVars>
          <dgm:chMax val="0"/>
          <dgm:bulletEnabled/>
        </dgm:presLayoutVars>
      </dgm:prSet>
      <dgm:spPr/>
    </dgm:pt>
    <dgm:pt modelId="{F0185F87-8025-E84D-89AC-6E4A0A7B6C0A}" type="pres">
      <dgm:prSet presAssocID="{8FFACEBF-A286-4FAE-92AB-FFD844C1B9CD}" presName="spacerBetweenCircleAndCallout" presStyleCnt="0">
        <dgm:presLayoutVars/>
      </dgm:prSet>
      <dgm:spPr/>
    </dgm:pt>
    <dgm:pt modelId="{2B6ADBAC-A8F7-0D43-A482-A0F22DD72056}" type="pres">
      <dgm:prSet presAssocID="{B8CE7F30-72B2-419F-84E7-9D35797C4B2A}" presName="nodeText" presStyleLbl="alignAccFollowNode1" presStyleIdx="8" presStyleCnt="18">
        <dgm:presLayoutVars>
          <dgm:bulletEnabled val="1"/>
        </dgm:presLayoutVars>
      </dgm:prSet>
      <dgm:spPr/>
    </dgm:pt>
    <dgm:pt modelId="{1D2B9861-A93A-0949-8A4F-EE41BE6F5BEF}" type="pres">
      <dgm:prSet presAssocID="{8FFACEBF-A286-4FAE-92AB-FFD844C1B9CD}" presName="sibTransComposite" presStyleCnt="0"/>
      <dgm:spPr/>
    </dgm:pt>
    <dgm:pt modelId="{0214BF62-5183-FC4E-97E8-4D83CB0459CF}" type="pres">
      <dgm:prSet presAssocID="{C67A2985-1CDC-4E70-8B42-28162280C417}" presName="compositeNode" presStyleCnt="0"/>
      <dgm:spPr/>
    </dgm:pt>
    <dgm:pt modelId="{C390CA76-411A-2A42-82F5-1E1C2DFEDE71}" type="pres">
      <dgm:prSet presAssocID="{C67A2985-1CDC-4E70-8B42-28162280C417}" presName="parTx" presStyleLbl="node1" presStyleIdx="0" presStyleCnt="0">
        <dgm:presLayoutVars>
          <dgm:chMax val="0"/>
          <dgm:chPref val="0"/>
          <dgm:bulletEnabled val="1"/>
        </dgm:presLayoutVars>
      </dgm:prSet>
      <dgm:spPr/>
    </dgm:pt>
    <dgm:pt modelId="{7F58CBDC-0CAC-854D-8EC4-14D07FDF87A3}" type="pres">
      <dgm:prSet presAssocID="{C67A2985-1CDC-4E70-8B42-28162280C417}" presName="parSh" presStyleCnt="0"/>
      <dgm:spPr/>
    </dgm:pt>
    <dgm:pt modelId="{A77EECD7-97BF-984A-BF08-348CE3BE8CAA}" type="pres">
      <dgm:prSet presAssocID="{C67A2985-1CDC-4E70-8B42-28162280C417}" presName="lineNode" presStyleLbl="alignAccFollowNode1" presStyleIdx="9" presStyleCnt="18"/>
      <dgm:spPr/>
    </dgm:pt>
    <dgm:pt modelId="{4723F243-12AF-4A47-A545-CAAD4F54E035}" type="pres">
      <dgm:prSet presAssocID="{C67A2985-1CDC-4E70-8B42-28162280C417}" presName="lineArrowNode" presStyleLbl="alignAccFollowNode1" presStyleIdx="10" presStyleCnt="18"/>
      <dgm:spPr/>
    </dgm:pt>
    <dgm:pt modelId="{49603AD4-ACB2-844E-AB1F-E83CAB05FDB0}" type="pres">
      <dgm:prSet presAssocID="{2BC11452-7E54-4B83-905F-14162DE96BD6}" presName="sibTransNodeCircle" presStyleLbl="alignNode1" presStyleIdx="3" presStyleCnt="6">
        <dgm:presLayoutVars>
          <dgm:chMax val="0"/>
          <dgm:bulletEnabled/>
        </dgm:presLayoutVars>
      </dgm:prSet>
      <dgm:spPr/>
    </dgm:pt>
    <dgm:pt modelId="{17BE85E9-6453-8D4C-9217-69D60A34D62C}" type="pres">
      <dgm:prSet presAssocID="{2BC11452-7E54-4B83-905F-14162DE96BD6}" presName="spacerBetweenCircleAndCallout" presStyleCnt="0">
        <dgm:presLayoutVars/>
      </dgm:prSet>
      <dgm:spPr/>
    </dgm:pt>
    <dgm:pt modelId="{E70C41FB-6014-DC46-BC85-38F918C181D3}" type="pres">
      <dgm:prSet presAssocID="{C67A2985-1CDC-4E70-8B42-28162280C417}" presName="nodeText" presStyleLbl="alignAccFollowNode1" presStyleIdx="11" presStyleCnt="18">
        <dgm:presLayoutVars>
          <dgm:bulletEnabled val="1"/>
        </dgm:presLayoutVars>
      </dgm:prSet>
      <dgm:spPr/>
    </dgm:pt>
    <dgm:pt modelId="{9E539DCA-9A83-034C-A51D-DDA6C77F66DD}" type="pres">
      <dgm:prSet presAssocID="{2BC11452-7E54-4B83-905F-14162DE96BD6}" presName="sibTransComposite" presStyleCnt="0"/>
      <dgm:spPr/>
    </dgm:pt>
    <dgm:pt modelId="{9188D4A4-6ABC-704E-AA2B-2B9D066CAD06}" type="pres">
      <dgm:prSet presAssocID="{7D9C82FB-878D-465A-996E-2BFCBBB96DD8}" presName="compositeNode" presStyleCnt="0"/>
      <dgm:spPr/>
    </dgm:pt>
    <dgm:pt modelId="{F7BD9518-4FC7-0B4B-A596-81F1CDB0BE21}" type="pres">
      <dgm:prSet presAssocID="{7D9C82FB-878D-465A-996E-2BFCBBB96DD8}" presName="parTx" presStyleLbl="node1" presStyleIdx="0" presStyleCnt="0">
        <dgm:presLayoutVars>
          <dgm:chMax val="0"/>
          <dgm:chPref val="0"/>
          <dgm:bulletEnabled val="1"/>
        </dgm:presLayoutVars>
      </dgm:prSet>
      <dgm:spPr/>
    </dgm:pt>
    <dgm:pt modelId="{2E20F77A-E606-694E-9FCD-F76C5B1F2E7F}" type="pres">
      <dgm:prSet presAssocID="{7D9C82FB-878D-465A-996E-2BFCBBB96DD8}" presName="parSh" presStyleCnt="0"/>
      <dgm:spPr/>
    </dgm:pt>
    <dgm:pt modelId="{8A269538-DD7B-8943-852A-94BE5170EABE}" type="pres">
      <dgm:prSet presAssocID="{7D9C82FB-878D-465A-996E-2BFCBBB96DD8}" presName="lineNode" presStyleLbl="alignAccFollowNode1" presStyleIdx="12" presStyleCnt="18"/>
      <dgm:spPr/>
    </dgm:pt>
    <dgm:pt modelId="{8658C79B-39F0-8944-98ED-D3C42A59D1F3}" type="pres">
      <dgm:prSet presAssocID="{7D9C82FB-878D-465A-996E-2BFCBBB96DD8}" presName="lineArrowNode" presStyleLbl="alignAccFollowNode1" presStyleIdx="13" presStyleCnt="18"/>
      <dgm:spPr/>
    </dgm:pt>
    <dgm:pt modelId="{A86E25F7-4093-2647-BFFF-660E56F29D11}" type="pres">
      <dgm:prSet presAssocID="{86F98546-3822-405E-BBEA-9C06CD2E8AC0}" presName="sibTransNodeCircle" presStyleLbl="alignNode1" presStyleIdx="4" presStyleCnt="6">
        <dgm:presLayoutVars>
          <dgm:chMax val="0"/>
          <dgm:bulletEnabled/>
        </dgm:presLayoutVars>
      </dgm:prSet>
      <dgm:spPr/>
    </dgm:pt>
    <dgm:pt modelId="{33A8313C-30F5-E84C-A08E-268BFA7C7976}" type="pres">
      <dgm:prSet presAssocID="{86F98546-3822-405E-BBEA-9C06CD2E8AC0}" presName="spacerBetweenCircleAndCallout" presStyleCnt="0">
        <dgm:presLayoutVars/>
      </dgm:prSet>
      <dgm:spPr/>
    </dgm:pt>
    <dgm:pt modelId="{209B5C20-3201-D046-9F7C-A12BB86210D1}" type="pres">
      <dgm:prSet presAssocID="{7D9C82FB-878D-465A-996E-2BFCBBB96DD8}" presName="nodeText" presStyleLbl="alignAccFollowNode1" presStyleIdx="14" presStyleCnt="18">
        <dgm:presLayoutVars>
          <dgm:bulletEnabled val="1"/>
        </dgm:presLayoutVars>
      </dgm:prSet>
      <dgm:spPr/>
    </dgm:pt>
    <dgm:pt modelId="{D44B57B6-E22D-924D-B564-CFB15310989F}" type="pres">
      <dgm:prSet presAssocID="{86F98546-3822-405E-BBEA-9C06CD2E8AC0}" presName="sibTransComposite" presStyleCnt="0"/>
      <dgm:spPr/>
    </dgm:pt>
    <dgm:pt modelId="{17E4D867-4427-AD48-A5C5-800693BA23EE}" type="pres">
      <dgm:prSet presAssocID="{1B6F33EF-223E-45A6-8B94-721DA0F5D1E9}" presName="compositeNode" presStyleCnt="0"/>
      <dgm:spPr/>
    </dgm:pt>
    <dgm:pt modelId="{ABDE2E07-DF74-1C48-9763-A6A5B4B8D86E}" type="pres">
      <dgm:prSet presAssocID="{1B6F33EF-223E-45A6-8B94-721DA0F5D1E9}" presName="parTx" presStyleLbl="node1" presStyleIdx="0" presStyleCnt="0">
        <dgm:presLayoutVars>
          <dgm:chMax val="0"/>
          <dgm:chPref val="0"/>
          <dgm:bulletEnabled val="1"/>
        </dgm:presLayoutVars>
      </dgm:prSet>
      <dgm:spPr/>
    </dgm:pt>
    <dgm:pt modelId="{BAA7DFFE-69CD-A745-A9CA-0A2CCD4A6F9B}" type="pres">
      <dgm:prSet presAssocID="{1B6F33EF-223E-45A6-8B94-721DA0F5D1E9}" presName="parSh" presStyleCnt="0"/>
      <dgm:spPr/>
    </dgm:pt>
    <dgm:pt modelId="{F0AFF4C6-3517-C140-8051-AC1A59797676}" type="pres">
      <dgm:prSet presAssocID="{1B6F33EF-223E-45A6-8B94-721DA0F5D1E9}" presName="lineNode" presStyleLbl="alignAccFollowNode1" presStyleIdx="15" presStyleCnt="18"/>
      <dgm:spPr/>
    </dgm:pt>
    <dgm:pt modelId="{F7D688E9-274E-C444-9B75-F0110BE78313}" type="pres">
      <dgm:prSet presAssocID="{1B6F33EF-223E-45A6-8B94-721DA0F5D1E9}" presName="lineArrowNode" presStyleLbl="alignAccFollowNode1" presStyleIdx="16" presStyleCnt="18"/>
      <dgm:spPr/>
    </dgm:pt>
    <dgm:pt modelId="{55D42A72-3EDF-4840-812F-9BDAEA7A38C2}" type="pres">
      <dgm:prSet presAssocID="{C995DCD1-D100-4D6C-9CF3-12C8648740AB}" presName="sibTransNodeCircle" presStyleLbl="alignNode1" presStyleIdx="5" presStyleCnt="6">
        <dgm:presLayoutVars>
          <dgm:chMax val="0"/>
          <dgm:bulletEnabled/>
        </dgm:presLayoutVars>
      </dgm:prSet>
      <dgm:spPr/>
    </dgm:pt>
    <dgm:pt modelId="{ACEC31A6-5E8A-F148-8B45-D969FF8E4972}" type="pres">
      <dgm:prSet presAssocID="{C995DCD1-D100-4D6C-9CF3-12C8648740AB}" presName="spacerBetweenCircleAndCallout" presStyleCnt="0">
        <dgm:presLayoutVars/>
      </dgm:prSet>
      <dgm:spPr/>
    </dgm:pt>
    <dgm:pt modelId="{17868FBE-A184-7C4D-BD8A-ED83A8527875}" type="pres">
      <dgm:prSet presAssocID="{1B6F33EF-223E-45A6-8B94-721DA0F5D1E9}" presName="nodeText" presStyleLbl="alignAccFollowNode1" presStyleIdx="17" presStyleCnt="18">
        <dgm:presLayoutVars>
          <dgm:bulletEnabled val="1"/>
        </dgm:presLayoutVars>
      </dgm:prSet>
      <dgm:spPr/>
    </dgm:pt>
  </dgm:ptLst>
  <dgm:cxnLst>
    <dgm:cxn modelId="{C7DB9E03-0C10-42DD-9F31-582A11E8BF2F}" srcId="{B1A9ED48-BA86-42CF-A020-247A307558AD}" destId="{1B6F33EF-223E-45A6-8B94-721DA0F5D1E9}" srcOrd="5" destOrd="0" parTransId="{CB1C760A-08FD-49C9-9065-E5D9CB55AEAB}" sibTransId="{C995DCD1-D100-4D6C-9CF3-12C8648740AB}"/>
    <dgm:cxn modelId="{BEA73927-64E4-BC4C-A925-A9D5A47DB5EC}" type="presOf" srcId="{8FFACEBF-A286-4FAE-92AB-FFD844C1B9CD}" destId="{5C14FD60-54DF-8341-B7FC-88EFE06DDE02}" srcOrd="0" destOrd="0" presId="urn:microsoft.com/office/officeart/2016/7/layout/LinearArrowProcessNumbered"/>
    <dgm:cxn modelId="{929F7C55-4FEF-5D42-A476-B9862B4FCADE}" type="presOf" srcId="{DCEC81F4-2B67-4032-9AA8-F360BBABA089}" destId="{0A237917-E46E-FF42-9BE5-A3B27631A5FF}" srcOrd="0" destOrd="0" presId="urn:microsoft.com/office/officeart/2016/7/layout/LinearArrowProcessNumbered"/>
    <dgm:cxn modelId="{B191E65E-1B38-0746-862E-0843DB26DEEE}" type="presOf" srcId="{B1A9ED48-BA86-42CF-A020-247A307558AD}" destId="{D72DC2A6-F312-4A4E-83DC-EE4DAA406501}" srcOrd="0" destOrd="0" presId="urn:microsoft.com/office/officeart/2016/7/layout/LinearArrowProcessNumbered"/>
    <dgm:cxn modelId="{04CF216C-65BF-5F4B-8B21-EB15F182F1E7}" type="presOf" srcId="{ED70CFF8-43C3-4590-93B0-B880F40480DD}" destId="{92D9AF92-4C2C-1941-8058-EBEAC7F92A66}" srcOrd="0" destOrd="0" presId="urn:microsoft.com/office/officeart/2016/7/layout/LinearArrowProcessNumbered"/>
    <dgm:cxn modelId="{D3E98D78-7848-064D-A890-20639E56E015}" type="presOf" srcId="{08E796B1-AD66-43F0-AB8C-5BAEED5A9142}" destId="{7757C3F3-234C-B64D-B960-8A650C99ED32}" srcOrd="0" destOrd="0" presId="urn:microsoft.com/office/officeart/2016/7/layout/LinearArrowProcessNumbered"/>
    <dgm:cxn modelId="{3AE1EB83-1E41-4408-9FFE-D84C9AE061E8}" srcId="{B1A9ED48-BA86-42CF-A020-247A307558AD}" destId="{7D9C82FB-878D-465A-996E-2BFCBBB96DD8}" srcOrd="4" destOrd="0" parTransId="{FDA86B17-74E7-40FA-B890-37C2A0965B28}" sibTransId="{86F98546-3822-405E-BBEA-9C06CD2E8AC0}"/>
    <dgm:cxn modelId="{1661298E-0D00-5C42-BC01-184D981CB11B}" type="presOf" srcId="{2BC11452-7E54-4B83-905F-14162DE96BD6}" destId="{49603AD4-ACB2-844E-AB1F-E83CAB05FDB0}" srcOrd="0" destOrd="0" presId="urn:microsoft.com/office/officeart/2016/7/layout/LinearArrowProcessNumbered"/>
    <dgm:cxn modelId="{0ECCFE9C-DFEA-7B43-8C67-B91AE0A61332}" type="presOf" srcId="{86F98546-3822-405E-BBEA-9C06CD2E8AC0}" destId="{A86E25F7-4093-2647-BFFF-660E56F29D11}" srcOrd="0" destOrd="0" presId="urn:microsoft.com/office/officeart/2016/7/layout/LinearArrowProcessNumbered"/>
    <dgm:cxn modelId="{1BAE99A5-1781-4A9C-A190-BF1AA9487B44}" srcId="{B1A9ED48-BA86-42CF-A020-247A307558AD}" destId="{B8CE7F30-72B2-419F-84E7-9D35797C4B2A}" srcOrd="2" destOrd="0" parTransId="{A1E4A641-39E1-4303-90C2-3ED1DAA90F93}" sibTransId="{8FFACEBF-A286-4FAE-92AB-FFD844C1B9CD}"/>
    <dgm:cxn modelId="{7D53EDAB-06B8-4199-9D60-DDCAB4D0CA32}" srcId="{B1A9ED48-BA86-42CF-A020-247A307558AD}" destId="{08E796B1-AD66-43F0-AB8C-5BAEED5A9142}" srcOrd="0" destOrd="0" parTransId="{9007645F-5ACE-486D-AF28-4777B86F3A97}" sibTransId="{ED70CFF8-43C3-4590-93B0-B880F40480DD}"/>
    <dgm:cxn modelId="{825228AF-0898-4F8F-A303-EB3ADE54E976}" srcId="{B1A9ED48-BA86-42CF-A020-247A307558AD}" destId="{A557236E-E8F8-460D-A0FE-667A1D17A549}" srcOrd="1" destOrd="0" parTransId="{3042FCCD-E706-42AC-98D9-448CC8D146C9}" sibTransId="{DCEC81F4-2B67-4032-9AA8-F360BBABA089}"/>
    <dgm:cxn modelId="{E98EDBB3-48D9-114C-99B2-F6D52395A0D2}" type="presOf" srcId="{C67A2985-1CDC-4E70-8B42-28162280C417}" destId="{E70C41FB-6014-DC46-BC85-38F918C181D3}" srcOrd="0" destOrd="0" presId="urn:microsoft.com/office/officeart/2016/7/layout/LinearArrowProcessNumbered"/>
    <dgm:cxn modelId="{7DC83DBC-7382-2C48-99F9-1E5ED8D0444F}" type="presOf" srcId="{7D9C82FB-878D-465A-996E-2BFCBBB96DD8}" destId="{209B5C20-3201-D046-9F7C-A12BB86210D1}" srcOrd="0" destOrd="0" presId="urn:microsoft.com/office/officeart/2016/7/layout/LinearArrowProcessNumbered"/>
    <dgm:cxn modelId="{83D9CEC1-FD78-1E46-A3A1-45B47DC34FEE}" type="presOf" srcId="{B8CE7F30-72B2-419F-84E7-9D35797C4B2A}" destId="{2B6ADBAC-A8F7-0D43-A482-A0F22DD72056}" srcOrd="0" destOrd="0" presId="urn:microsoft.com/office/officeart/2016/7/layout/LinearArrowProcessNumbered"/>
    <dgm:cxn modelId="{0E9417CA-9211-8F43-A966-2B0216F802F1}" type="presOf" srcId="{A557236E-E8F8-460D-A0FE-667A1D17A549}" destId="{B06E00D8-B6D9-0741-8C9E-008F7105779D}" srcOrd="0" destOrd="0" presId="urn:microsoft.com/office/officeart/2016/7/layout/LinearArrowProcessNumbered"/>
    <dgm:cxn modelId="{9E7A02F1-7866-B24D-9488-AC9C6B5AC323}" type="presOf" srcId="{1B6F33EF-223E-45A6-8B94-721DA0F5D1E9}" destId="{17868FBE-A184-7C4D-BD8A-ED83A8527875}" srcOrd="0" destOrd="0" presId="urn:microsoft.com/office/officeart/2016/7/layout/LinearArrowProcessNumbered"/>
    <dgm:cxn modelId="{D84370F3-DF0D-4C1D-875C-C6719ED58B1E}" srcId="{B1A9ED48-BA86-42CF-A020-247A307558AD}" destId="{C67A2985-1CDC-4E70-8B42-28162280C417}" srcOrd="3" destOrd="0" parTransId="{B327844D-A9CA-4124-AE96-A0DFB483158B}" sibTransId="{2BC11452-7E54-4B83-905F-14162DE96BD6}"/>
    <dgm:cxn modelId="{C934A6FF-5EC8-0F48-AE54-47B86479A8D6}" type="presOf" srcId="{C995DCD1-D100-4D6C-9CF3-12C8648740AB}" destId="{55D42A72-3EDF-4840-812F-9BDAEA7A38C2}" srcOrd="0" destOrd="0" presId="urn:microsoft.com/office/officeart/2016/7/layout/LinearArrowProcessNumbered"/>
    <dgm:cxn modelId="{6890EC02-9949-4649-9EEA-637A7FB16C64}" type="presParOf" srcId="{D72DC2A6-F312-4A4E-83DC-EE4DAA406501}" destId="{4440866F-F656-B54D-8534-F254CA137521}" srcOrd="0" destOrd="0" presId="urn:microsoft.com/office/officeart/2016/7/layout/LinearArrowProcessNumbered"/>
    <dgm:cxn modelId="{E7F77735-ACF7-BB47-B16B-780D2FEDC497}" type="presParOf" srcId="{4440866F-F656-B54D-8534-F254CA137521}" destId="{6DD0B3ED-7627-D344-9B20-B026EE0F9E0A}" srcOrd="0" destOrd="0" presId="urn:microsoft.com/office/officeart/2016/7/layout/LinearArrowProcessNumbered"/>
    <dgm:cxn modelId="{2B879D7E-3A00-4F41-9789-F1781BC8DEAE}" type="presParOf" srcId="{4440866F-F656-B54D-8534-F254CA137521}" destId="{3E4C93FA-22D2-FB4A-8EA9-86A2C8E65F67}" srcOrd="1" destOrd="0" presId="urn:microsoft.com/office/officeart/2016/7/layout/LinearArrowProcessNumbered"/>
    <dgm:cxn modelId="{720DFC02-33A5-5F48-9634-8A91167FCBDC}" type="presParOf" srcId="{3E4C93FA-22D2-FB4A-8EA9-86A2C8E65F67}" destId="{89F23319-7531-5644-9896-1C05D47AA791}" srcOrd="0" destOrd="0" presId="urn:microsoft.com/office/officeart/2016/7/layout/LinearArrowProcessNumbered"/>
    <dgm:cxn modelId="{7576D539-ED25-3640-9842-D8101C4A8676}" type="presParOf" srcId="{3E4C93FA-22D2-FB4A-8EA9-86A2C8E65F67}" destId="{BDF36113-F67F-2244-9799-7C4FB59A2CD2}" srcOrd="1" destOrd="0" presId="urn:microsoft.com/office/officeart/2016/7/layout/LinearArrowProcessNumbered"/>
    <dgm:cxn modelId="{5E69FCBA-A510-1C46-8471-730EAE896942}" type="presParOf" srcId="{3E4C93FA-22D2-FB4A-8EA9-86A2C8E65F67}" destId="{92D9AF92-4C2C-1941-8058-EBEAC7F92A66}" srcOrd="2" destOrd="0" presId="urn:microsoft.com/office/officeart/2016/7/layout/LinearArrowProcessNumbered"/>
    <dgm:cxn modelId="{99ED216F-A17F-B843-8366-3EB5D9362FA3}" type="presParOf" srcId="{3E4C93FA-22D2-FB4A-8EA9-86A2C8E65F67}" destId="{BCB34692-D5BC-3345-B68C-AFD9CFF6EEC7}" srcOrd="3" destOrd="0" presId="urn:microsoft.com/office/officeart/2016/7/layout/LinearArrowProcessNumbered"/>
    <dgm:cxn modelId="{EE3C6129-EB93-9C4F-B90F-545B424C50E2}" type="presParOf" srcId="{4440866F-F656-B54D-8534-F254CA137521}" destId="{7757C3F3-234C-B64D-B960-8A650C99ED32}" srcOrd="2" destOrd="0" presId="urn:microsoft.com/office/officeart/2016/7/layout/LinearArrowProcessNumbered"/>
    <dgm:cxn modelId="{AC72497C-95DC-8246-8AFC-E080F7D098EB}" type="presParOf" srcId="{D72DC2A6-F312-4A4E-83DC-EE4DAA406501}" destId="{C39AD5BF-3F6E-8248-A589-D6D4A60CB8BB}" srcOrd="1" destOrd="0" presId="urn:microsoft.com/office/officeart/2016/7/layout/LinearArrowProcessNumbered"/>
    <dgm:cxn modelId="{12C0CD51-53AD-5342-8AC8-DA2582164114}" type="presParOf" srcId="{D72DC2A6-F312-4A4E-83DC-EE4DAA406501}" destId="{8A79C417-B1D1-B844-BD7B-3C72B01040D4}" srcOrd="2" destOrd="0" presId="urn:microsoft.com/office/officeart/2016/7/layout/LinearArrowProcessNumbered"/>
    <dgm:cxn modelId="{CDAB7B2B-BD0F-BF4B-9FA7-870611D32C65}" type="presParOf" srcId="{8A79C417-B1D1-B844-BD7B-3C72B01040D4}" destId="{0E3D2094-A983-FD43-9BBC-7896BE5B99C6}" srcOrd="0" destOrd="0" presId="urn:microsoft.com/office/officeart/2016/7/layout/LinearArrowProcessNumbered"/>
    <dgm:cxn modelId="{5FAB01CB-C5FB-6347-88C0-0174095BC726}" type="presParOf" srcId="{8A79C417-B1D1-B844-BD7B-3C72B01040D4}" destId="{E60DE8D6-604D-F346-82BB-21762D95AD46}" srcOrd="1" destOrd="0" presId="urn:microsoft.com/office/officeart/2016/7/layout/LinearArrowProcessNumbered"/>
    <dgm:cxn modelId="{C3C3C872-3532-9545-A407-CAFD3F66A611}" type="presParOf" srcId="{E60DE8D6-604D-F346-82BB-21762D95AD46}" destId="{79D69680-D48D-B348-A85A-757669AC00B2}" srcOrd="0" destOrd="0" presId="urn:microsoft.com/office/officeart/2016/7/layout/LinearArrowProcessNumbered"/>
    <dgm:cxn modelId="{602BE5FC-186A-A244-AF90-41554C37A141}" type="presParOf" srcId="{E60DE8D6-604D-F346-82BB-21762D95AD46}" destId="{95639661-643A-764F-9E90-5E48E3A72AA9}" srcOrd="1" destOrd="0" presId="urn:microsoft.com/office/officeart/2016/7/layout/LinearArrowProcessNumbered"/>
    <dgm:cxn modelId="{C9D19B29-706D-164E-9761-1912A643B34F}" type="presParOf" srcId="{E60DE8D6-604D-F346-82BB-21762D95AD46}" destId="{0A237917-E46E-FF42-9BE5-A3B27631A5FF}" srcOrd="2" destOrd="0" presId="urn:microsoft.com/office/officeart/2016/7/layout/LinearArrowProcessNumbered"/>
    <dgm:cxn modelId="{250E534E-4A1D-5E4B-9B9B-BFBF61774192}" type="presParOf" srcId="{E60DE8D6-604D-F346-82BB-21762D95AD46}" destId="{2F20BA3C-3C33-4C46-85D7-5C2F84322310}" srcOrd="3" destOrd="0" presId="urn:microsoft.com/office/officeart/2016/7/layout/LinearArrowProcessNumbered"/>
    <dgm:cxn modelId="{FED337EC-6F87-694A-8469-945831E9E92A}" type="presParOf" srcId="{8A79C417-B1D1-B844-BD7B-3C72B01040D4}" destId="{B06E00D8-B6D9-0741-8C9E-008F7105779D}" srcOrd="2" destOrd="0" presId="urn:microsoft.com/office/officeart/2016/7/layout/LinearArrowProcessNumbered"/>
    <dgm:cxn modelId="{EB304F80-C139-2E4A-A73F-79E21EE91276}" type="presParOf" srcId="{D72DC2A6-F312-4A4E-83DC-EE4DAA406501}" destId="{EF7E9EA4-D17E-C34E-A034-53BBD2D054FF}" srcOrd="3" destOrd="0" presId="urn:microsoft.com/office/officeart/2016/7/layout/LinearArrowProcessNumbered"/>
    <dgm:cxn modelId="{9B05A9F9-F22E-4449-B07E-86485A897337}" type="presParOf" srcId="{D72DC2A6-F312-4A4E-83DC-EE4DAA406501}" destId="{A842D194-B370-AE42-9E26-7683BF2737DB}" srcOrd="4" destOrd="0" presId="urn:microsoft.com/office/officeart/2016/7/layout/LinearArrowProcessNumbered"/>
    <dgm:cxn modelId="{578DCD61-86B3-964D-9E41-5B5DE2DC5D4D}" type="presParOf" srcId="{A842D194-B370-AE42-9E26-7683BF2737DB}" destId="{0CEEE56C-C3F4-8E4D-BDF3-7A290D40F9C7}" srcOrd="0" destOrd="0" presId="urn:microsoft.com/office/officeart/2016/7/layout/LinearArrowProcessNumbered"/>
    <dgm:cxn modelId="{8C5E57A2-2E5F-3740-8DDC-97C5ADE7924F}" type="presParOf" srcId="{A842D194-B370-AE42-9E26-7683BF2737DB}" destId="{C6A3E91F-EAE4-A24B-9806-17B00F73D99C}" srcOrd="1" destOrd="0" presId="urn:microsoft.com/office/officeart/2016/7/layout/LinearArrowProcessNumbered"/>
    <dgm:cxn modelId="{94A35C1D-496B-954F-B91B-4B05DFE7061D}" type="presParOf" srcId="{C6A3E91F-EAE4-A24B-9806-17B00F73D99C}" destId="{F14595FB-56B4-B54C-BCB3-4C82799FC30E}" srcOrd="0" destOrd="0" presId="urn:microsoft.com/office/officeart/2016/7/layout/LinearArrowProcessNumbered"/>
    <dgm:cxn modelId="{35044E8B-8381-6D41-B074-1121CF90689E}" type="presParOf" srcId="{C6A3E91F-EAE4-A24B-9806-17B00F73D99C}" destId="{01072318-69F3-6046-92F0-B56D627C28A5}" srcOrd="1" destOrd="0" presId="urn:microsoft.com/office/officeart/2016/7/layout/LinearArrowProcessNumbered"/>
    <dgm:cxn modelId="{DDE6CDA8-3F76-8749-9B43-B217D9194901}" type="presParOf" srcId="{C6A3E91F-EAE4-A24B-9806-17B00F73D99C}" destId="{5C14FD60-54DF-8341-B7FC-88EFE06DDE02}" srcOrd="2" destOrd="0" presId="urn:microsoft.com/office/officeart/2016/7/layout/LinearArrowProcessNumbered"/>
    <dgm:cxn modelId="{28D60689-A0AF-2845-936C-FB587BBFF419}" type="presParOf" srcId="{C6A3E91F-EAE4-A24B-9806-17B00F73D99C}" destId="{F0185F87-8025-E84D-89AC-6E4A0A7B6C0A}" srcOrd="3" destOrd="0" presId="urn:microsoft.com/office/officeart/2016/7/layout/LinearArrowProcessNumbered"/>
    <dgm:cxn modelId="{0AEF7BB3-AB61-8A45-9A4D-554C576B09FC}" type="presParOf" srcId="{A842D194-B370-AE42-9E26-7683BF2737DB}" destId="{2B6ADBAC-A8F7-0D43-A482-A0F22DD72056}" srcOrd="2" destOrd="0" presId="urn:microsoft.com/office/officeart/2016/7/layout/LinearArrowProcessNumbered"/>
    <dgm:cxn modelId="{677E52BC-224B-9A43-B263-352A0F82C5FC}" type="presParOf" srcId="{D72DC2A6-F312-4A4E-83DC-EE4DAA406501}" destId="{1D2B9861-A93A-0949-8A4F-EE41BE6F5BEF}" srcOrd="5" destOrd="0" presId="urn:microsoft.com/office/officeart/2016/7/layout/LinearArrowProcessNumbered"/>
    <dgm:cxn modelId="{057469BC-2D9D-0F4D-8B4F-028327A53B27}" type="presParOf" srcId="{D72DC2A6-F312-4A4E-83DC-EE4DAA406501}" destId="{0214BF62-5183-FC4E-97E8-4D83CB0459CF}" srcOrd="6" destOrd="0" presId="urn:microsoft.com/office/officeart/2016/7/layout/LinearArrowProcessNumbered"/>
    <dgm:cxn modelId="{01D604C0-971D-B54A-B732-467154598F16}" type="presParOf" srcId="{0214BF62-5183-FC4E-97E8-4D83CB0459CF}" destId="{C390CA76-411A-2A42-82F5-1E1C2DFEDE71}" srcOrd="0" destOrd="0" presId="urn:microsoft.com/office/officeart/2016/7/layout/LinearArrowProcessNumbered"/>
    <dgm:cxn modelId="{1F8D4222-A206-D247-8FE6-EB576C9D5C03}" type="presParOf" srcId="{0214BF62-5183-FC4E-97E8-4D83CB0459CF}" destId="{7F58CBDC-0CAC-854D-8EC4-14D07FDF87A3}" srcOrd="1" destOrd="0" presId="urn:microsoft.com/office/officeart/2016/7/layout/LinearArrowProcessNumbered"/>
    <dgm:cxn modelId="{162D7C62-037E-1446-9F3A-5FB75B7BB10D}" type="presParOf" srcId="{7F58CBDC-0CAC-854D-8EC4-14D07FDF87A3}" destId="{A77EECD7-97BF-984A-BF08-348CE3BE8CAA}" srcOrd="0" destOrd="0" presId="urn:microsoft.com/office/officeart/2016/7/layout/LinearArrowProcessNumbered"/>
    <dgm:cxn modelId="{7A2E287B-08EF-9045-8809-A6788C0A003D}" type="presParOf" srcId="{7F58CBDC-0CAC-854D-8EC4-14D07FDF87A3}" destId="{4723F243-12AF-4A47-A545-CAAD4F54E035}" srcOrd="1" destOrd="0" presId="urn:microsoft.com/office/officeart/2016/7/layout/LinearArrowProcessNumbered"/>
    <dgm:cxn modelId="{65AE6F63-BFE7-8D46-A5E8-0D03D2C0455A}" type="presParOf" srcId="{7F58CBDC-0CAC-854D-8EC4-14D07FDF87A3}" destId="{49603AD4-ACB2-844E-AB1F-E83CAB05FDB0}" srcOrd="2" destOrd="0" presId="urn:microsoft.com/office/officeart/2016/7/layout/LinearArrowProcessNumbered"/>
    <dgm:cxn modelId="{0BABDE2E-90C3-F046-AFA4-BCB966C3484A}" type="presParOf" srcId="{7F58CBDC-0CAC-854D-8EC4-14D07FDF87A3}" destId="{17BE85E9-6453-8D4C-9217-69D60A34D62C}" srcOrd="3" destOrd="0" presId="urn:microsoft.com/office/officeart/2016/7/layout/LinearArrowProcessNumbered"/>
    <dgm:cxn modelId="{3A7CC3AE-326E-1C47-8A6B-A9303EC7CBEE}" type="presParOf" srcId="{0214BF62-5183-FC4E-97E8-4D83CB0459CF}" destId="{E70C41FB-6014-DC46-BC85-38F918C181D3}" srcOrd="2" destOrd="0" presId="urn:microsoft.com/office/officeart/2016/7/layout/LinearArrowProcessNumbered"/>
    <dgm:cxn modelId="{1B786A43-2D69-AF45-AE2F-987BC9BCC638}" type="presParOf" srcId="{D72DC2A6-F312-4A4E-83DC-EE4DAA406501}" destId="{9E539DCA-9A83-034C-A51D-DDA6C77F66DD}" srcOrd="7" destOrd="0" presId="urn:microsoft.com/office/officeart/2016/7/layout/LinearArrowProcessNumbered"/>
    <dgm:cxn modelId="{AB55BF8A-678A-CC43-A624-7A53317E31A5}" type="presParOf" srcId="{D72DC2A6-F312-4A4E-83DC-EE4DAA406501}" destId="{9188D4A4-6ABC-704E-AA2B-2B9D066CAD06}" srcOrd="8" destOrd="0" presId="urn:microsoft.com/office/officeart/2016/7/layout/LinearArrowProcessNumbered"/>
    <dgm:cxn modelId="{3CF31D06-E3A9-AF4F-A94C-E6BB3620999C}" type="presParOf" srcId="{9188D4A4-6ABC-704E-AA2B-2B9D066CAD06}" destId="{F7BD9518-4FC7-0B4B-A596-81F1CDB0BE21}" srcOrd="0" destOrd="0" presId="urn:microsoft.com/office/officeart/2016/7/layout/LinearArrowProcessNumbered"/>
    <dgm:cxn modelId="{780A1101-9B8C-874C-84CD-90BC2926062C}" type="presParOf" srcId="{9188D4A4-6ABC-704E-AA2B-2B9D066CAD06}" destId="{2E20F77A-E606-694E-9FCD-F76C5B1F2E7F}" srcOrd="1" destOrd="0" presId="urn:microsoft.com/office/officeart/2016/7/layout/LinearArrowProcessNumbered"/>
    <dgm:cxn modelId="{7E5E624C-44C0-B14A-9524-5F81609CCAFC}" type="presParOf" srcId="{2E20F77A-E606-694E-9FCD-F76C5B1F2E7F}" destId="{8A269538-DD7B-8943-852A-94BE5170EABE}" srcOrd="0" destOrd="0" presId="urn:microsoft.com/office/officeart/2016/7/layout/LinearArrowProcessNumbered"/>
    <dgm:cxn modelId="{BA422B7E-62B2-3945-B98B-D02D983DCFFB}" type="presParOf" srcId="{2E20F77A-E606-694E-9FCD-F76C5B1F2E7F}" destId="{8658C79B-39F0-8944-98ED-D3C42A59D1F3}" srcOrd="1" destOrd="0" presId="urn:microsoft.com/office/officeart/2016/7/layout/LinearArrowProcessNumbered"/>
    <dgm:cxn modelId="{8F1C71F3-C9F2-724E-B9ED-27876411A5B2}" type="presParOf" srcId="{2E20F77A-E606-694E-9FCD-F76C5B1F2E7F}" destId="{A86E25F7-4093-2647-BFFF-660E56F29D11}" srcOrd="2" destOrd="0" presId="urn:microsoft.com/office/officeart/2016/7/layout/LinearArrowProcessNumbered"/>
    <dgm:cxn modelId="{3D7AA36C-8FD8-6442-987C-14FE3DF785B8}" type="presParOf" srcId="{2E20F77A-E606-694E-9FCD-F76C5B1F2E7F}" destId="{33A8313C-30F5-E84C-A08E-268BFA7C7976}" srcOrd="3" destOrd="0" presId="urn:microsoft.com/office/officeart/2016/7/layout/LinearArrowProcessNumbered"/>
    <dgm:cxn modelId="{0A8CE834-D3EE-2946-A56C-7313EF0D15B2}" type="presParOf" srcId="{9188D4A4-6ABC-704E-AA2B-2B9D066CAD06}" destId="{209B5C20-3201-D046-9F7C-A12BB86210D1}" srcOrd="2" destOrd="0" presId="urn:microsoft.com/office/officeart/2016/7/layout/LinearArrowProcessNumbered"/>
    <dgm:cxn modelId="{5A4CECEF-6836-E94C-8998-9F4DC70CABEF}" type="presParOf" srcId="{D72DC2A6-F312-4A4E-83DC-EE4DAA406501}" destId="{D44B57B6-E22D-924D-B564-CFB15310989F}" srcOrd="9" destOrd="0" presId="urn:microsoft.com/office/officeart/2016/7/layout/LinearArrowProcessNumbered"/>
    <dgm:cxn modelId="{11654B2E-8716-6844-91DE-D5626BAF1DDA}" type="presParOf" srcId="{D72DC2A6-F312-4A4E-83DC-EE4DAA406501}" destId="{17E4D867-4427-AD48-A5C5-800693BA23EE}" srcOrd="10" destOrd="0" presId="urn:microsoft.com/office/officeart/2016/7/layout/LinearArrowProcessNumbered"/>
    <dgm:cxn modelId="{89224908-6886-1C4E-B605-0FF29A443882}" type="presParOf" srcId="{17E4D867-4427-AD48-A5C5-800693BA23EE}" destId="{ABDE2E07-DF74-1C48-9763-A6A5B4B8D86E}" srcOrd="0" destOrd="0" presId="urn:microsoft.com/office/officeart/2016/7/layout/LinearArrowProcessNumbered"/>
    <dgm:cxn modelId="{5B1314BA-E7C7-5446-97BC-52BC36DF75B4}" type="presParOf" srcId="{17E4D867-4427-AD48-A5C5-800693BA23EE}" destId="{BAA7DFFE-69CD-A745-A9CA-0A2CCD4A6F9B}" srcOrd="1" destOrd="0" presId="urn:microsoft.com/office/officeart/2016/7/layout/LinearArrowProcessNumbered"/>
    <dgm:cxn modelId="{C2BB2406-F547-214B-AE1A-180B8BF043C5}" type="presParOf" srcId="{BAA7DFFE-69CD-A745-A9CA-0A2CCD4A6F9B}" destId="{F0AFF4C6-3517-C140-8051-AC1A59797676}" srcOrd="0" destOrd="0" presId="urn:microsoft.com/office/officeart/2016/7/layout/LinearArrowProcessNumbered"/>
    <dgm:cxn modelId="{29ECB9FC-21BF-004A-87CC-A5EEA4E14225}" type="presParOf" srcId="{BAA7DFFE-69CD-A745-A9CA-0A2CCD4A6F9B}" destId="{F7D688E9-274E-C444-9B75-F0110BE78313}" srcOrd="1" destOrd="0" presId="urn:microsoft.com/office/officeart/2016/7/layout/LinearArrowProcessNumbered"/>
    <dgm:cxn modelId="{00FB7EAA-BCF2-1647-A8C3-9DD481D89DA2}" type="presParOf" srcId="{BAA7DFFE-69CD-A745-A9CA-0A2CCD4A6F9B}" destId="{55D42A72-3EDF-4840-812F-9BDAEA7A38C2}" srcOrd="2" destOrd="0" presId="urn:microsoft.com/office/officeart/2016/7/layout/LinearArrowProcessNumbered"/>
    <dgm:cxn modelId="{840199E3-FB27-834E-971B-44E64D38E7B8}" type="presParOf" srcId="{BAA7DFFE-69CD-A745-A9CA-0A2CCD4A6F9B}" destId="{ACEC31A6-5E8A-F148-8B45-D969FF8E4972}" srcOrd="3" destOrd="0" presId="urn:microsoft.com/office/officeart/2016/7/layout/LinearArrowProcessNumbered"/>
    <dgm:cxn modelId="{2841ABC8-0225-9449-A893-89C7F16B2736}" type="presParOf" srcId="{17E4D867-4427-AD48-A5C5-800693BA23EE}" destId="{17868FBE-A184-7C4D-BD8A-ED83A8527875}"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1A9ED48-BA86-42CF-A020-247A307558AD}" type="doc">
      <dgm:prSet loTypeId="urn:microsoft.com/office/officeart/2016/7/layout/LinearArrowProcessNumbered" loCatId="process" qsTypeId="urn:microsoft.com/office/officeart/2005/8/quickstyle/simple5" qsCatId="simple" csTypeId="urn:microsoft.com/office/officeart/2005/8/colors/colorful2" csCatId="colorful" phldr="1"/>
      <dgm:spPr/>
      <dgm:t>
        <a:bodyPr/>
        <a:lstStyle/>
        <a:p>
          <a:endParaRPr lang="en-US"/>
        </a:p>
      </dgm:t>
    </dgm:pt>
    <dgm:pt modelId="{08E796B1-AD66-43F0-AB8C-5BAEED5A9142}">
      <dgm:prSet/>
      <dgm:spPr/>
      <dgm:t>
        <a:bodyPr/>
        <a:lstStyle/>
        <a:p>
          <a:r>
            <a:rPr lang="en-GB" b="0" i="0" dirty="0"/>
            <a:t>Find a comfortable seated position or lie down on your back.</a:t>
          </a:r>
          <a:endParaRPr lang="en-US" dirty="0"/>
        </a:p>
      </dgm:t>
    </dgm:pt>
    <dgm:pt modelId="{9007645F-5ACE-486D-AF28-4777B86F3A97}" type="parTrans" cxnId="{7D53EDAB-06B8-4199-9D60-DDCAB4D0CA32}">
      <dgm:prSet/>
      <dgm:spPr/>
      <dgm:t>
        <a:bodyPr/>
        <a:lstStyle/>
        <a:p>
          <a:endParaRPr lang="en-US"/>
        </a:p>
      </dgm:t>
    </dgm:pt>
    <dgm:pt modelId="{ED70CFF8-43C3-4590-93B0-B880F40480DD}" type="sibTrans" cxnId="{7D53EDAB-06B8-4199-9D60-DDCAB4D0CA32}">
      <dgm:prSet phldrT="1" phldr="0"/>
      <dgm:spPr/>
      <dgm:t>
        <a:bodyPr/>
        <a:lstStyle/>
        <a:p>
          <a:r>
            <a:rPr lang="en-US" dirty="0"/>
            <a:t>1</a:t>
          </a:r>
        </a:p>
      </dgm:t>
    </dgm:pt>
    <dgm:pt modelId="{A1C4D800-5ED4-A346-983F-F9497E4BBECB}">
      <dgm:prSet/>
      <dgm:spPr/>
      <dgm:t>
        <a:bodyPr/>
        <a:lstStyle/>
        <a:p>
          <a:r>
            <a:rPr lang="en-GB" b="0" i="0" dirty="0"/>
            <a:t>Close your eyes (if comfortable) or soften your gaze.</a:t>
          </a:r>
          <a:endParaRPr lang="en-US" dirty="0"/>
        </a:p>
      </dgm:t>
    </dgm:pt>
    <dgm:pt modelId="{0A6A1D01-AE28-264C-A64B-EB480F51670B}" type="parTrans" cxnId="{0EC837A7-FEA2-7241-8E0B-D169D0DCA46A}">
      <dgm:prSet/>
      <dgm:spPr/>
      <dgm:t>
        <a:bodyPr/>
        <a:lstStyle/>
        <a:p>
          <a:endParaRPr lang="en-GB"/>
        </a:p>
      </dgm:t>
    </dgm:pt>
    <dgm:pt modelId="{2B8C696A-336B-3348-A059-4439AB4742CA}" type="sibTrans" cxnId="{0EC837A7-FEA2-7241-8E0B-D169D0DCA46A}">
      <dgm:prSet phldrT="2" phldr="0"/>
      <dgm:spPr/>
      <dgm:t>
        <a:bodyPr/>
        <a:lstStyle/>
        <a:p>
          <a:r>
            <a:rPr lang="en-GB" dirty="0"/>
            <a:t>2</a:t>
          </a:r>
        </a:p>
      </dgm:t>
    </dgm:pt>
    <dgm:pt modelId="{3ECB5CDA-8C2A-BB46-80CB-8F1C5DB5A88D}">
      <dgm:prSet/>
      <dgm:spPr/>
      <dgm:t>
        <a:bodyPr/>
        <a:lstStyle/>
        <a:p>
          <a:r>
            <a:rPr lang="en-GB" b="0" i="0" dirty="0"/>
            <a:t>Bring your attention to the sensation of your breath as it moves in and out of your body.</a:t>
          </a:r>
          <a:endParaRPr lang="en-US" dirty="0"/>
        </a:p>
      </dgm:t>
    </dgm:pt>
    <dgm:pt modelId="{1219FB1A-376A-7340-B600-DF94F95E4E30}" type="parTrans" cxnId="{A00419F3-AFDD-5C4F-A957-858CF17D385A}">
      <dgm:prSet/>
      <dgm:spPr/>
      <dgm:t>
        <a:bodyPr/>
        <a:lstStyle/>
        <a:p>
          <a:endParaRPr lang="en-GB"/>
        </a:p>
      </dgm:t>
    </dgm:pt>
    <dgm:pt modelId="{EE67E49C-AD2B-0141-86F4-4CBEB331DE12}" type="sibTrans" cxnId="{A00419F3-AFDD-5C4F-A957-858CF17D385A}">
      <dgm:prSet phldrT="3" phldr="0"/>
      <dgm:spPr/>
      <dgm:t>
        <a:bodyPr/>
        <a:lstStyle/>
        <a:p>
          <a:r>
            <a:rPr lang="en-GB" dirty="0"/>
            <a:t>3</a:t>
          </a:r>
        </a:p>
      </dgm:t>
    </dgm:pt>
    <dgm:pt modelId="{C10B72C7-0C3D-2A4D-B6DE-274491B48843}">
      <dgm:prSet/>
      <dgm:spPr/>
      <dgm:t>
        <a:bodyPr/>
        <a:lstStyle/>
        <a:p>
          <a:r>
            <a:rPr lang="en-GB" b="0" i="0" dirty="0"/>
            <a:t>Notice the rise and fall of your chest or the sensation of air passing through your nostrils.</a:t>
          </a:r>
          <a:endParaRPr lang="en-US" dirty="0"/>
        </a:p>
      </dgm:t>
    </dgm:pt>
    <dgm:pt modelId="{1FCE181F-E81B-1247-8D58-F3E29F7BFD6C}" type="parTrans" cxnId="{CBE73570-6C05-234C-BFFF-FB1C7C621CFB}">
      <dgm:prSet/>
      <dgm:spPr/>
      <dgm:t>
        <a:bodyPr/>
        <a:lstStyle/>
        <a:p>
          <a:endParaRPr lang="en-GB"/>
        </a:p>
      </dgm:t>
    </dgm:pt>
    <dgm:pt modelId="{3D069527-13A5-4442-8DA9-714E3F0C9A2D}" type="sibTrans" cxnId="{CBE73570-6C05-234C-BFFF-FB1C7C621CFB}">
      <dgm:prSet phldrT="4" phldr="0"/>
      <dgm:spPr/>
      <dgm:t>
        <a:bodyPr/>
        <a:lstStyle/>
        <a:p>
          <a:r>
            <a:rPr lang="en-GB" dirty="0"/>
            <a:t>4</a:t>
          </a:r>
        </a:p>
      </dgm:t>
    </dgm:pt>
    <dgm:pt modelId="{60CE33A7-D1EF-9F46-94F0-A8AFF9E8912A}">
      <dgm:prSet/>
      <dgm:spPr/>
      <dgm:t>
        <a:bodyPr/>
        <a:lstStyle/>
        <a:p>
          <a:r>
            <a:rPr lang="en-GB" b="0" i="0" dirty="0"/>
            <a:t>Whenever your mind starts to wander, gently redirect your focus back to your breath without judgment.</a:t>
          </a:r>
          <a:endParaRPr lang="en-US" dirty="0"/>
        </a:p>
      </dgm:t>
    </dgm:pt>
    <dgm:pt modelId="{6822EEBD-70C9-0D43-9D5B-24FDB58493FC}" type="parTrans" cxnId="{79AADA50-3952-9744-A9E4-D4F1DB034C3C}">
      <dgm:prSet/>
      <dgm:spPr/>
      <dgm:t>
        <a:bodyPr/>
        <a:lstStyle/>
        <a:p>
          <a:endParaRPr lang="en-GB"/>
        </a:p>
      </dgm:t>
    </dgm:pt>
    <dgm:pt modelId="{AA80627D-C356-E144-BE46-C41EADBAD11D}" type="sibTrans" cxnId="{79AADA50-3952-9744-A9E4-D4F1DB034C3C}">
      <dgm:prSet phldrT="5" phldr="0"/>
      <dgm:spPr/>
      <dgm:t>
        <a:bodyPr/>
        <a:lstStyle/>
        <a:p>
          <a:r>
            <a:rPr lang="en-GB" dirty="0"/>
            <a:t>5</a:t>
          </a:r>
        </a:p>
      </dgm:t>
    </dgm:pt>
    <dgm:pt modelId="{CB448B17-BB76-2447-86FC-97782C3FC2F2}">
      <dgm:prSet/>
      <dgm:spPr/>
      <dgm:t>
        <a:bodyPr/>
        <a:lstStyle/>
        <a:p>
          <a:r>
            <a:rPr lang="en-GB" b="0" i="0" dirty="0"/>
            <a:t>Practice mindfulness for a few minutes, gradually increasing the duration as students become more comfortable with the practice</a:t>
          </a:r>
          <a:endParaRPr lang="en-US" dirty="0"/>
        </a:p>
      </dgm:t>
    </dgm:pt>
    <dgm:pt modelId="{6660C135-27FF-CA48-BE5A-B5B5DEED62A7}" type="parTrans" cxnId="{E26A52C0-2417-9047-B7B6-87CF69D308B0}">
      <dgm:prSet/>
      <dgm:spPr/>
      <dgm:t>
        <a:bodyPr/>
        <a:lstStyle/>
        <a:p>
          <a:endParaRPr lang="en-GB"/>
        </a:p>
      </dgm:t>
    </dgm:pt>
    <dgm:pt modelId="{CB73632C-2626-BA4F-9F9C-EC82C271F606}" type="sibTrans" cxnId="{E26A52C0-2417-9047-B7B6-87CF69D308B0}">
      <dgm:prSet phldrT="6" phldr="0"/>
      <dgm:spPr/>
      <dgm:t>
        <a:bodyPr/>
        <a:lstStyle/>
        <a:p>
          <a:r>
            <a:rPr lang="en-GB" dirty="0"/>
            <a:t>6</a:t>
          </a:r>
        </a:p>
      </dgm:t>
    </dgm:pt>
    <dgm:pt modelId="{D72DC2A6-F312-4A4E-83DC-EE4DAA406501}" type="pres">
      <dgm:prSet presAssocID="{B1A9ED48-BA86-42CF-A020-247A307558AD}" presName="linearFlow" presStyleCnt="0">
        <dgm:presLayoutVars>
          <dgm:dir/>
          <dgm:animLvl val="lvl"/>
          <dgm:resizeHandles val="exact"/>
        </dgm:presLayoutVars>
      </dgm:prSet>
      <dgm:spPr/>
    </dgm:pt>
    <dgm:pt modelId="{4440866F-F656-B54D-8534-F254CA137521}" type="pres">
      <dgm:prSet presAssocID="{08E796B1-AD66-43F0-AB8C-5BAEED5A9142}" presName="compositeNode" presStyleCnt="0"/>
      <dgm:spPr/>
    </dgm:pt>
    <dgm:pt modelId="{6DD0B3ED-7627-D344-9B20-B026EE0F9E0A}" type="pres">
      <dgm:prSet presAssocID="{08E796B1-AD66-43F0-AB8C-5BAEED5A9142}" presName="parTx" presStyleLbl="node1" presStyleIdx="0" presStyleCnt="0">
        <dgm:presLayoutVars>
          <dgm:chMax val="0"/>
          <dgm:chPref val="0"/>
          <dgm:bulletEnabled val="1"/>
        </dgm:presLayoutVars>
      </dgm:prSet>
      <dgm:spPr/>
    </dgm:pt>
    <dgm:pt modelId="{3E4C93FA-22D2-FB4A-8EA9-86A2C8E65F67}" type="pres">
      <dgm:prSet presAssocID="{08E796B1-AD66-43F0-AB8C-5BAEED5A9142}" presName="parSh" presStyleCnt="0"/>
      <dgm:spPr/>
    </dgm:pt>
    <dgm:pt modelId="{89F23319-7531-5644-9896-1C05D47AA791}" type="pres">
      <dgm:prSet presAssocID="{08E796B1-AD66-43F0-AB8C-5BAEED5A9142}" presName="lineNode" presStyleLbl="alignAccFollowNode1" presStyleIdx="0" presStyleCnt="18"/>
      <dgm:spPr/>
    </dgm:pt>
    <dgm:pt modelId="{BDF36113-F67F-2244-9799-7C4FB59A2CD2}" type="pres">
      <dgm:prSet presAssocID="{08E796B1-AD66-43F0-AB8C-5BAEED5A9142}" presName="lineArrowNode" presStyleLbl="alignAccFollowNode1" presStyleIdx="1" presStyleCnt="18"/>
      <dgm:spPr/>
    </dgm:pt>
    <dgm:pt modelId="{92D9AF92-4C2C-1941-8058-EBEAC7F92A66}" type="pres">
      <dgm:prSet presAssocID="{ED70CFF8-43C3-4590-93B0-B880F40480DD}" presName="sibTransNodeCircle" presStyleLbl="alignNode1" presStyleIdx="0" presStyleCnt="6">
        <dgm:presLayoutVars>
          <dgm:chMax val="0"/>
          <dgm:bulletEnabled/>
        </dgm:presLayoutVars>
      </dgm:prSet>
      <dgm:spPr/>
    </dgm:pt>
    <dgm:pt modelId="{BCB34692-D5BC-3345-B68C-AFD9CFF6EEC7}" type="pres">
      <dgm:prSet presAssocID="{ED70CFF8-43C3-4590-93B0-B880F40480DD}" presName="spacerBetweenCircleAndCallout" presStyleCnt="0">
        <dgm:presLayoutVars/>
      </dgm:prSet>
      <dgm:spPr/>
    </dgm:pt>
    <dgm:pt modelId="{7757C3F3-234C-B64D-B960-8A650C99ED32}" type="pres">
      <dgm:prSet presAssocID="{08E796B1-AD66-43F0-AB8C-5BAEED5A9142}" presName="nodeText" presStyleLbl="alignAccFollowNode1" presStyleIdx="2" presStyleCnt="18">
        <dgm:presLayoutVars>
          <dgm:bulletEnabled val="1"/>
        </dgm:presLayoutVars>
      </dgm:prSet>
      <dgm:spPr/>
    </dgm:pt>
    <dgm:pt modelId="{C39AD5BF-3F6E-8248-A589-D6D4A60CB8BB}" type="pres">
      <dgm:prSet presAssocID="{ED70CFF8-43C3-4590-93B0-B880F40480DD}" presName="sibTransComposite" presStyleCnt="0"/>
      <dgm:spPr/>
    </dgm:pt>
    <dgm:pt modelId="{CCD5E23E-D1A1-E34F-9999-CD506F261A22}" type="pres">
      <dgm:prSet presAssocID="{A1C4D800-5ED4-A346-983F-F9497E4BBECB}" presName="compositeNode" presStyleCnt="0"/>
      <dgm:spPr/>
    </dgm:pt>
    <dgm:pt modelId="{8A7069BD-5D35-234D-AA50-5B2F717F8108}" type="pres">
      <dgm:prSet presAssocID="{A1C4D800-5ED4-A346-983F-F9497E4BBECB}" presName="parTx" presStyleLbl="node1" presStyleIdx="0" presStyleCnt="0">
        <dgm:presLayoutVars>
          <dgm:chMax val="0"/>
          <dgm:chPref val="0"/>
          <dgm:bulletEnabled val="1"/>
        </dgm:presLayoutVars>
      </dgm:prSet>
      <dgm:spPr/>
    </dgm:pt>
    <dgm:pt modelId="{87F7F992-AEE9-4547-8F8B-9D9A1EE0EB46}" type="pres">
      <dgm:prSet presAssocID="{A1C4D800-5ED4-A346-983F-F9497E4BBECB}" presName="parSh" presStyleCnt="0"/>
      <dgm:spPr/>
    </dgm:pt>
    <dgm:pt modelId="{73C5BBB5-F7CE-4F43-AC94-302101F328EF}" type="pres">
      <dgm:prSet presAssocID="{A1C4D800-5ED4-A346-983F-F9497E4BBECB}" presName="lineNode" presStyleLbl="alignAccFollowNode1" presStyleIdx="3" presStyleCnt="18"/>
      <dgm:spPr/>
    </dgm:pt>
    <dgm:pt modelId="{B54183BE-436E-BC4C-B6AE-F85894B3B28B}" type="pres">
      <dgm:prSet presAssocID="{A1C4D800-5ED4-A346-983F-F9497E4BBECB}" presName="lineArrowNode" presStyleLbl="alignAccFollowNode1" presStyleIdx="4" presStyleCnt="18"/>
      <dgm:spPr/>
    </dgm:pt>
    <dgm:pt modelId="{FE462932-A51F-6043-A948-94D3B50C60D6}" type="pres">
      <dgm:prSet presAssocID="{2B8C696A-336B-3348-A059-4439AB4742CA}" presName="sibTransNodeCircle" presStyleLbl="alignNode1" presStyleIdx="1" presStyleCnt="6">
        <dgm:presLayoutVars>
          <dgm:chMax val="0"/>
          <dgm:bulletEnabled/>
        </dgm:presLayoutVars>
      </dgm:prSet>
      <dgm:spPr/>
    </dgm:pt>
    <dgm:pt modelId="{54B077A2-C8B8-9648-AFB9-6D26E1163262}" type="pres">
      <dgm:prSet presAssocID="{2B8C696A-336B-3348-A059-4439AB4742CA}" presName="spacerBetweenCircleAndCallout" presStyleCnt="0">
        <dgm:presLayoutVars/>
      </dgm:prSet>
      <dgm:spPr/>
    </dgm:pt>
    <dgm:pt modelId="{87368F62-99C2-6B47-8530-DA8B1BE5A388}" type="pres">
      <dgm:prSet presAssocID="{A1C4D800-5ED4-A346-983F-F9497E4BBECB}" presName="nodeText" presStyleLbl="alignAccFollowNode1" presStyleIdx="5" presStyleCnt="18">
        <dgm:presLayoutVars>
          <dgm:bulletEnabled val="1"/>
        </dgm:presLayoutVars>
      </dgm:prSet>
      <dgm:spPr/>
    </dgm:pt>
    <dgm:pt modelId="{2238EF23-721A-D343-9728-A1A3A917A578}" type="pres">
      <dgm:prSet presAssocID="{2B8C696A-336B-3348-A059-4439AB4742CA}" presName="sibTransComposite" presStyleCnt="0"/>
      <dgm:spPr/>
    </dgm:pt>
    <dgm:pt modelId="{8BC7249D-6790-5D49-AE45-A79DFF701FED}" type="pres">
      <dgm:prSet presAssocID="{3ECB5CDA-8C2A-BB46-80CB-8F1C5DB5A88D}" presName="compositeNode" presStyleCnt="0"/>
      <dgm:spPr/>
    </dgm:pt>
    <dgm:pt modelId="{82908889-3BC2-B74E-835D-579C960D4EA1}" type="pres">
      <dgm:prSet presAssocID="{3ECB5CDA-8C2A-BB46-80CB-8F1C5DB5A88D}" presName="parTx" presStyleLbl="node1" presStyleIdx="0" presStyleCnt="0">
        <dgm:presLayoutVars>
          <dgm:chMax val="0"/>
          <dgm:chPref val="0"/>
          <dgm:bulletEnabled val="1"/>
        </dgm:presLayoutVars>
      </dgm:prSet>
      <dgm:spPr/>
    </dgm:pt>
    <dgm:pt modelId="{49F1F123-6A0B-C145-AE4E-855B76542CBF}" type="pres">
      <dgm:prSet presAssocID="{3ECB5CDA-8C2A-BB46-80CB-8F1C5DB5A88D}" presName="parSh" presStyleCnt="0"/>
      <dgm:spPr/>
    </dgm:pt>
    <dgm:pt modelId="{E02A197C-1B6B-8B41-A340-34DB1875DCD9}" type="pres">
      <dgm:prSet presAssocID="{3ECB5CDA-8C2A-BB46-80CB-8F1C5DB5A88D}" presName="lineNode" presStyleLbl="alignAccFollowNode1" presStyleIdx="6" presStyleCnt="18"/>
      <dgm:spPr/>
    </dgm:pt>
    <dgm:pt modelId="{FC9D5A6C-9CD2-3C48-BECD-274893D7B41D}" type="pres">
      <dgm:prSet presAssocID="{3ECB5CDA-8C2A-BB46-80CB-8F1C5DB5A88D}" presName="lineArrowNode" presStyleLbl="alignAccFollowNode1" presStyleIdx="7" presStyleCnt="18"/>
      <dgm:spPr/>
    </dgm:pt>
    <dgm:pt modelId="{58D4D3E9-2568-EB44-B05F-D6BB084278E2}" type="pres">
      <dgm:prSet presAssocID="{EE67E49C-AD2B-0141-86F4-4CBEB331DE12}" presName="sibTransNodeCircle" presStyleLbl="alignNode1" presStyleIdx="2" presStyleCnt="6">
        <dgm:presLayoutVars>
          <dgm:chMax val="0"/>
          <dgm:bulletEnabled/>
        </dgm:presLayoutVars>
      </dgm:prSet>
      <dgm:spPr/>
    </dgm:pt>
    <dgm:pt modelId="{199A3171-DBED-F444-BDC1-92FCB419FFF3}" type="pres">
      <dgm:prSet presAssocID="{EE67E49C-AD2B-0141-86F4-4CBEB331DE12}" presName="spacerBetweenCircleAndCallout" presStyleCnt="0">
        <dgm:presLayoutVars/>
      </dgm:prSet>
      <dgm:spPr/>
    </dgm:pt>
    <dgm:pt modelId="{495EB876-F962-2A4B-A075-99C3C7CDFB3E}" type="pres">
      <dgm:prSet presAssocID="{3ECB5CDA-8C2A-BB46-80CB-8F1C5DB5A88D}" presName="nodeText" presStyleLbl="alignAccFollowNode1" presStyleIdx="8" presStyleCnt="18">
        <dgm:presLayoutVars>
          <dgm:bulletEnabled val="1"/>
        </dgm:presLayoutVars>
      </dgm:prSet>
      <dgm:spPr/>
    </dgm:pt>
    <dgm:pt modelId="{88F0D7DB-00C0-D04A-8143-E9677D42E231}" type="pres">
      <dgm:prSet presAssocID="{EE67E49C-AD2B-0141-86F4-4CBEB331DE12}" presName="sibTransComposite" presStyleCnt="0"/>
      <dgm:spPr/>
    </dgm:pt>
    <dgm:pt modelId="{A4088F9D-7081-C642-83BB-14FD6927E3B2}" type="pres">
      <dgm:prSet presAssocID="{C10B72C7-0C3D-2A4D-B6DE-274491B48843}" presName="compositeNode" presStyleCnt="0"/>
      <dgm:spPr/>
    </dgm:pt>
    <dgm:pt modelId="{19B94DFC-10DE-C94E-9798-A9431D449731}" type="pres">
      <dgm:prSet presAssocID="{C10B72C7-0C3D-2A4D-B6DE-274491B48843}" presName="parTx" presStyleLbl="node1" presStyleIdx="0" presStyleCnt="0">
        <dgm:presLayoutVars>
          <dgm:chMax val="0"/>
          <dgm:chPref val="0"/>
          <dgm:bulletEnabled val="1"/>
        </dgm:presLayoutVars>
      </dgm:prSet>
      <dgm:spPr/>
    </dgm:pt>
    <dgm:pt modelId="{746621D3-CD20-5A47-803E-F680262534FB}" type="pres">
      <dgm:prSet presAssocID="{C10B72C7-0C3D-2A4D-B6DE-274491B48843}" presName="parSh" presStyleCnt="0"/>
      <dgm:spPr/>
    </dgm:pt>
    <dgm:pt modelId="{29907A99-4903-0548-B637-E91DA002D5A0}" type="pres">
      <dgm:prSet presAssocID="{C10B72C7-0C3D-2A4D-B6DE-274491B48843}" presName="lineNode" presStyleLbl="alignAccFollowNode1" presStyleIdx="9" presStyleCnt="18"/>
      <dgm:spPr/>
    </dgm:pt>
    <dgm:pt modelId="{4C7CFD23-5548-BA42-B5D7-AB3F9D4D67CA}" type="pres">
      <dgm:prSet presAssocID="{C10B72C7-0C3D-2A4D-B6DE-274491B48843}" presName="lineArrowNode" presStyleLbl="alignAccFollowNode1" presStyleIdx="10" presStyleCnt="18"/>
      <dgm:spPr/>
    </dgm:pt>
    <dgm:pt modelId="{F3F635A6-4884-4746-AF26-59AE38414D68}" type="pres">
      <dgm:prSet presAssocID="{3D069527-13A5-4442-8DA9-714E3F0C9A2D}" presName="sibTransNodeCircle" presStyleLbl="alignNode1" presStyleIdx="3" presStyleCnt="6">
        <dgm:presLayoutVars>
          <dgm:chMax val="0"/>
          <dgm:bulletEnabled/>
        </dgm:presLayoutVars>
      </dgm:prSet>
      <dgm:spPr/>
    </dgm:pt>
    <dgm:pt modelId="{2720EFFA-0620-C946-9987-C3A9798D2D2F}" type="pres">
      <dgm:prSet presAssocID="{3D069527-13A5-4442-8DA9-714E3F0C9A2D}" presName="spacerBetweenCircleAndCallout" presStyleCnt="0">
        <dgm:presLayoutVars/>
      </dgm:prSet>
      <dgm:spPr/>
    </dgm:pt>
    <dgm:pt modelId="{A6D99405-6225-A14C-92FA-51311E801681}" type="pres">
      <dgm:prSet presAssocID="{C10B72C7-0C3D-2A4D-B6DE-274491B48843}" presName="nodeText" presStyleLbl="alignAccFollowNode1" presStyleIdx="11" presStyleCnt="18">
        <dgm:presLayoutVars>
          <dgm:bulletEnabled val="1"/>
        </dgm:presLayoutVars>
      </dgm:prSet>
      <dgm:spPr/>
    </dgm:pt>
    <dgm:pt modelId="{D900DA33-634E-194B-9C22-DC5892F5DC4E}" type="pres">
      <dgm:prSet presAssocID="{3D069527-13A5-4442-8DA9-714E3F0C9A2D}" presName="sibTransComposite" presStyleCnt="0"/>
      <dgm:spPr/>
    </dgm:pt>
    <dgm:pt modelId="{2996BAF1-3C27-8349-A89E-AC39AD11EEC4}" type="pres">
      <dgm:prSet presAssocID="{60CE33A7-D1EF-9F46-94F0-A8AFF9E8912A}" presName="compositeNode" presStyleCnt="0"/>
      <dgm:spPr/>
    </dgm:pt>
    <dgm:pt modelId="{E69A70D7-63A1-0C4E-B509-027714C19C3C}" type="pres">
      <dgm:prSet presAssocID="{60CE33A7-D1EF-9F46-94F0-A8AFF9E8912A}" presName="parTx" presStyleLbl="node1" presStyleIdx="0" presStyleCnt="0">
        <dgm:presLayoutVars>
          <dgm:chMax val="0"/>
          <dgm:chPref val="0"/>
          <dgm:bulletEnabled val="1"/>
        </dgm:presLayoutVars>
      </dgm:prSet>
      <dgm:spPr/>
    </dgm:pt>
    <dgm:pt modelId="{1BB6DD0C-B264-5E44-A9C8-3F221E43DAF9}" type="pres">
      <dgm:prSet presAssocID="{60CE33A7-D1EF-9F46-94F0-A8AFF9E8912A}" presName="parSh" presStyleCnt="0"/>
      <dgm:spPr/>
    </dgm:pt>
    <dgm:pt modelId="{AA791E6E-4321-F84A-A657-FC62FE0D6163}" type="pres">
      <dgm:prSet presAssocID="{60CE33A7-D1EF-9F46-94F0-A8AFF9E8912A}" presName="lineNode" presStyleLbl="alignAccFollowNode1" presStyleIdx="12" presStyleCnt="18"/>
      <dgm:spPr/>
    </dgm:pt>
    <dgm:pt modelId="{8FCD243B-BDE5-9E43-9120-465853CB2592}" type="pres">
      <dgm:prSet presAssocID="{60CE33A7-D1EF-9F46-94F0-A8AFF9E8912A}" presName="lineArrowNode" presStyleLbl="alignAccFollowNode1" presStyleIdx="13" presStyleCnt="18"/>
      <dgm:spPr/>
    </dgm:pt>
    <dgm:pt modelId="{AB04C8DD-8D97-A847-AF53-46D0F2D338D0}" type="pres">
      <dgm:prSet presAssocID="{AA80627D-C356-E144-BE46-C41EADBAD11D}" presName="sibTransNodeCircle" presStyleLbl="alignNode1" presStyleIdx="4" presStyleCnt="6">
        <dgm:presLayoutVars>
          <dgm:chMax val="0"/>
          <dgm:bulletEnabled/>
        </dgm:presLayoutVars>
      </dgm:prSet>
      <dgm:spPr/>
    </dgm:pt>
    <dgm:pt modelId="{D2A19815-FBEA-2D48-8AC6-D9D33C0299D4}" type="pres">
      <dgm:prSet presAssocID="{AA80627D-C356-E144-BE46-C41EADBAD11D}" presName="spacerBetweenCircleAndCallout" presStyleCnt="0">
        <dgm:presLayoutVars/>
      </dgm:prSet>
      <dgm:spPr/>
    </dgm:pt>
    <dgm:pt modelId="{92F47117-65ED-C946-A285-7F2B35F6F687}" type="pres">
      <dgm:prSet presAssocID="{60CE33A7-D1EF-9F46-94F0-A8AFF9E8912A}" presName="nodeText" presStyleLbl="alignAccFollowNode1" presStyleIdx="14" presStyleCnt="18">
        <dgm:presLayoutVars>
          <dgm:bulletEnabled val="1"/>
        </dgm:presLayoutVars>
      </dgm:prSet>
      <dgm:spPr/>
    </dgm:pt>
    <dgm:pt modelId="{DE3371A3-3415-5440-86CE-9C719773F9EF}" type="pres">
      <dgm:prSet presAssocID="{AA80627D-C356-E144-BE46-C41EADBAD11D}" presName="sibTransComposite" presStyleCnt="0"/>
      <dgm:spPr/>
    </dgm:pt>
    <dgm:pt modelId="{F71F26C5-EC0F-C44C-8EBF-9084997107CB}" type="pres">
      <dgm:prSet presAssocID="{CB448B17-BB76-2447-86FC-97782C3FC2F2}" presName="compositeNode" presStyleCnt="0"/>
      <dgm:spPr/>
    </dgm:pt>
    <dgm:pt modelId="{F9AAE901-B4E4-3042-80EE-B8918BA1F548}" type="pres">
      <dgm:prSet presAssocID="{CB448B17-BB76-2447-86FC-97782C3FC2F2}" presName="parTx" presStyleLbl="node1" presStyleIdx="0" presStyleCnt="0">
        <dgm:presLayoutVars>
          <dgm:chMax val="0"/>
          <dgm:chPref val="0"/>
          <dgm:bulletEnabled val="1"/>
        </dgm:presLayoutVars>
      </dgm:prSet>
      <dgm:spPr/>
    </dgm:pt>
    <dgm:pt modelId="{7D415797-0D47-B740-B24F-A3C2C6EFCDEF}" type="pres">
      <dgm:prSet presAssocID="{CB448B17-BB76-2447-86FC-97782C3FC2F2}" presName="parSh" presStyleCnt="0"/>
      <dgm:spPr/>
    </dgm:pt>
    <dgm:pt modelId="{33E062A2-33BA-1A4D-BC1C-5C43C9680541}" type="pres">
      <dgm:prSet presAssocID="{CB448B17-BB76-2447-86FC-97782C3FC2F2}" presName="lineNode" presStyleLbl="alignAccFollowNode1" presStyleIdx="15" presStyleCnt="18"/>
      <dgm:spPr/>
    </dgm:pt>
    <dgm:pt modelId="{BB5639DD-CFA2-5745-8136-A648B5CDB8BF}" type="pres">
      <dgm:prSet presAssocID="{CB448B17-BB76-2447-86FC-97782C3FC2F2}" presName="lineArrowNode" presStyleLbl="alignAccFollowNode1" presStyleIdx="16" presStyleCnt="18"/>
      <dgm:spPr/>
    </dgm:pt>
    <dgm:pt modelId="{AAA4FCEC-868A-A045-81DD-F4EF805E0F07}" type="pres">
      <dgm:prSet presAssocID="{CB73632C-2626-BA4F-9F9C-EC82C271F606}" presName="sibTransNodeCircle" presStyleLbl="alignNode1" presStyleIdx="5" presStyleCnt="6">
        <dgm:presLayoutVars>
          <dgm:chMax val="0"/>
          <dgm:bulletEnabled/>
        </dgm:presLayoutVars>
      </dgm:prSet>
      <dgm:spPr/>
    </dgm:pt>
    <dgm:pt modelId="{023E7D9E-B7DF-614D-AE0A-644F704FF14F}" type="pres">
      <dgm:prSet presAssocID="{CB73632C-2626-BA4F-9F9C-EC82C271F606}" presName="spacerBetweenCircleAndCallout" presStyleCnt="0">
        <dgm:presLayoutVars/>
      </dgm:prSet>
      <dgm:spPr/>
    </dgm:pt>
    <dgm:pt modelId="{5FCD62C8-D7EA-504B-BFA1-5EE88F422D67}" type="pres">
      <dgm:prSet presAssocID="{CB448B17-BB76-2447-86FC-97782C3FC2F2}" presName="nodeText" presStyleLbl="alignAccFollowNode1" presStyleIdx="17" presStyleCnt="18">
        <dgm:presLayoutVars>
          <dgm:bulletEnabled val="1"/>
        </dgm:presLayoutVars>
      </dgm:prSet>
      <dgm:spPr/>
    </dgm:pt>
  </dgm:ptLst>
  <dgm:cxnLst>
    <dgm:cxn modelId="{2C83D101-2A94-3446-8D0D-4D37262BCEBE}" type="presOf" srcId="{CB73632C-2626-BA4F-9F9C-EC82C271F606}" destId="{AAA4FCEC-868A-A045-81DD-F4EF805E0F07}" srcOrd="0" destOrd="0" presId="urn:microsoft.com/office/officeart/2016/7/layout/LinearArrowProcessNumbered"/>
    <dgm:cxn modelId="{AB85AF06-A8EB-AF43-963A-BE664C27CE38}" type="presOf" srcId="{AA80627D-C356-E144-BE46-C41EADBAD11D}" destId="{AB04C8DD-8D97-A847-AF53-46D0F2D338D0}" srcOrd="0" destOrd="0" presId="urn:microsoft.com/office/officeart/2016/7/layout/LinearArrowProcessNumbered"/>
    <dgm:cxn modelId="{0DB9C00A-B55B-504A-B053-EFFB007B0933}" type="presOf" srcId="{CB448B17-BB76-2447-86FC-97782C3FC2F2}" destId="{5FCD62C8-D7EA-504B-BFA1-5EE88F422D67}" srcOrd="0" destOrd="0" presId="urn:microsoft.com/office/officeart/2016/7/layout/LinearArrowProcessNumbered"/>
    <dgm:cxn modelId="{3CF87A25-9589-6641-98D1-F2488AF354C6}" type="presOf" srcId="{3D069527-13A5-4442-8DA9-714E3F0C9A2D}" destId="{F3F635A6-4884-4746-AF26-59AE38414D68}" srcOrd="0" destOrd="0" presId="urn:microsoft.com/office/officeart/2016/7/layout/LinearArrowProcessNumbered"/>
    <dgm:cxn modelId="{0B3CF62B-B490-0D41-A019-314C4AC9FFD9}" type="presOf" srcId="{EE67E49C-AD2B-0141-86F4-4CBEB331DE12}" destId="{58D4D3E9-2568-EB44-B05F-D6BB084278E2}" srcOrd="0" destOrd="0" presId="urn:microsoft.com/office/officeart/2016/7/layout/LinearArrowProcessNumbered"/>
    <dgm:cxn modelId="{50B9EB3C-05F0-F644-BE93-D5C71670817E}" type="presOf" srcId="{2B8C696A-336B-3348-A059-4439AB4742CA}" destId="{FE462932-A51F-6043-A948-94D3B50C60D6}" srcOrd="0" destOrd="0" presId="urn:microsoft.com/office/officeart/2016/7/layout/LinearArrowProcessNumbered"/>
    <dgm:cxn modelId="{9A1F0D46-810E-8442-AE1B-847E10B2BEE4}" type="presOf" srcId="{3ECB5CDA-8C2A-BB46-80CB-8F1C5DB5A88D}" destId="{495EB876-F962-2A4B-A075-99C3C7CDFB3E}" srcOrd="0" destOrd="0" presId="urn:microsoft.com/office/officeart/2016/7/layout/LinearArrowProcessNumbered"/>
    <dgm:cxn modelId="{79AADA50-3952-9744-A9E4-D4F1DB034C3C}" srcId="{B1A9ED48-BA86-42CF-A020-247A307558AD}" destId="{60CE33A7-D1EF-9F46-94F0-A8AFF9E8912A}" srcOrd="4" destOrd="0" parTransId="{6822EEBD-70C9-0D43-9D5B-24FDB58493FC}" sibTransId="{AA80627D-C356-E144-BE46-C41EADBAD11D}"/>
    <dgm:cxn modelId="{B191E65E-1B38-0746-862E-0843DB26DEEE}" type="presOf" srcId="{B1A9ED48-BA86-42CF-A020-247A307558AD}" destId="{D72DC2A6-F312-4A4E-83DC-EE4DAA406501}" srcOrd="0" destOrd="0" presId="urn:microsoft.com/office/officeart/2016/7/layout/LinearArrowProcessNumbered"/>
    <dgm:cxn modelId="{04CF216C-65BF-5F4B-8B21-EB15F182F1E7}" type="presOf" srcId="{ED70CFF8-43C3-4590-93B0-B880F40480DD}" destId="{92D9AF92-4C2C-1941-8058-EBEAC7F92A66}" srcOrd="0" destOrd="0" presId="urn:microsoft.com/office/officeart/2016/7/layout/LinearArrowProcessNumbered"/>
    <dgm:cxn modelId="{CBE73570-6C05-234C-BFFF-FB1C7C621CFB}" srcId="{B1A9ED48-BA86-42CF-A020-247A307558AD}" destId="{C10B72C7-0C3D-2A4D-B6DE-274491B48843}" srcOrd="3" destOrd="0" parTransId="{1FCE181F-E81B-1247-8D58-F3E29F7BFD6C}" sibTransId="{3D069527-13A5-4442-8DA9-714E3F0C9A2D}"/>
    <dgm:cxn modelId="{48AA4876-7B51-0D4C-B271-05CE0E2429D3}" type="presOf" srcId="{A1C4D800-5ED4-A346-983F-F9497E4BBECB}" destId="{87368F62-99C2-6B47-8530-DA8B1BE5A388}" srcOrd="0" destOrd="0" presId="urn:microsoft.com/office/officeart/2016/7/layout/LinearArrowProcessNumbered"/>
    <dgm:cxn modelId="{D3E98D78-7848-064D-A890-20639E56E015}" type="presOf" srcId="{08E796B1-AD66-43F0-AB8C-5BAEED5A9142}" destId="{7757C3F3-234C-B64D-B960-8A650C99ED32}" srcOrd="0" destOrd="0" presId="urn:microsoft.com/office/officeart/2016/7/layout/LinearArrowProcessNumbered"/>
    <dgm:cxn modelId="{266E058A-322B-A345-8A1A-D9F0D1BD742C}" type="presOf" srcId="{60CE33A7-D1EF-9F46-94F0-A8AFF9E8912A}" destId="{92F47117-65ED-C946-A285-7F2B35F6F687}" srcOrd="0" destOrd="0" presId="urn:microsoft.com/office/officeart/2016/7/layout/LinearArrowProcessNumbered"/>
    <dgm:cxn modelId="{C5F2A08E-1DB9-F345-9BA6-94D7797C2553}" type="presOf" srcId="{C10B72C7-0C3D-2A4D-B6DE-274491B48843}" destId="{A6D99405-6225-A14C-92FA-51311E801681}" srcOrd="0" destOrd="0" presId="urn:microsoft.com/office/officeart/2016/7/layout/LinearArrowProcessNumbered"/>
    <dgm:cxn modelId="{0EC837A7-FEA2-7241-8E0B-D169D0DCA46A}" srcId="{B1A9ED48-BA86-42CF-A020-247A307558AD}" destId="{A1C4D800-5ED4-A346-983F-F9497E4BBECB}" srcOrd="1" destOrd="0" parTransId="{0A6A1D01-AE28-264C-A64B-EB480F51670B}" sibTransId="{2B8C696A-336B-3348-A059-4439AB4742CA}"/>
    <dgm:cxn modelId="{7D53EDAB-06B8-4199-9D60-DDCAB4D0CA32}" srcId="{B1A9ED48-BA86-42CF-A020-247A307558AD}" destId="{08E796B1-AD66-43F0-AB8C-5BAEED5A9142}" srcOrd="0" destOrd="0" parTransId="{9007645F-5ACE-486D-AF28-4777B86F3A97}" sibTransId="{ED70CFF8-43C3-4590-93B0-B880F40480DD}"/>
    <dgm:cxn modelId="{E26A52C0-2417-9047-B7B6-87CF69D308B0}" srcId="{B1A9ED48-BA86-42CF-A020-247A307558AD}" destId="{CB448B17-BB76-2447-86FC-97782C3FC2F2}" srcOrd="5" destOrd="0" parTransId="{6660C135-27FF-CA48-BE5A-B5B5DEED62A7}" sibTransId="{CB73632C-2626-BA4F-9F9C-EC82C271F606}"/>
    <dgm:cxn modelId="{A00419F3-AFDD-5C4F-A957-858CF17D385A}" srcId="{B1A9ED48-BA86-42CF-A020-247A307558AD}" destId="{3ECB5CDA-8C2A-BB46-80CB-8F1C5DB5A88D}" srcOrd="2" destOrd="0" parTransId="{1219FB1A-376A-7340-B600-DF94F95E4E30}" sibTransId="{EE67E49C-AD2B-0141-86F4-4CBEB331DE12}"/>
    <dgm:cxn modelId="{6890EC02-9949-4649-9EEA-637A7FB16C64}" type="presParOf" srcId="{D72DC2A6-F312-4A4E-83DC-EE4DAA406501}" destId="{4440866F-F656-B54D-8534-F254CA137521}" srcOrd="0" destOrd="0" presId="urn:microsoft.com/office/officeart/2016/7/layout/LinearArrowProcessNumbered"/>
    <dgm:cxn modelId="{E7F77735-ACF7-BB47-B16B-780D2FEDC497}" type="presParOf" srcId="{4440866F-F656-B54D-8534-F254CA137521}" destId="{6DD0B3ED-7627-D344-9B20-B026EE0F9E0A}" srcOrd="0" destOrd="0" presId="urn:microsoft.com/office/officeart/2016/7/layout/LinearArrowProcessNumbered"/>
    <dgm:cxn modelId="{2B879D7E-3A00-4F41-9789-F1781BC8DEAE}" type="presParOf" srcId="{4440866F-F656-B54D-8534-F254CA137521}" destId="{3E4C93FA-22D2-FB4A-8EA9-86A2C8E65F67}" srcOrd="1" destOrd="0" presId="urn:microsoft.com/office/officeart/2016/7/layout/LinearArrowProcessNumbered"/>
    <dgm:cxn modelId="{720DFC02-33A5-5F48-9634-8A91167FCBDC}" type="presParOf" srcId="{3E4C93FA-22D2-FB4A-8EA9-86A2C8E65F67}" destId="{89F23319-7531-5644-9896-1C05D47AA791}" srcOrd="0" destOrd="0" presId="urn:microsoft.com/office/officeart/2016/7/layout/LinearArrowProcessNumbered"/>
    <dgm:cxn modelId="{7576D539-ED25-3640-9842-D8101C4A8676}" type="presParOf" srcId="{3E4C93FA-22D2-FB4A-8EA9-86A2C8E65F67}" destId="{BDF36113-F67F-2244-9799-7C4FB59A2CD2}" srcOrd="1" destOrd="0" presId="urn:microsoft.com/office/officeart/2016/7/layout/LinearArrowProcessNumbered"/>
    <dgm:cxn modelId="{5E69FCBA-A510-1C46-8471-730EAE896942}" type="presParOf" srcId="{3E4C93FA-22D2-FB4A-8EA9-86A2C8E65F67}" destId="{92D9AF92-4C2C-1941-8058-EBEAC7F92A66}" srcOrd="2" destOrd="0" presId="urn:microsoft.com/office/officeart/2016/7/layout/LinearArrowProcessNumbered"/>
    <dgm:cxn modelId="{99ED216F-A17F-B843-8366-3EB5D9362FA3}" type="presParOf" srcId="{3E4C93FA-22D2-FB4A-8EA9-86A2C8E65F67}" destId="{BCB34692-D5BC-3345-B68C-AFD9CFF6EEC7}" srcOrd="3" destOrd="0" presId="urn:microsoft.com/office/officeart/2016/7/layout/LinearArrowProcessNumbered"/>
    <dgm:cxn modelId="{EE3C6129-EB93-9C4F-B90F-545B424C50E2}" type="presParOf" srcId="{4440866F-F656-B54D-8534-F254CA137521}" destId="{7757C3F3-234C-B64D-B960-8A650C99ED32}" srcOrd="2" destOrd="0" presId="urn:microsoft.com/office/officeart/2016/7/layout/LinearArrowProcessNumbered"/>
    <dgm:cxn modelId="{AC72497C-95DC-8246-8AFC-E080F7D098EB}" type="presParOf" srcId="{D72DC2A6-F312-4A4E-83DC-EE4DAA406501}" destId="{C39AD5BF-3F6E-8248-A589-D6D4A60CB8BB}" srcOrd="1" destOrd="0" presId="urn:microsoft.com/office/officeart/2016/7/layout/LinearArrowProcessNumbered"/>
    <dgm:cxn modelId="{27D08CF3-7229-C840-B9C4-ED8380810CA5}" type="presParOf" srcId="{D72DC2A6-F312-4A4E-83DC-EE4DAA406501}" destId="{CCD5E23E-D1A1-E34F-9999-CD506F261A22}" srcOrd="2" destOrd="0" presId="urn:microsoft.com/office/officeart/2016/7/layout/LinearArrowProcessNumbered"/>
    <dgm:cxn modelId="{D8BDC61B-2FD7-5749-AE1A-AF10685E2B39}" type="presParOf" srcId="{CCD5E23E-D1A1-E34F-9999-CD506F261A22}" destId="{8A7069BD-5D35-234D-AA50-5B2F717F8108}" srcOrd="0" destOrd="0" presId="urn:microsoft.com/office/officeart/2016/7/layout/LinearArrowProcessNumbered"/>
    <dgm:cxn modelId="{749631D7-513E-0145-B548-FB181FD1E44D}" type="presParOf" srcId="{CCD5E23E-D1A1-E34F-9999-CD506F261A22}" destId="{87F7F992-AEE9-4547-8F8B-9D9A1EE0EB46}" srcOrd="1" destOrd="0" presId="urn:microsoft.com/office/officeart/2016/7/layout/LinearArrowProcessNumbered"/>
    <dgm:cxn modelId="{243155DD-3AA8-6542-8DFB-3CBDB21F892D}" type="presParOf" srcId="{87F7F992-AEE9-4547-8F8B-9D9A1EE0EB46}" destId="{73C5BBB5-F7CE-4F43-AC94-302101F328EF}" srcOrd="0" destOrd="0" presId="urn:microsoft.com/office/officeart/2016/7/layout/LinearArrowProcessNumbered"/>
    <dgm:cxn modelId="{33DA7335-E5BC-9546-82AC-C73A508B52A1}" type="presParOf" srcId="{87F7F992-AEE9-4547-8F8B-9D9A1EE0EB46}" destId="{B54183BE-436E-BC4C-B6AE-F85894B3B28B}" srcOrd="1" destOrd="0" presId="urn:microsoft.com/office/officeart/2016/7/layout/LinearArrowProcessNumbered"/>
    <dgm:cxn modelId="{A3A25BEB-EAEC-5B49-AAED-CDA30D947BE9}" type="presParOf" srcId="{87F7F992-AEE9-4547-8F8B-9D9A1EE0EB46}" destId="{FE462932-A51F-6043-A948-94D3B50C60D6}" srcOrd="2" destOrd="0" presId="urn:microsoft.com/office/officeart/2016/7/layout/LinearArrowProcessNumbered"/>
    <dgm:cxn modelId="{DF1EA656-7B4B-1A49-8F70-2577D288B53A}" type="presParOf" srcId="{87F7F992-AEE9-4547-8F8B-9D9A1EE0EB46}" destId="{54B077A2-C8B8-9648-AFB9-6D26E1163262}" srcOrd="3" destOrd="0" presId="urn:microsoft.com/office/officeart/2016/7/layout/LinearArrowProcessNumbered"/>
    <dgm:cxn modelId="{AAE02C27-E580-9343-A1B7-EDCC2AC2C0F6}" type="presParOf" srcId="{CCD5E23E-D1A1-E34F-9999-CD506F261A22}" destId="{87368F62-99C2-6B47-8530-DA8B1BE5A388}" srcOrd="2" destOrd="0" presId="urn:microsoft.com/office/officeart/2016/7/layout/LinearArrowProcessNumbered"/>
    <dgm:cxn modelId="{FC3157CD-94AF-2F45-B7E6-34604393F805}" type="presParOf" srcId="{D72DC2A6-F312-4A4E-83DC-EE4DAA406501}" destId="{2238EF23-721A-D343-9728-A1A3A917A578}" srcOrd="3" destOrd="0" presId="urn:microsoft.com/office/officeart/2016/7/layout/LinearArrowProcessNumbered"/>
    <dgm:cxn modelId="{17C8ECDC-D1A6-E441-AC93-8322D7516B4F}" type="presParOf" srcId="{D72DC2A6-F312-4A4E-83DC-EE4DAA406501}" destId="{8BC7249D-6790-5D49-AE45-A79DFF701FED}" srcOrd="4" destOrd="0" presId="urn:microsoft.com/office/officeart/2016/7/layout/LinearArrowProcessNumbered"/>
    <dgm:cxn modelId="{B6A3A572-61D8-5048-8FBC-DBCBF8BEDD99}" type="presParOf" srcId="{8BC7249D-6790-5D49-AE45-A79DFF701FED}" destId="{82908889-3BC2-B74E-835D-579C960D4EA1}" srcOrd="0" destOrd="0" presId="urn:microsoft.com/office/officeart/2016/7/layout/LinearArrowProcessNumbered"/>
    <dgm:cxn modelId="{E94FE741-2F98-ED4B-861B-89F9BA1D281E}" type="presParOf" srcId="{8BC7249D-6790-5D49-AE45-A79DFF701FED}" destId="{49F1F123-6A0B-C145-AE4E-855B76542CBF}" srcOrd="1" destOrd="0" presId="urn:microsoft.com/office/officeart/2016/7/layout/LinearArrowProcessNumbered"/>
    <dgm:cxn modelId="{8C25947D-FEEB-5949-996F-C899666A78E3}" type="presParOf" srcId="{49F1F123-6A0B-C145-AE4E-855B76542CBF}" destId="{E02A197C-1B6B-8B41-A340-34DB1875DCD9}" srcOrd="0" destOrd="0" presId="urn:microsoft.com/office/officeart/2016/7/layout/LinearArrowProcessNumbered"/>
    <dgm:cxn modelId="{7CCC701B-6970-B44E-BDF7-C943104599CE}" type="presParOf" srcId="{49F1F123-6A0B-C145-AE4E-855B76542CBF}" destId="{FC9D5A6C-9CD2-3C48-BECD-274893D7B41D}" srcOrd="1" destOrd="0" presId="urn:microsoft.com/office/officeart/2016/7/layout/LinearArrowProcessNumbered"/>
    <dgm:cxn modelId="{8C047A1E-0B43-7546-8B9A-30C46FDA124F}" type="presParOf" srcId="{49F1F123-6A0B-C145-AE4E-855B76542CBF}" destId="{58D4D3E9-2568-EB44-B05F-D6BB084278E2}" srcOrd="2" destOrd="0" presId="urn:microsoft.com/office/officeart/2016/7/layout/LinearArrowProcessNumbered"/>
    <dgm:cxn modelId="{3EF26D6A-1B99-3A40-B177-862F8A35D083}" type="presParOf" srcId="{49F1F123-6A0B-C145-AE4E-855B76542CBF}" destId="{199A3171-DBED-F444-BDC1-92FCB419FFF3}" srcOrd="3" destOrd="0" presId="urn:microsoft.com/office/officeart/2016/7/layout/LinearArrowProcessNumbered"/>
    <dgm:cxn modelId="{424D0A08-7EA1-EF48-A165-928605952BE5}" type="presParOf" srcId="{8BC7249D-6790-5D49-AE45-A79DFF701FED}" destId="{495EB876-F962-2A4B-A075-99C3C7CDFB3E}" srcOrd="2" destOrd="0" presId="urn:microsoft.com/office/officeart/2016/7/layout/LinearArrowProcessNumbered"/>
    <dgm:cxn modelId="{7D9DE538-EEEE-7D4C-AF35-C47A15024253}" type="presParOf" srcId="{D72DC2A6-F312-4A4E-83DC-EE4DAA406501}" destId="{88F0D7DB-00C0-D04A-8143-E9677D42E231}" srcOrd="5" destOrd="0" presId="urn:microsoft.com/office/officeart/2016/7/layout/LinearArrowProcessNumbered"/>
    <dgm:cxn modelId="{521D7486-15EF-0146-8987-5AD1A26AE783}" type="presParOf" srcId="{D72DC2A6-F312-4A4E-83DC-EE4DAA406501}" destId="{A4088F9D-7081-C642-83BB-14FD6927E3B2}" srcOrd="6" destOrd="0" presId="urn:microsoft.com/office/officeart/2016/7/layout/LinearArrowProcessNumbered"/>
    <dgm:cxn modelId="{FE19FB40-16FC-EC48-BEA7-416A48D5586B}" type="presParOf" srcId="{A4088F9D-7081-C642-83BB-14FD6927E3B2}" destId="{19B94DFC-10DE-C94E-9798-A9431D449731}" srcOrd="0" destOrd="0" presId="urn:microsoft.com/office/officeart/2016/7/layout/LinearArrowProcessNumbered"/>
    <dgm:cxn modelId="{F741E5B7-EA96-7945-8F9E-9F2AEEB43EB8}" type="presParOf" srcId="{A4088F9D-7081-C642-83BB-14FD6927E3B2}" destId="{746621D3-CD20-5A47-803E-F680262534FB}" srcOrd="1" destOrd="0" presId="urn:microsoft.com/office/officeart/2016/7/layout/LinearArrowProcessNumbered"/>
    <dgm:cxn modelId="{6A0AA69D-07D4-BA4E-93E8-0D1BCF9895A4}" type="presParOf" srcId="{746621D3-CD20-5A47-803E-F680262534FB}" destId="{29907A99-4903-0548-B637-E91DA002D5A0}" srcOrd="0" destOrd="0" presId="urn:microsoft.com/office/officeart/2016/7/layout/LinearArrowProcessNumbered"/>
    <dgm:cxn modelId="{BE30F39C-832A-9F43-8611-8F9537F8CC14}" type="presParOf" srcId="{746621D3-CD20-5A47-803E-F680262534FB}" destId="{4C7CFD23-5548-BA42-B5D7-AB3F9D4D67CA}" srcOrd="1" destOrd="0" presId="urn:microsoft.com/office/officeart/2016/7/layout/LinearArrowProcessNumbered"/>
    <dgm:cxn modelId="{FACE96F8-9C4B-354F-BA0F-76846C2CB32C}" type="presParOf" srcId="{746621D3-CD20-5A47-803E-F680262534FB}" destId="{F3F635A6-4884-4746-AF26-59AE38414D68}" srcOrd="2" destOrd="0" presId="urn:microsoft.com/office/officeart/2016/7/layout/LinearArrowProcessNumbered"/>
    <dgm:cxn modelId="{0A4079D6-13FC-4346-848A-A9CFE574F15D}" type="presParOf" srcId="{746621D3-CD20-5A47-803E-F680262534FB}" destId="{2720EFFA-0620-C946-9987-C3A9798D2D2F}" srcOrd="3" destOrd="0" presId="urn:microsoft.com/office/officeart/2016/7/layout/LinearArrowProcessNumbered"/>
    <dgm:cxn modelId="{6269BC31-1F38-4640-A6FB-15B6B2B791B9}" type="presParOf" srcId="{A4088F9D-7081-C642-83BB-14FD6927E3B2}" destId="{A6D99405-6225-A14C-92FA-51311E801681}" srcOrd="2" destOrd="0" presId="urn:microsoft.com/office/officeart/2016/7/layout/LinearArrowProcessNumbered"/>
    <dgm:cxn modelId="{16F27C8D-BAB8-F44F-BDBA-2D2C0AF664F6}" type="presParOf" srcId="{D72DC2A6-F312-4A4E-83DC-EE4DAA406501}" destId="{D900DA33-634E-194B-9C22-DC5892F5DC4E}" srcOrd="7" destOrd="0" presId="urn:microsoft.com/office/officeart/2016/7/layout/LinearArrowProcessNumbered"/>
    <dgm:cxn modelId="{04337D9F-9021-B14F-A78E-A75AF80C3F7C}" type="presParOf" srcId="{D72DC2A6-F312-4A4E-83DC-EE4DAA406501}" destId="{2996BAF1-3C27-8349-A89E-AC39AD11EEC4}" srcOrd="8" destOrd="0" presId="urn:microsoft.com/office/officeart/2016/7/layout/LinearArrowProcessNumbered"/>
    <dgm:cxn modelId="{8D33DC0C-0E3B-974B-A778-1BB51B2357A5}" type="presParOf" srcId="{2996BAF1-3C27-8349-A89E-AC39AD11EEC4}" destId="{E69A70D7-63A1-0C4E-B509-027714C19C3C}" srcOrd="0" destOrd="0" presId="urn:microsoft.com/office/officeart/2016/7/layout/LinearArrowProcessNumbered"/>
    <dgm:cxn modelId="{ABCC32C8-4FF3-D645-8356-08C7C5D0DCE9}" type="presParOf" srcId="{2996BAF1-3C27-8349-A89E-AC39AD11EEC4}" destId="{1BB6DD0C-B264-5E44-A9C8-3F221E43DAF9}" srcOrd="1" destOrd="0" presId="urn:microsoft.com/office/officeart/2016/7/layout/LinearArrowProcessNumbered"/>
    <dgm:cxn modelId="{D40E6C94-DC23-094F-9C3E-E4524D17B865}" type="presParOf" srcId="{1BB6DD0C-B264-5E44-A9C8-3F221E43DAF9}" destId="{AA791E6E-4321-F84A-A657-FC62FE0D6163}" srcOrd="0" destOrd="0" presId="urn:microsoft.com/office/officeart/2016/7/layout/LinearArrowProcessNumbered"/>
    <dgm:cxn modelId="{74E4422A-C9DA-3A4D-8292-260041B9C6FC}" type="presParOf" srcId="{1BB6DD0C-B264-5E44-A9C8-3F221E43DAF9}" destId="{8FCD243B-BDE5-9E43-9120-465853CB2592}" srcOrd="1" destOrd="0" presId="urn:microsoft.com/office/officeart/2016/7/layout/LinearArrowProcessNumbered"/>
    <dgm:cxn modelId="{458FB768-8183-FD42-A45E-606AABE7B890}" type="presParOf" srcId="{1BB6DD0C-B264-5E44-A9C8-3F221E43DAF9}" destId="{AB04C8DD-8D97-A847-AF53-46D0F2D338D0}" srcOrd="2" destOrd="0" presId="urn:microsoft.com/office/officeart/2016/7/layout/LinearArrowProcessNumbered"/>
    <dgm:cxn modelId="{79EB86A8-BEC7-7F48-B6D0-DA391FEC0B8D}" type="presParOf" srcId="{1BB6DD0C-B264-5E44-A9C8-3F221E43DAF9}" destId="{D2A19815-FBEA-2D48-8AC6-D9D33C0299D4}" srcOrd="3" destOrd="0" presId="urn:microsoft.com/office/officeart/2016/7/layout/LinearArrowProcessNumbered"/>
    <dgm:cxn modelId="{706C6D18-22A8-C049-8FDD-08B387869F02}" type="presParOf" srcId="{2996BAF1-3C27-8349-A89E-AC39AD11EEC4}" destId="{92F47117-65ED-C946-A285-7F2B35F6F687}" srcOrd="2" destOrd="0" presId="urn:microsoft.com/office/officeart/2016/7/layout/LinearArrowProcessNumbered"/>
    <dgm:cxn modelId="{314C53E5-5669-0249-9A7D-D806A1CB648C}" type="presParOf" srcId="{D72DC2A6-F312-4A4E-83DC-EE4DAA406501}" destId="{DE3371A3-3415-5440-86CE-9C719773F9EF}" srcOrd="9" destOrd="0" presId="urn:microsoft.com/office/officeart/2016/7/layout/LinearArrowProcessNumbered"/>
    <dgm:cxn modelId="{5B23027F-2EC0-CA46-BF47-D50D58F482B5}" type="presParOf" srcId="{D72DC2A6-F312-4A4E-83DC-EE4DAA406501}" destId="{F71F26C5-EC0F-C44C-8EBF-9084997107CB}" srcOrd="10" destOrd="0" presId="urn:microsoft.com/office/officeart/2016/7/layout/LinearArrowProcessNumbered"/>
    <dgm:cxn modelId="{A2433590-8251-0648-8D17-3964640E2347}" type="presParOf" srcId="{F71F26C5-EC0F-C44C-8EBF-9084997107CB}" destId="{F9AAE901-B4E4-3042-80EE-B8918BA1F548}" srcOrd="0" destOrd="0" presId="urn:microsoft.com/office/officeart/2016/7/layout/LinearArrowProcessNumbered"/>
    <dgm:cxn modelId="{97EB9819-57BD-5343-AE3D-FF721E1EC837}" type="presParOf" srcId="{F71F26C5-EC0F-C44C-8EBF-9084997107CB}" destId="{7D415797-0D47-B740-B24F-A3C2C6EFCDEF}" srcOrd="1" destOrd="0" presId="urn:microsoft.com/office/officeart/2016/7/layout/LinearArrowProcessNumbered"/>
    <dgm:cxn modelId="{F4E3EB64-A637-6840-BCA6-BF30B5B71624}" type="presParOf" srcId="{7D415797-0D47-B740-B24F-A3C2C6EFCDEF}" destId="{33E062A2-33BA-1A4D-BC1C-5C43C9680541}" srcOrd="0" destOrd="0" presId="urn:microsoft.com/office/officeart/2016/7/layout/LinearArrowProcessNumbered"/>
    <dgm:cxn modelId="{F3F5E679-CC40-534E-B971-E7C8E43F287A}" type="presParOf" srcId="{7D415797-0D47-B740-B24F-A3C2C6EFCDEF}" destId="{BB5639DD-CFA2-5745-8136-A648B5CDB8BF}" srcOrd="1" destOrd="0" presId="urn:microsoft.com/office/officeart/2016/7/layout/LinearArrowProcessNumbered"/>
    <dgm:cxn modelId="{7F6F1F7A-EC3B-5846-9425-98425C030E4A}" type="presParOf" srcId="{7D415797-0D47-B740-B24F-A3C2C6EFCDEF}" destId="{AAA4FCEC-868A-A045-81DD-F4EF805E0F07}" srcOrd="2" destOrd="0" presId="urn:microsoft.com/office/officeart/2016/7/layout/LinearArrowProcessNumbered"/>
    <dgm:cxn modelId="{CE150500-BAF9-4744-BA5E-020C251CA000}" type="presParOf" srcId="{7D415797-0D47-B740-B24F-A3C2C6EFCDEF}" destId="{023E7D9E-B7DF-614D-AE0A-644F704FF14F}" srcOrd="3" destOrd="0" presId="urn:microsoft.com/office/officeart/2016/7/layout/LinearArrowProcessNumbered"/>
    <dgm:cxn modelId="{B589FC95-90EB-D248-84DD-B7F951F15D4C}" type="presParOf" srcId="{F71F26C5-EC0F-C44C-8EBF-9084997107CB}" destId="{5FCD62C8-D7EA-504B-BFA1-5EE88F422D67}"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6D05AFCA-4D3A-4C23-87C6-1EE0EA38401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A039205-C53A-F847-8234-DE33E12275D8}">
      <dgm:prSet/>
      <dgm:spPr/>
      <dgm:t>
        <a:bodyPr/>
        <a:lstStyle/>
        <a:p>
          <a:pPr>
            <a:lnSpc>
              <a:spcPct val="100000"/>
            </a:lnSpc>
          </a:pPr>
          <a:r>
            <a:rPr lang="en-GB" b="1" i="0" dirty="0"/>
            <a:t>Informed Consent:</a:t>
          </a:r>
          <a:r>
            <a:rPr lang="en-GB" b="0" i="0" dirty="0"/>
            <a:t> Practitioners must ensure that clients (or their legal guardians) fully understand the nature, purpose, risks, and benefits of sensory interventions before providing consent. This includes explaining the potential outcomes of interventions, any potential discomfort or sensory overload that may occur, and the client's right to refuse or discontinue interventions at any time.</a:t>
          </a:r>
          <a:endParaRPr lang="en-US" dirty="0"/>
        </a:p>
      </dgm:t>
    </dgm:pt>
    <dgm:pt modelId="{AA4FE484-BF12-B748-B244-0DC35187767B}" type="sibTrans" cxnId="{567E3AD3-74C6-6C41-842D-108A631DF76A}">
      <dgm:prSet/>
      <dgm:spPr/>
      <dgm:t>
        <a:bodyPr/>
        <a:lstStyle/>
        <a:p>
          <a:pPr>
            <a:lnSpc>
              <a:spcPct val="100000"/>
            </a:lnSpc>
          </a:pPr>
          <a:endParaRPr lang="en-GB"/>
        </a:p>
      </dgm:t>
    </dgm:pt>
    <dgm:pt modelId="{A91C9474-CE28-AD45-B605-5F94AFBA5C79}" type="parTrans" cxnId="{567E3AD3-74C6-6C41-842D-108A631DF76A}">
      <dgm:prSet/>
      <dgm:spPr/>
      <dgm:t>
        <a:bodyPr/>
        <a:lstStyle/>
        <a:p>
          <a:endParaRPr lang="en-GB"/>
        </a:p>
      </dgm:t>
    </dgm:pt>
    <dgm:pt modelId="{D05D0DEF-9A57-FF42-8928-C6EE32AF725C}">
      <dgm:prSet/>
      <dgm:spPr/>
      <dgm:t>
        <a:bodyPr/>
        <a:lstStyle/>
        <a:p>
          <a:pPr>
            <a:lnSpc>
              <a:spcPct val="100000"/>
            </a:lnSpc>
          </a:pPr>
          <a:r>
            <a:rPr lang="en-GB" b="1" i="0" dirty="0"/>
            <a:t>Client Autonomy:</a:t>
          </a:r>
          <a:r>
            <a:rPr lang="en-GB" b="0" i="0" dirty="0"/>
            <a:t> Respect for client autonomy is paramount in sensory intervention. Practitioners should empower clients to make informed decisions about their care, including the selection of sensory activities and interventions. Clients should be actively involved in the goal-setting process and have the opportunity to express their preferences and concerns.</a:t>
          </a:r>
          <a:endParaRPr lang="en-US" dirty="0"/>
        </a:p>
      </dgm:t>
    </dgm:pt>
    <dgm:pt modelId="{37DDDAB5-E2E4-9B4F-90F9-EFBEDAC5F301}" type="sibTrans" cxnId="{F8ECE98C-596A-C241-BD7B-037B531E7E3F}">
      <dgm:prSet/>
      <dgm:spPr/>
      <dgm:t>
        <a:bodyPr/>
        <a:lstStyle/>
        <a:p>
          <a:pPr>
            <a:lnSpc>
              <a:spcPct val="100000"/>
            </a:lnSpc>
          </a:pPr>
          <a:endParaRPr lang="en-GB"/>
        </a:p>
      </dgm:t>
    </dgm:pt>
    <dgm:pt modelId="{43BB774A-7D70-A94D-ABA2-D2B22074BBE1}" type="parTrans" cxnId="{F8ECE98C-596A-C241-BD7B-037B531E7E3F}">
      <dgm:prSet/>
      <dgm:spPr/>
      <dgm:t>
        <a:bodyPr/>
        <a:lstStyle/>
        <a:p>
          <a:endParaRPr lang="en-GB"/>
        </a:p>
      </dgm:t>
    </dgm:pt>
    <dgm:pt modelId="{BBBCE3E6-30DD-BC46-9622-C44E3D0DEE0B}">
      <dgm:prSet/>
      <dgm:spPr/>
      <dgm:t>
        <a:bodyPr/>
        <a:lstStyle/>
        <a:p>
          <a:pPr>
            <a:lnSpc>
              <a:spcPct val="100000"/>
            </a:lnSpc>
          </a:pPr>
          <a:r>
            <a:rPr lang="en-GB" b="1" i="0" dirty="0"/>
            <a:t>Confidentiality:</a:t>
          </a:r>
          <a:r>
            <a:rPr lang="en-GB" b="0" i="0" dirty="0"/>
            <a:t> Sensory practitioners must uphold strict confidentiality regarding client information and sensitive data obtained during assessments and interventions. Information about a client's sensory processing challenges, preferences, and progress should only be shared with authorized individuals involved in the client's care, and in accordance with applicable laws and regulations.</a:t>
          </a:r>
          <a:endParaRPr lang="en-US" dirty="0"/>
        </a:p>
      </dgm:t>
    </dgm:pt>
    <dgm:pt modelId="{5EE2955C-1180-994B-AA10-B0BF0A25C4C1}" type="sibTrans" cxnId="{37CFC601-105C-6748-9E50-D76CC0729E5C}">
      <dgm:prSet/>
      <dgm:spPr/>
      <dgm:t>
        <a:bodyPr/>
        <a:lstStyle/>
        <a:p>
          <a:pPr>
            <a:lnSpc>
              <a:spcPct val="100000"/>
            </a:lnSpc>
          </a:pPr>
          <a:endParaRPr lang="en-GB"/>
        </a:p>
      </dgm:t>
    </dgm:pt>
    <dgm:pt modelId="{AB625210-7ECC-C941-9B4C-451F53F46ECD}" type="parTrans" cxnId="{37CFC601-105C-6748-9E50-D76CC0729E5C}">
      <dgm:prSet/>
      <dgm:spPr/>
      <dgm:t>
        <a:bodyPr/>
        <a:lstStyle/>
        <a:p>
          <a:endParaRPr lang="en-GB"/>
        </a:p>
      </dgm:t>
    </dgm:pt>
    <dgm:pt modelId="{40DBCC29-27B9-204B-AC60-167A59D85920}">
      <dgm:prSet/>
      <dgm:spPr/>
      <dgm:t>
        <a:bodyPr/>
        <a:lstStyle/>
        <a:p>
          <a:pPr>
            <a:lnSpc>
              <a:spcPct val="100000"/>
            </a:lnSpc>
          </a:pPr>
          <a:r>
            <a:rPr lang="en-GB" b="1" i="0" dirty="0"/>
            <a:t>Cultural Sensitivity:</a:t>
          </a:r>
          <a:r>
            <a:rPr lang="en-GB" b="0" i="0" dirty="0"/>
            <a:t> Practitioners should recognize and respect the cultural, linguistic, and religious beliefs of clients and their families. Sensory interventions should be culturally sensitive and tailored to accommodate diverse cultural practices, values, and norms. Practitioners should be mindful of cultural differences in sensory processing and adapt interventions accordingly.</a:t>
          </a:r>
          <a:endParaRPr lang="en-US" dirty="0"/>
        </a:p>
      </dgm:t>
    </dgm:pt>
    <dgm:pt modelId="{4AD06F56-419B-8241-8F95-F3F7FBF0DBAB}" type="sibTrans" cxnId="{A01CDE4D-E148-F745-B018-75D474708ED7}">
      <dgm:prSet/>
      <dgm:spPr/>
      <dgm:t>
        <a:bodyPr/>
        <a:lstStyle/>
        <a:p>
          <a:endParaRPr lang="en-GB"/>
        </a:p>
      </dgm:t>
    </dgm:pt>
    <dgm:pt modelId="{073ABF8E-DCE3-1D45-AD65-CBD03FAA1689}" type="parTrans" cxnId="{A01CDE4D-E148-F745-B018-75D474708ED7}">
      <dgm:prSet/>
      <dgm:spPr/>
      <dgm:t>
        <a:bodyPr/>
        <a:lstStyle/>
        <a:p>
          <a:endParaRPr lang="en-GB"/>
        </a:p>
      </dgm:t>
    </dgm:pt>
    <dgm:pt modelId="{86AF0A8D-951C-4F3D-B501-7669ECA22CBD}" type="pres">
      <dgm:prSet presAssocID="{6D05AFCA-4D3A-4C23-87C6-1EE0EA38401C}" presName="root" presStyleCnt="0">
        <dgm:presLayoutVars>
          <dgm:dir/>
          <dgm:resizeHandles val="exact"/>
        </dgm:presLayoutVars>
      </dgm:prSet>
      <dgm:spPr/>
    </dgm:pt>
    <dgm:pt modelId="{165B537C-843C-4912-85F6-4DB7B67F2905}" type="pres">
      <dgm:prSet presAssocID="{6D05AFCA-4D3A-4C23-87C6-1EE0EA38401C}" presName="container" presStyleCnt="0">
        <dgm:presLayoutVars>
          <dgm:dir/>
          <dgm:resizeHandles val="exact"/>
        </dgm:presLayoutVars>
      </dgm:prSet>
      <dgm:spPr/>
    </dgm:pt>
    <dgm:pt modelId="{AAE06C62-8201-9246-A6B5-F20650E28356}" type="pres">
      <dgm:prSet presAssocID="{3A039205-C53A-F847-8234-DE33E12275D8}" presName="compNode" presStyleCnt="0"/>
      <dgm:spPr/>
    </dgm:pt>
    <dgm:pt modelId="{A69263A1-860B-954E-ABBA-B57FC071FA5C}" type="pres">
      <dgm:prSet presAssocID="{3A039205-C53A-F847-8234-DE33E12275D8}" presName="iconBgRect" presStyleLbl="bgShp" presStyleIdx="0" presStyleCnt="4" custLinFactNeighborX="-2830" custLinFactNeighborY="-1340"/>
      <dgm:spPr/>
    </dgm:pt>
    <dgm:pt modelId="{9D764055-7399-6C48-BCD5-19DB5AD60664}" type="pres">
      <dgm:prSet presAssocID="{3A039205-C53A-F847-8234-DE33E12275D8}" presName="iconRect" presStyleLbl="node1" presStyleIdx="0" presStyleCnt="4" custFlipHor="1" custScaleX="39532" custScaleY="28423" custLinFactX="-37100" custLinFactY="132800" custLinFactNeighborX="-100000" custLinFactNeighborY="200000"/>
      <dgm:spPr/>
    </dgm:pt>
    <dgm:pt modelId="{9A3DF9EC-CBF3-5D47-8B6E-2AE57992BD9C}" type="pres">
      <dgm:prSet presAssocID="{3A039205-C53A-F847-8234-DE33E12275D8}" presName="spaceRect" presStyleCnt="0"/>
      <dgm:spPr/>
    </dgm:pt>
    <dgm:pt modelId="{1B15EBB5-BF07-0E47-AD03-5C1C8CE64B82}" type="pres">
      <dgm:prSet presAssocID="{3A039205-C53A-F847-8234-DE33E12275D8}" presName="textRect" presStyleLbl="revTx" presStyleIdx="0" presStyleCnt="4">
        <dgm:presLayoutVars>
          <dgm:chMax val="1"/>
          <dgm:chPref val="1"/>
        </dgm:presLayoutVars>
      </dgm:prSet>
      <dgm:spPr/>
    </dgm:pt>
    <dgm:pt modelId="{42C5385F-643C-764D-A351-4D3A66AD9558}" type="pres">
      <dgm:prSet presAssocID="{AA4FE484-BF12-B748-B244-0DC35187767B}" presName="sibTrans" presStyleLbl="sibTrans2D1" presStyleIdx="0" presStyleCnt="0"/>
      <dgm:spPr/>
    </dgm:pt>
    <dgm:pt modelId="{4D9CFA26-8D28-624A-A86D-12359312813A}" type="pres">
      <dgm:prSet presAssocID="{D05D0DEF-9A57-FF42-8928-C6EE32AF725C}" presName="compNode" presStyleCnt="0"/>
      <dgm:spPr/>
    </dgm:pt>
    <dgm:pt modelId="{DDE42B9F-1F97-7040-91BA-976EFB04A77C}" type="pres">
      <dgm:prSet presAssocID="{D05D0DEF-9A57-FF42-8928-C6EE32AF725C}" presName="iconBgRect" presStyleLbl="bgShp" presStyleIdx="1" presStyleCnt="4" custLinFactNeighborX="-26207" custLinFactNeighborY="-4841"/>
      <dgm:spPr/>
    </dgm:pt>
    <dgm:pt modelId="{03D93729-4EDD-F342-9039-FBBC0B89A841}" type="pres">
      <dgm:prSet presAssocID="{D05D0DEF-9A57-FF42-8928-C6EE32AF725C}" presName="iconRect" presStyleLbl="node1" presStyleIdx="1" presStyleCnt="4" custFlipVert="0" custFlipHor="1" custScaleX="11066" custScaleY="29624" custLinFactY="-100000" custLinFactNeighborX="56986" custLinFactNeighborY="-180217"/>
      <dgm:spPr/>
    </dgm:pt>
    <dgm:pt modelId="{7F8C6890-50B8-7143-8F30-124A1CF4ECAE}" type="pres">
      <dgm:prSet presAssocID="{D05D0DEF-9A57-FF42-8928-C6EE32AF725C}" presName="spaceRect" presStyleCnt="0"/>
      <dgm:spPr/>
    </dgm:pt>
    <dgm:pt modelId="{7C2ACF03-41C1-934E-ABCA-9A05DC694552}" type="pres">
      <dgm:prSet presAssocID="{D05D0DEF-9A57-FF42-8928-C6EE32AF725C}" presName="textRect" presStyleLbl="revTx" presStyleIdx="1" presStyleCnt="4">
        <dgm:presLayoutVars>
          <dgm:chMax val="1"/>
          <dgm:chPref val="1"/>
        </dgm:presLayoutVars>
      </dgm:prSet>
      <dgm:spPr/>
    </dgm:pt>
    <dgm:pt modelId="{B595FD3C-74AB-AB4E-BF0E-B750B61FFD97}" type="pres">
      <dgm:prSet presAssocID="{37DDDAB5-E2E4-9B4F-90F9-EFBEDAC5F301}" presName="sibTrans" presStyleLbl="sibTrans2D1" presStyleIdx="0" presStyleCnt="0"/>
      <dgm:spPr/>
    </dgm:pt>
    <dgm:pt modelId="{34055E8A-2B91-4A41-86EC-26E5BE4D4A21}" type="pres">
      <dgm:prSet presAssocID="{BBBCE3E6-30DD-BC46-9622-C44E3D0DEE0B}" presName="compNode" presStyleCnt="0"/>
      <dgm:spPr/>
    </dgm:pt>
    <dgm:pt modelId="{2F8E54E1-5BA7-EC48-84A9-2C498A7EFAD2}" type="pres">
      <dgm:prSet presAssocID="{BBBCE3E6-30DD-BC46-9622-C44E3D0DEE0B}" presName="iconBgRect" presStyleLbl="bgShp" presStyleIdx="2" presStyleCnt="4" custLinFactNeighborX="-2755" custLinFactNeighborY="-2563"/>
      <dgm:spPr/>
    </dgm:pt>
    <dgm:pt modelId="{7BC4B551-4DB7-4C4D-92C5-3F5DEE016E0C}" type="pres">
      <dgm:prSet presAssocID="{BBBCE3E6-30DD-BC46-9622-C44E3D0DEE0B}" presName="iconRect" presStyleLbl="node1" presStyleIdx="2" presStyleCnt="4" custFlipVert="0" custFlipHor="1" custScaleX="32251" custScaleY="6351" custLinFactNeighborX="-65986" custLinFactNeighborY="97084"/>
      <dgm:spPr/>
    </dgm:pt>
    <dgm:pt modelId="{3BA6778C-9748-6C4E-86C5-87463294F114}" type="pres">
      <dgm:prSet presAssocID="{BBBCE3E6-30DD-BC46-9622-C44E3D0DEE0B}" presName="spaceRect" presStyleCnt="0"/>
      <dgm:spPr/>
    </dgm:pt>
    <dgm:pt modelId="{11FB3DFC-A7BA-F246-909E-096BA4CA0FDC}" type="pres">
      <dgm:prSet presAssocID="{BBBCE3E6-30DD-BC46-9622-C44E3D0DEE0B}" presName="textRect" presStyleLbl="revTx" presStyleIdx="2" presStyleCnt="4">
        <dgm:presLayoutVars>
          <dgm:chMax val="1"/>
          <dgm:chPref val="1"/>
        </dgm:presLayoutVars>
      </dgm:prSet>
      <dgm:spPr/>
    </dgm:pt>
    <dgm:pt modelId="{3C1E22D1-D9E4-0549-AED9-B32E574DD6E2}" type="pres">
      <dgm:prSet presAssocID="{5EE2955C-1180-994B-AA10-B0BF0A25C4C1}" presName="sibTrans" presStyleLbl="sibTrans2D1" presStyleIdx="0" presStyleCnt="0"/>
      <dgm:spPr/>
    </dgm:pt>
    <dgm:pt modelId="{18C10CC6-B0B8-984B-9239-8C7BBAB969EC}" type="pres">
      <dgm:prSet presAssocID="{40DBCC29-27B9-204B-AC60-167A59D85920}" presName="compNode" presStyleCnt="0"/>
      <dgm:spPr/>
    </dgm:pt>
    <dgm:pt modelId="{4116A495-29D6-D444-A12D-A29D560DD586}" type="pres">
      <dgm:prSet presAssocID="{40DBCC29-27B9-204B-AC60-167A59D85920}" presName="iconBgRect" presStyleLbl="bgShp" presStyleIdx="3" presStyleCnt="4"/>
      <dgm:spPr/>
    </dgm:pt>
    <dgm:pt modelId="{7A39225E-1806-1241-8FF9-05A3BC30FB9B}" type="pres">
      <dgm:prSet presAssocID="{40DBCC29-27B9-204B-AC60-167A59D85920}" presName="iconRect" presStyleLbl="node1" presStyleIdx="3" presStyleCnt="4" custFlipVert="0" custFlipHor="0" custScaleX="6351" custScaleY="10640" custLinFactNeighborX="-32872" custLinFactNeighborY="91782"/>
      <dgm:spPr/>
    </dgm:pt>
    <dgm:pt modelId="{7AC7C143-61CD-E147-8E15-DEE5E41D824D}" type="pres">
      <dgm:prSet presAssocID="{40DBCC29-27B9-204B-AC60-167A59D85920}" presName="spaceRect" presStyleCnt="0"/>
      <dgm:spPr/>
    </dgm:pt>
    <dgm:pt modelId="{0EE8B95A-5367-AB4A-B36C-7C8B44D7E6FF}" type="pres">
      <dgm:prSet presAssocID="{40DBCC29-27B9-204B-AC60-167A59D85920}" presName="textRect" presStyleLbl="revTx" presStyleIdx="3" presStyleCnt="4">
        <dgm:presLayoutVars>
          <dgm:chMax val="1"/>
          <dgm:chPref val="1"/>
        </dgm:presLayoutVars>
      </dgm:prSet>
      <dgm:spPr/>
    </dgm:pt>
  </dgm:ptLst>
  <dgm:cxnLst>
    <dgm:cxn modelId="{37CFC601-105C-6748-9E50-D76CC0729E5C}" srcId="{6D05AFCA-4D3A-4C23-87C6-1EE0EA38401C}" destId="{BBBCE3E6-30DD-BC46-9622-C44E3D0DEE0B}" srcOrd="2" destOrd="0" parTransId="{AB625210-7ECC-C941-9B4C-451F53F46ECD}" sibTransId="{5EE2955C-1180-994B-AA10-B0BF0A25C4C1}"/>
    <dgm:cxn modelId="{01D92A0E-AEA1-1448-80F6-62E93569D2F9}" type="presOf" srcId="{5EE2955C-1180-994B-AA10-B0BF0A25C4C1}" destId="{3C1E22D1-D9E4-0549-AED9-B32E574DD6E2}" srcOrd="0" destOrd="0" presId="urn:microsoft.com/office/officeart/2018/2/layout/IconCircleList"/>
    <dgm:cxn modelId="{8224B43C-CDFA-E240-A74A-2A72FEFA1019}" type="presOf" srcId="{D05D0DEF-9A57-FF42-8928-C6EE32AF725C}" destId="{7C2ACF03-41C1-934E-ABCA-9A05DC694552}" srcOrd="0" destOrd="0" presId="urn:microsoft.com/office/officeart/2018/2/layout/IconCircleList"/>
    <dgm:cxn modelId="{A01CDE4D-E148-F745-B018-75D474708ED7}" srcId="{6D05AFCA-4D3A-4C23-87C6-1EE0EA38401C}" destId="{40DBCC29-27B9-204B-AC60-167A59D85920}" srcOrd="3" destOrd="0" parTransId="{073ABF8E-DCE3-1D45-AD65-CBD03FAA1689}" sibTransId="{4AD06F56-419B-8241-8F95-F3F7FBF0DBAB}"/>
    <dgm:cxn modelId="{45392F62-47CC-5C4D-9F1A-F351BFEC7EA7}" type="presOf" srcId="{AA4FE484-BF12-B748-B244-0DC35187767B}" destId="{42C5385F-643C-764D-A351-4D3A66AD9558}" srcOrd="0" destOrd="0" presId="urn:microsoft.com/office/officeart/2018/2/layout/IconCircleList"/>
    <dgm:cxn modelId="{53842769-BBF9-9846-AC9C-6C14842BAE0D}" type="presOf" srcId="{37DDDAB5-E2E4-9B4F-90F9-EFBEDAC5F301}" destId="{B595FD3C-74AB-AB4E-BF0E-B750B61FFD97}" srcOrd="0" destOrd="0" presId="urn:microsoft.com/office/officeart/2018/2/layout/IconCircleList"/>
    <dgm:cxn modelId="{67410B8C-FC99-DB41-A8B1-C348AFB87715}" type="presOf" srcId="{6D05AFCA-4D3A-4C23-87C6-1EE0EA38401C}" destId="{86AF0A8D-951C-4F3D-B501-7669ECA22CBD}" srcOrd="0" destOrd="0" presId="urn:microsoft.com/office/officeart/2018/2/layout/IconCircleList"/>
    <dgm:cxn modelId="{F8ECE98C-596A-C241-BD7B-037B531E7E3F}" srcId="{6D05AFCA-4D3A-4C23-87C6-1EE0EA38401C}" destId="{D05D0DEF-9A57-FF42-8928-C6EE32AF725C}" srcOrd="1" destOrd="0" parTransId="{43BB774A-7D70-A94D-ABA2-D2B22074BBE1}" sibTransId="{37DDDAB5-E2E4-9B4F-90F9-EFBEDAC5F301}"/>
    <dgm:cxn modelId="{CA0264C5-026E-394F-975A-B7C143ABA074}" type="presOf" srcId="{BBBCE3E6-30DD-BC46-9622-C44E3D0DEE0B}" destId="{11FB3DFC-A7BA-F246-909E-096BA4CA0FDC}" srcOrd="0" destOrd="0" presId="urn:microsoft.com/office/officeart/2018/2/layout/IconCircleList"/>
    <dgm:cxn modelId="{567E3AD3-74C6-6C41-842D-108A631DF76A}" srcId="{6D05AFCA-4D3A-4C23-87C6-1EE0EA38401C}" destId="{3A039205-C53A-F847-8234-DE33E12275D8}" srcOrd="0" destOrd="0" parTransId="{A91C9474-CE28-AD45-B605-5F94AFBA5C79}" sibTransId="{AA4FE484-BF12-B748-B244-0DC35187767B}"/>
    <dgm:cxn modelId="{A4612FE7-3ACE-1F44-A47D-9E371A749FFE}" type="presOf" srcId="{40DBCC29-27B9-204B-AC60-167A59D85920}" destId="{0EE8B95A-5367-AB4A-B36C-7C8B44D7E6FF}" srcOrd="0" destOrd="0" presId="urn:microsoft.com/office/officeart/2018/2/layout/IconCircleList"/>
    <dgm:cxn modelId="{5D56B2F3-85CD-E642-AF48-36025EA1AE1A}" type="presOf" srcId="{3A039205-C53A-F847-8234-DE33E12275D8}" destId="{1B15EBB5-BF07-0E47-AD03-5C1C8CE64B82}" srcOrd="0" destOrd="0" presId="urn:microsoft.com/office/officeart/2018/2/layout/IconCircleList"/>
    <dgm:cxn modelId="{39CD2AD8-D00F-2742-9E88-376912B09064}" type="presParOf" srcId="{86AF0A8D-951C-4F3D-B501-7669ECA22CBD}" destId="{165B537C-843C-4912-85F6-4DB7B67F2905}" srcOrd="0" destOrd="0" presId="urn:microsoft.com/office/officeart/2018/2/layout/IconCircleList"/>
    <dgm:cxn modelId="{70A5D3C4-0A4B-014F-BE56-242B967DBEB0}" type="presParOf" srcId="{165B537C-843C-4912-85F6-4DB7B67F2905}" destId="{AAE06C62-8201-9246-A6B5-F20650E28356}" srcOrd="0" destOrd="0" presId="urn:microsoft.com/office/officeart/2018/2/layout/IconCircleList"/>
    <dgm:cxn modelId="{FEC21226-67D9-A24E-9179-1EF46785DEBC}" type="presParOf" srcId="{AAE06C62-8201-9246-A6B5-F20650E28356}" destId="{A69263A1-860B-954E-ABBA-B57FC071FA5C}" srcOrd="0" destOrd="0" presId="urn:microsoft.com/office/officeart/2018/2/layout/IconCircleList"/>
    <dgm:cxn modelId="{06CAA620-3E50-B44C-B755-BEED89003D2A}" type="presParOf" srcId="{AAE06C62-8201-9246-A6B5-F20650E28356}" destId="{9D764055-7399-6C48-BCD5-19DB5AD60664}" srcOrd="1" destOrd="0" presId="urn:microsoft.com/office/officeart/2018/2/layout/IconCircleList"/>
    <dgm:cxn modelId="{BC11DBCD-0F4E-D346-B588-90ED9CF46FBB}" type="presParOf" srcId="{AAE06C62-8201-9246-A6B5-F20650E28356}" destId="{9A3DF9EC-CBF3-5D47-8B6E-2AE57992BD9C}" srcOrd="2" destOrd="0" presId="urn:microsoft.com/office/officeart/2018/2/layout/IconCircleList"/>
    <dgm:cxn modelId="{918017FA-8D20-4545-9DE2-AF3AE28E8969}" type="presParOf" srcId="{AAE06C62-8201-9246-A6B5-F20650E28356}" destId="{1B15EBB5-BF07-0E47-AD03-5C1C8CE64B82}" srcOrd="3" destOrd="0" presId="urn:microsoft.com/office/officeart/2018/2/layout/IconCircleList"/>
    <dgm:cxn modelId="{76502063-37C7-264F-893D-DEC622F99571}" type="presParOf" srcId="{165B537C-843C-4912-85F6-4DB7B67F2905}" destId="{42C5385F-643C-764D-A351-4D3A66AD9558}" srcOrd="1" destOrd="0" presId="urn:microsoft.com/office/officeart/2018/2/layout/IconCircleList"/>
    <dgm:cxn modelId="{679F6B36-FD63-AE41-9603-2B66AC7125B2}" type="presParOf" srcId="{165B537C-843C-4912-85F6-4DB7B67F2905}" destId="{4D9CFA26-8D28-624A-A86D-12359312813A}" srcOrd="2" destOrd="0" presId="urn:microsoft.com/office/officeart/2018/2/layout/IconCircleList"/>
    <dgm:cxn modelId="{9CC4C463-418A-C141-86A8-C392698834A7}" type="presParOf" srcId="{4D9CFA26-8D28-624A-A86D-12359312813A}" destId="{DDE42B9F-1F97-7040-91BA-976EFB04A77C}" srcOrd="0" destOrd="0" presId="urn:microsoft.com/office/officeart/2018/2/layout/IconCircleList"/>
    <dgm:cxn modelId="{A8A20EC9-DD28-C446-90C5-466894C9F12F}" type="presParOf" srcId="{4D9CFA26-8D28-624A-A86D-12359312813A}" destId="{03D93729-4EDD-F342-9039-FBBC0B89A841}" srcOrd="1" destOrd="0" presId="urn:microsoft.com/office/officeart/2018/2/layout/IconCircleList"/>
    <dgm:cxn modelId="{E117FBB6-3237-7B4A-9A92-5C3A47880EA6}" type="presParOf" srcId="{4D9CFA26-8D28-624A-A86D-12359312813A}" destId="{7F8C6890-50B8-7143-8F30-124A1CF4ECAE}" srcOrd="2" destOrd="0" presId="urn:microsoft.com/office/officeart/2018/2/layout/IconCircleList"/>
    <dgm:cxn modelId="{9ECAE6E7-3C77-0D40-921C-78EC36B7119A}" type="presParOf" srcId="{4D9CFA26-8D28-624A-A86D-12359312813A}" destId="{7C2ACF03-41C1-934E-ABCA-9A05DC694552}" srcOrd="3" destOrd="0" presId="urn:microsoft.com/office/officeart/2018/2/layout/IconCircleList"/>
    <dgm:cxn modelId="{7601577F-51E3-204B-9AC3-C6A6CB2F747B}" type="presParOf" srcId="{165B537C-843C-4912-85F6-4DB7B67F2905}" destId="{B595FD3C-74AB-AB4E-BF0E-B750B61FFD97}" srcOrd="3" destOrd="0" presId="urn:microsoft.com/office/officeart/2018/2/layout/IconCircleList"/>
    <dgm:cxn modelId="{05583052-23C0-664F-9C75-7E75129E115F}" type="presParOf" srcId="{165B537C-843C-4912-85F6-4DB7B67F2905}" destId="{34055E8A-2B91-4A41-86EC-26E5BE4D4A21}" srcOrd="4" destOrd="0" presId="urn:microsoft.com/office/officeart/2018/2/layout/IconCircleList"/>
    <dgm:cxn modelId="{CC7E8C10-A723-8648-A41E-C861422AE2F6}" type="presParOf" srcId="{34055E8A-2B91-4A41-86EC-26E5BE4D4A21}" destId="{2F8E54E1-5BA7-EC48-84A9-2C498A7EFAD2}" srcOrd="0" destOrd="0" presId="urn:microsoft.com/office/officeart/2018/2/layout/IconCircleList"/>
    <dgm:cxn modelId="{17DC96E7-1118-D647-A81F-5B5AE99C41F0}" type="presParOf" srcId="{34055E8A-2B91-4A41-86EC-26E5BE4D4A21}" destId="{7BC4B551-4DB7-4C4D-92C5-3F5DEE016E0C}" srcOrd="1" destOrd="0" presId="urn:microsoft.com/office/officeart/2018/2/layout/IconCircleList"/>
    <dgm:cxn modelId="{6EC374A2-AC19-444C-B3C1-08A6CAF1C71E}" type="presParOf" srcId="{34055E8A-2B91-4A41-86EC-26E5BE4D4A21}" destId="{3BA6778C-9748-6C4E-86C5-87463294F114}" srcOrd="2" destOrd="0" presId="urn:microsoft.com/office/officeart/2018/2/layout/IconCircleList"/>
    <dgm:cxn modelId="{EAD6C18E-87D9-2540-8F8C-DD95E3E244C5}" type="presParOf" srcId="{34055E8A-2B91-4A41-86EC-26E5BE4D4A21}" destId="{11FB3DFC-A7BA-F246-909E-096BA4CA0FDC}" srcOrd="3" destOrd="0" presId="urn:microsoft.com/office/officeart/2018/2/layout/IconCircleList"/>
    <dgm:cxn modelId="{295AFFE6-074C-9144-89C9-837ECAEBF1D6}" type="presParOf" srcId="{165B537C-843C-4912-85F6-4DB7B67F2905}" destId="{3C1E22D1-D9E4-0549-AED9-B32E574DD6E2}" srcOrd="5" destOrd="0" presId="urn:microsoft.com/office/officeart/2018/2/layout/IconCircleList"/>
    <dgm:cxn modelId="{38B7E6F0-7AB6-8440-B0BC-A23236A24F52}" type="presParOf" srcId="{165B537C-843C-4912-85F6-4DB7B67F2905}" destId="{18C10CC6-B0B8-984B-9239-8C7BBAB969EC}" srcOrd="6" destOrd="0" presId="urn:microsoft.com/office/officeart/2018/2/layout/IconCircleList"/>
    <dgm:cxn modelId="{EEB4713E-1E15-0248-8F50-FAAD8F29F98D}" type="presParOf" srcId="{18C10CC6-B0B8-984B-9239-8C7BBAB969EC}" destId="{4116A495-29D6-D444-A12D-A29D560DD586}" srcOrd="0" destOrd="0" presId="urn:microsoft.com/office/officeart/2018/2/layout/IconCircleList"/>
    <dgm:cxn modelId="{84A930FE-B309-6C45-932B-B2CBF81B8DC3}" type="presParOf" srcId="{18C10CC6-B0B8-984B-9239-8C7BBAB969EC}" destId="{7A39225E-1806-1241-8FF9-05A3BC30FB9B}" srcOrd="1" destOrd="0" presId="urn:microsoft.com/office/officeart/2018/2/layout/IconCircleList"/>
    <dgm:cxn modelId="{D94BFA8D-BBA6-8D42-8AD2-25F7561DA09A}" type="presParOf" srcId="{18C10CC6-B0B8-984B-9239-8C7BBAB969EC}" destId="{7AC7C143-61CD-E147-8E15-DEE5E41D824D}" srcOrd="2" destOrd="0" presId="urn:microsoft.com/office/officeart/2018/2/layout/IconCircleList"/>
    <dgm:cxn modelId="{98805E7D-24F0-4341-BFF2-F3185D2EAB85}" type="presParOf" srcId="{18C10CC6-B0B8-984B-9239-8C7BBAB969EC}" destId="{0EE8B95A-5367-AB4A-B36C-7C8B44D7E6FF}"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6D05AFCA-4D3A-4C23-87C6-1EE0EA38401C}"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1619326-2AEC-D740-AC9A-39ECFB509135}">
      <dgm:prSet/>
      <dgm:spPr/>
      <dgm:t>
        <a:bodyPr/>
        <a:lstStyle/>
        <a:p>
          <a:pPr>
            <a:lnSpc>
              <a:spcPct val="100000"/>
            </a:lnSpc>
          </a:pPr>
          <a:r>
            <a:rPr lang="en-GB" b="1" i="0" dirty="0"/>
            <a:t>Competence and Training:</a:t>
          </a:r>
          <a:r>
            <a:rPr lang="en-GB" b="0" i="0" dirty="0"/>
            <a:t> Sensory practitioners have a professional responsibility to maintain competence in their practice and to seek appropriate training and supervision in sensory assessment and intervention techniques. Practitioners should only provide interventions within the scope of their training, expertise, and licensure, and refer clients to specialists when necessary.</a:t>
          </a:r>
          <a:endParaRPr lang="en-US" dirty="0"/>
        </a:p>
      </dgm:t>
    </dgm:pt>
    <dgm:pt modelId="{F50FC97C-9893-C048-ADF3-379B5C7158A6}" type="parTrans" cxnId="{73720FF7-82D1-4349-A768-351222191CBB}">
      <dgm:prSet/>
      <dgm:spPr/>
      <dgm:t>
        <a:bodyPr/>
        <a:lstStyle/>
        <a:p>
          <a:endParaRPr lang="en-GB"/>
        </a:p>
      </dgm:t>
    </dgm:pt>
    <dgm:pt modelId="{E125BF9B-3BDB-B442-BC38-AA56E24531AE}" type="sibTrans" cxnId="{73720FF7-82D1-4349-A768-351222191CBB}">
      <dgm:prSet/>
      <dgm:spPr/>
      <dgm:t>
        <a:bodyPr/>
        <a:lstStyle/>
        <a:p>
          <a:pPr>
            <a:lnSpc>
              <a:spcPct val="100000"/>
            </a:lnSpc>
          </a:pPr>
          <a:endParaRPr lang="en-GB"/>
        </a:p>
      </dgm:t>
    </dgm:pt>
    <dgm:pt modelId="{810A40CB-96F0-D74F-A667-47F03215BFC9}">
      <dgm:prSet/>
      <dgm:spPr/>
      <dgm:t>
        <a:bodyPr/>
        <a:lstStyle/>
        <a:p>
          <a:pPr>
            <a:lnSpc>
              <a:spcPct val="100000"/>
            </a:lnSpc>
          </a:pPr>
          <a:r>
            <a:rPr lang="en-GB" b="1" i="0" dirty="0"/>
            <a:t>Avoiding Harm:</a:t>
          </a:r>
          <a:r>
            <a:rPr lang="en-GB" b="0" i="0" dirty="0"/>
            <a:t> Practitioners should strive to do no harm and minimize the risk of negative outcomes associated with sensory interventions. This includes carefully monitoring clients for signs of distress, sensory overload, or adverse reactions during interventions and adjusting interventions accordingly. Practitioners should also be aware of potential physical, emotional, or psychological risks associated with certain sensory activities and use caution when implementing them.</a:t>
          </a:r>
          <a:endParaRPr lang="en-US" dirty="0"/>
        </a:p>
      </dgm:t>
    </dgm:pt>
    <dgm:pt modelId="{799DF4BF-6292-2C4B-ABEB-9835C7A180B8}" type="parTrans" cxnId="{A02080F6-D101-E143-AD81-D8A33F5518FE}">
      <dgm:prSet/>
      <dgm:spPr/>
      <dgm:t>
        <a:bodyPr/>
        <a:lstStyle/>
        <a:p>
          <a:endParaRPr lang="en-GB"/>
        </a:p>
      </dgm:t>
    </dgm:pt>
    <dgm:pt modelId="{1D3EF48E-C8CE-BC40-893B-A965AF745C9B}" type="sibTrans" cxnId="{A02080F6-D101-E143-AD81-D8A33F5518FE}">
      <dgm:prSet/>
      <dgm:spPr/>
      <dgm:t>
        <a:bodyPr/>
        <a:lstStyle/>
        <a:p>
          <a:pPr>
            <a:lnSpc>
              <a:spcPct val="100000"/>
            </a:lnSpc>
          </a:pPr>
          <a:endParaRPr lang="en-GB"/>
        </a:p>
      </dgm:t>
    </dgm:pt>
    <dgm:pt modelId="{1A5B234B-2FA0-B143-A000-4D337F96403B}">
      <dgm:prSet/>
      <dgm:spPr/>
      <dgm:t>
        <a:bodyPr/>
        <a:lstStyle/>
        <a:p>
          <a:pPr>
            <a:lnSpc>
              <a:spcPct val="100000"/>
            </a:lnSpc>
          </a:pPr>
          <a:r>
            <a:rPr lang="en-GB" b="1" i="0" dirty="0"/>
            <a:t>Boundaries and Professional Relationships:</a:t>
          </a:r>
          <a:r>
            <a:rPr lang="en-GB" b="0" i="0" dirty="0"/>
            <a:t> Sensory practitioners must establish clear and appropriate boundaries in their relationships with clients and their families. This includes maintaining professional boundaries in interactions, avoiding dual relationships or conflicts of interest, and refraining from engaging in activities that could compromise the therapeutic relationship or the client's well-being.</a:t>
          </a:r>
          <a:endParaRPr lang="en-US" dirty="0"/>
        </a:p>
      </dgm:t>
    </dgm:pt>
    <dgm:pt modelId="{3D9791DA-865F-8844-909F-4275A481A8CC}" type="parTrans" cxnId="{30B2C57F-6530-204A-81BA-A3C0ED7DBDE2}">
      <dgm:prSet/>
      <dgm:spPr/>
      <dgm:t>
        <a:bodyPr/>
        <a:lstStyle/>
        <a:p>
          <a:endParaRPr lang="en-GB"/>
        </a:p>
      </dgm:t>
    </dgm:pt>
    <dgm:pt modelId="{9F24AEDA-CF0E-E64A-A297-E99276C47713}" type="sibTrans" cxnId="{30B2C57F-6530-204A-81BA-A3C0ED7DBDE2}">
      <dgm:prSet/>
      <dgm:spPr/>
      <dgm:t>
        <a:bodyPr/>
        <a:lstStyle/>
        <a:p>
          <a:pPr>
            <a:lnSpc>
              <a:spcPct val="100000"/>
            </a:lnSpc>
          </a:pPr>
          <a:endParaRPr lang="en-GB"/>
        </a:p>
      </dgm:t>
    </dgm:pt>
    <dgm:pt modelId="{7A3C4501-FD73-A64C-9F65-7C780F5AAD1E}">
      <dgm:prSet/>
      <dgm:spPr/>
      <dgm:t>
        <a:bodyPr/>
        <a:lstStyle/>
        <a:p>
          <a:pPr>
            <a:lnSpc>
              <a:spcPct val="100000"/>
            </a:lnSpc>
          </a:pPr>
          <a:r>
            <a:rPr lang="en-GB" b="1" i="0" dirty="0"/>
            <a:t>Ethical Decision-Making:</a:t>
          </a:r>
          <a:r>
            <a:rPr lang="en-GB" b="0" i="0" dirty="0"/>
            <a:t> Practitioners should be prepared to navigate ethical dilemmas that may arise in the course of sensory intervention practice. This involves engaging in reflective practice, consulting with colleagues or supervisors, and adhering to ethical principles and professional standards in decision-making.</a:t>
          </a:r>
          <a:endParaRPr lang="en-US" dirty="0"/>
        </a:p>
      </dgm:t>
    </dgm:pt>
    <dgm:pt modelId="{D6B68CCB-5F28-494F-858D-840CC6F32BED}" type="parTrans" cxnId="{10E313B3-E97B-2540-891A-E3D66DFC036B}">
      <dgm:prSet/>
      <dgm:spPr/>
      <dgm:t>
        <a:bodyPr/>
        <a:lstStyle/>
        <a:p>
          <a:endParaRPr lang="en-GB"/>
        </a:p>
      </dgm:t>
    </dgm:pt>
    <dgm:pt modelId="{BBF4A437-D085-FB4C-B58A-09472979FA9A}" type="sibTrans" cxnId="{10E313B3-E97B-2540-891A-E3D66DFC036B}">
      <dgm:prSet/>
      <dgm:spPr/>
      <dgm:t>
        <a:bodyPr/>
        <a:lstStyle/>
        <a:p>
          <a:endParaRPr lang="en-GB"/>
        </a:p>
      </dgm:t>
    </dgm:pt>
    <dgm:pt modelId="{86AF0A8D-951C-4F3D-B501-7669ECA22CBD}" type="pres">
      <dgm:prSet presAssocID="{6D05AFCA-4D3A-4C23-87C6-1EE0EA38401C}" presName="root" presStyleCnt="0">
        <dgm:presLayoutVars>
          <dgm:dir/>
          <dgm:resizeHandles val="exact"/>
        </dgm:presLayoutVars>
      </dgm:prSet>
      <dgm:spPr/>
    </dgm:pt>
    <dgm:pt modelId="{165B537C-843C-4912-85F6-4DB7B67F2905}" type="pres">
      <dgm:prSet presAssocID="{6D05AFCA-4D3A-4C23-87C6-1EE0EA38401C}" presName="container" presStyleCnt="0">
        <dgm:presLayoutVars>
          <dgm:dir/>
          <dgm:resizeHandles val="exact"/>
        </dgm:presLayoutVars>
      </dgm:prSet>
      <dgm:spPr/>
    </dgm:pt>
    <dgm:pt modelId="{E584C282-97D5-4DAA-88EA-47EFD783EFBD}" type="pres">
      <dgm:prSet presAssocID="{B1619326-2AEC-D740-AC9A-39ECFB509135}" presName="compNode" presStyleCnt="0"/>
      <dgm:spPr/>
    </dgm:pt>
    <dgm:pt modelId="{2609D9A3-A6B6-43EE-A989-C9F86DADCAA1}" type="pres">
      <dgm:prSet presAssocID="{B1619326-2AEC-D740-AC9A-39ECFB509135}" presName="iconBgRect" presStyleLbl="bgShp" presStyleIdx="0" presStyleCnt="4"/>
      <dgm:spPr/>
    </dgm:pt>
    <dgm:pt modelId="{9B81C218-FD56-4300-8578-04FC146179C6}" type="pres">
      <dgm:prSet presAssocID="{B1619326-2AEC-D740-AC9A-39ECFB509135}"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ssroom"/>
        </a:ext>
      </dgm:extLst>
    </dgm:pt>
    <dgm:pt modelId="{9C1EC979-AA7C-46AE-BC1D-546C387E1892}" type="pres">
      <dgm:prSet presAssocID="{B1619326-2AEC-D740-AC9A-39ECFB509135}" presName="spaceRect" presStyleCnt="0"/>
      <dgm:spPr/>
    </dgm:pt>
    <dgm:pt modelId="{118289A9-8E93-4E73-BA12-E6D3C068B376}" type="pres">
      <dgm:prSet presAssocID="{B1619326-2AEC-D740-AC9A-39ECFB509135}" presName="textRect" presStyleLbl="revTx" presStyleIdx="0" presStyleCnt="4">
        <dgm:presLayoutVars>
          <dgm:chMax val="1"/>
          <dgm:chPref val="1"/>
        </dgm:presLayoutVars>
      </dgm:prSet>
      <dgm:spPr/>
    </dgm:pt>
    <dgm:pt modelId="{A5C594DE-FE1E-4007-9A53-63E22AAF5214}" type="pres">
      <dgm:prSet presAssocID="{E125BF9B-3BDB-B442-BC38-AA56E24531AE}" presName="sibTrans" presStyleLbl="sibTrans2D1" presStyleIdx="0" presStyleCnt="0"/>
      <dgm:spPr/>
    </dgm:pt>
    <dgm:pt modelId="{67E30513-4251-4A61-821E-083B5CE7795B}" type="pres">
      <dgm:prSet presAssocID="{810A40CB-96F0-D74F-A667-47F03215BFC9}" presName="compNode" presStyleCnt="0"/>
      <dgm:spPr/>
    </dgm:pt>
    <dgm:pt modelId="{2BC0C154-6767-4A0F-883A-6CB63948815A}" type="pres">
      <dgm:prSet presAssocID="{810A40CB-96F0-D74F-A667-47F03215BFC9}" presName="iconBgRect" presStyleLbl="bgShp" presStyleIdx="1" presStyleCnt="4"/>
      <dgm:spPr/>
    </dgm:pt>
    <dgm:pt modelId="{716AC3EE-6CBB-42CE-AABD-C90FAE0BB345}" type="pres">
      <dgm:prSet presAssocID="{810A40CB-96F0-D74F-A667-47F03215BFC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D5CA4ECC-1FD8-4AAC-BD08-4671F27F0AAF}" type="pres">
      <dgm:prSet presAssocID="{810A40CB-96F0-D74F-A667-47F03215BFC9}" presName="spaceRect" presStyleCnt="0"/>
      <dgm:spPr/>
    </dgm:pt>
    <dgm:pt modelId="{7929A089-CCF7-450F-87D4-71F235B3C75C}" type="pres">
      <dgm:prSet presAssocID="{810A40CB-96F0-D74F-A667-47F03215BFC9}" presName="textRect" presStyleLbl="revTx" presStyleIdx="1" presStyleCnt="4">
        <dgm:presLayoutVars>
          <dgm:chMax val="1"/>
          <dgm:chPref val="1"/>
        </dgm:presLayoutVars>
      </dgm:prSet>
      <dgm:spPr/>
    </dgm:pt>
    <dgm:pt modelId="{3B6ACBF4-C254-4121-8890-440FEE98E9C5}" type="pres">
      <dgm:prSet presAssocID="{1D3EF48E-C8CE-BC40-893B-A965AF745C9B}" presName="sibTrans" presStyleLbl="sibTrans2D1" presStyleIdx="0" presStyleCnt="0"/>
      <dgm:spPr/>
    </dgm:pt>
    <dgm:pt modelId="{D38D9C9E-C85B-4368-BCDF-95E10E2243C8}" type="pres">
      <dgm:prSet presAssocID="{1A5B234B-2FA0-B143-A000-4D337F96403B}" presName="compNode" presStyleCnt="0"/>
      <dgm:spPr/>
    </dgm:pt>
    <dgm:pt modelId="{824A7AAF-B210-440A-ABCC-2968E3CC630A}" type="pres">
      <dgm:prSet presAssocID="{1A5B234B-2FA0-B143-A000-4D337F96403B}" presName="iconBgRect" presStyleLbl="bgShp" presStyleIdx="2" presStyleCnt="4"/>
      <dgm:spPr/>
    </dgm:pt>
    <dgm:pt modelId="{32F88B3D-7424-4D1A-90EB-55F1CA7A5F7C}" type="pres">
      <dgm:prSet presAssocID="{1A5B234B-2FA0-B143-A000-4D337F96403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CE134301-AD17-4882-B55D-B6CFB0629455}" type="pres">
      <dgm:prSet presAssocID="{1A5B234B-2FA0-B143-A000-4D337F96403B}" presName="spaceRect" presStyleCnt="0"/>
      <dgm:spPr/>
    </dgm:pt>
    <dgm:pt modelId="{DAEAAAC3-5E73-4A34-B77F-D2B4C30C9AE3}" type="pres">
      <dgm:prSet presAssocID="{1A5B234B-2FA0-B143-A000-4D337F96403B}" presName="textRect" presStyleLbl="revTx" presStyleIdx="2" presStyleCnt="4">
        <dgm:presLayoutVars>
          <dgm:chMax val="1"/>
          <dgm:chPref val="1"/>
        </dgm:presLayoutVars>
      </dgm:prSet>
      <dgm:spPr/>
    </dgm:pt>
    <dgm:pt modelId="{EB6DB7D0-E064-4DD3-9AFC-28884B24E63C}" type="pres">
      <dgm:prSet presAssocID="{9F24AEDA-CF0E-E64A-A297-E99276C47713}" presName="sibTrans" presStyleLbl="sibTrans2D1" presStyleIdx="0" presStyleCnt="0"/>
      <dgm:spPr/>
    </dgm:pt>
    <dgm:pt modelId="{64D6CE41-F5B2-442B-B09F-8FB574F593B3}" type="pres">
      <dgm:prSet presAssocID="{7A3C4501-FD73-A64C-9F65-7C780F5AAD1E}" presName="compNode" presStyleCnt="0"/>
      <dgm:spPr/>
    </dgm:pt>
    <dgm:pt modelId="{5FFDD7CE-3E93-4BEC-9BB2-D09B8BE85A52}" type="pres">
      <dgm:prSet presAssocID="{7A3C4501-FD73-A64C-9F65-7C780F5AAD1E}" presName="iconBgRect" presStyleLbl="bgShp" presStyleIdx="3" presStyleCnt="4"/>
      <dgm:spPr/>
    </dgm:pt>
    <dgm:pt modelId="{AADBCC23-8E63-40A5-B4E1-2100C42CB821}" type="pres">
      <dgm:prSet presAssocID="{7A3C4501-FD73-A64C-9F65-7C780F5AAD1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89517237-531B-4F18-9C5B-09A9801B3ED5}" type="pres">
      <dgm:prSet presAssocID="{7A3C4501-FD73-A64C-9F65-7C780F5AAD1E}" presName="spaceRect" presStyleCnt="0"/>
      <dgm:spPr/>
    </dgm:pt>
    <dgm:pt modelId="{7481473F-9DB7-4782-9634-AE0A82B48DA5}" type="pres">
      <dgm:prSet presAssocID="{7A3C4501-FD73-A64C-9F65-7C780F5AAD1E}" presName="textRect" presStyleLbl="revTx" presStyleIdx="3" presStyleCnt="4">
        <dgm:presLayoutVars>
          <dgm:chMax val="1"/>
          <dgm:chPref val="1"/>
        </dgm:presLayoutVars>
      </dgm:prSet>
      <dgm:spPr/>
    </dgm:pt>
  </dgm:ptLst>
  <dgm:cxnLst>
    <dgm:cxn modelId="{DAB9C426-E00B-0247-9AB4-85B503A99713}" type="presOf" srcId="{B1619326-2AEC-D740-AC9A-39ECFB509135}" destId="{118289A9-8E93-4E73-BA12-E6D3C068B376}" srcOrd="0" destOrd="0" presId="urn:microsoft.com/office/officeart/2018/2/layout/IconCircleList"/>
    <dgm:cxn modelId="{62BBF46D-E22F-DB4F-84BA-DA2B0D92CDDB}" type="presOf" srcId="{E125BF9B-3BDB-B442-BC38-AA56E24531AE}" destId="{A5C594DE-FE1E-4007-9A53-63E22AAF5214}" srcOrd="0" destOrd="0" presId="urn:microsoft.com/office/officeart/2018/2/layout/IconCircleList"/>
    <dgm:cxn modelId="{D29C2A74-A7EA-5149-90F1-4E9739B45BF0}" type="presOf" srcId="{9F24AEDA-CF0E-E64A-A297-E99276C47713}" destId="{EB6DB7D0-E064-4DD3-9AFC-28884B24E63C}" srcOrd="0" destOrd="0" presId="urn:microsoft.com/office/officeart/2018/2/layout/IconCircleList"/>
    <dgm:cxn modelId="{30B2C57F-6530-204A-81BA-A3C0ED7DBDE2}" srcId="{6D05AFCA-4D3A-4C23-87C6-1EE0EA38401C}" destId="{1A5B234B-2FA0-B143-A000-4D337F96403B}" srcOrd="2" destOrd="0" parTransId="{3D9791DA-865F-8844-909F-4275A481A8CC}" sibTransId="{9F24AEDA-CF0E-E64A-A297-E99276C47713}"/>
    <dgm:cxn modelId="{67410B8C-FC99-DB41-A8B1-C348AFB87715}" type="presOf" srcId="{6D05AFCA-4D3A-4C23-87C6-1EE0EA38401C}" destId="{86AF0A8D-951C-4F3D-B501-7669ECA22CBD}" srcOrd="0" destOrd="0" presId="urn:microsoft.com/office/officeart/2018/2/layout/IconCircleList"/>
    <dgm:cxn modelId="{DFFE02AC-EB7D-B343-A058-4031BEA58BB8}" type="presOf" srcId="{810A40CB-96F0-D74F-A667-47F03215BFC9}" destId="{7929A089-CCF7-450F-87D4-71F235B3C75C}" srcOrd="0" destOrd="0" presId="urn:microsoft.com/office/officeart/2018/2/layout/IconCircleList"/>
    <dgm:cxn modelId="{10E313B3-E97B-2540-891A-E3D66DFC036B}" srcId="{6D05AFCA-4D3A-4C23-87C6-1EE0EA38401C}" destId="{7A3C4501-FD73-A64C-9F65-7C780F5AAD1E}" srcOrd="3" destOrd="0" parTransId="{D6B68CCB-5F28-494F-858D-840CC6F32BED}" sibTransId="{BBF4A437-D085-FB4C-B58A-09472979FA9A}"/>
    <dgm:cxn modelId="{5B8ABCD8-4457-A042-BF4F-5EFC1474DAC6}" type="presOf" srcId="{7A3C4501-FD73-A64C-9F65-7C780F5AAD1E}" destId="{7481473F-9DB7-4782-9634-AE0A82B48DA5}" srcOrd="0" destOrd="0" presId="urn:microsoft.com/office/officeart/2018/2/layout/IconCircleList"/>
    <dgm:cxn modelId="{E14304F3-C3F8-D249-88CD-C48998D16ABE}" type="presOf" srcId="{1D3EF48E-C8CE-BC40-893B-A965AF745C9B}" destId="{3B6ACBF4-C254-4121-8890-440FEE98E9C5}" srcOrd="0" destOrd="0" presId="urn:microsoft.com/office/officeart/2018/2/layout/IconCircleList"/>
    <dgm:cxn modelId="{A02080F6-D101-E143-AD81-D8A33F5518FE}" srcId="{6D05AFCA-4D3A-4C23-87C6-1EE0EA38401C}" destId="{810A40CB-96F0-D74F-A667-47F03215BFC9}" srcOrd="1" destOrd="0" parTransId="{799DF4BF-6292-2C4B-ABEB-9835C7A180B8}" sibTransId="{1D3EF48E-C8CE-BC40-893B-A965AF745C9B}"/>
    <dgm:cxn modelId="{73720FF7-82D1-4349-A768-351222191CBB}" srcId="{6D05AFCA-4D3A-4C23-87C6-1EE0EA38401C}" destId="{B1619326-2AEC-D740-AC9A-39ECFB509135}" srcOrd="0" destOrd="0" parTransId="{F50FC97C-9893-C048-ADF3-379B5C7158A6}" sibTransId="{E125BF9B-3BDB-B442-BC38-AA56E24531AE}"/>
    <dgm:cxn modelId="{F978CDFE-CA9A-144A-A89A-CFCFBBF1A3B4}" type="presOf" srcId="{1A5B234B-2FA0-B143-A000-4D337F96403B}" destId="{DAEAAAC3-5E73-4A34-B77F-D2B4C30C9AE3}" srcOrd="0" destOrd="0" presId="urn:microsoft.com/office/officeart/2018/2/layout/IconCircleList"/>
    <dgm:cxn modelId="{39CD2AD8-D00F-2742-9E88-376912B09064}" type="presParOf" srcId="{86AF0A8D-951C-4F3D-B501-7669ECA22CBD}" destId="{165B537C-843C-4912-85F6-4DB7B67F2905}" srcOrd="0" destOrd="0" presId="urn:microsoft.com/office/officeart/2018/2/layout/IconCircleList"/>
    <dgm:cxn modelId="{9314F530-C600-3B41-9876-CEE5BB46FEF9}" type="presParOf" srcId="{165B537C-843C-4912-85F6-4DB7B67F2905}" destId="{E584C282-97D5-4DAA-88EA-47EFD783EFBD}" srcOrd="0" destOrd="0" presId="urn:microsoft.com/office/officeart/2018/2/layout/IconCircleList"/>
    <dgm:cxn modelId="{EA46C7A8-9E5F-EB43-993E-B285095D8701}" type="presParOf" srcId="{E584C282-97D5-4DAA-88EA-47EFD783EFBD}" destId="{2609D9A3-A6B6-43EE-A989-C9F86DADCAA1}" srcOrd="0" destOrd="0" presId="urn:microsoft.com/office/officeart/2018/2/layout/IconCircleList"/>
    <dgm:cxn modelId="{179987C3-D521-214E-BC14-6817F0EDFCC9}" type="presParOf" srcId="{E584C282-97D5-4DAA-88EA-47EFD783EFBD}" destId="{9B81C218-FD56-4300-8578-04FC146179C6}" srcOrd="1" destOrd="0" presId="urn:microsoft.com/office/officeart/2018/2/layout/IconCircleList"/>
    <dgm:cxn modelId="{798DC219-330C-4C4C-A17A-1D6FD9A734BA}" type="presParOf" srcId="{E584C282-97D5-4DAA-88EA-47EFD783EFBD}" destId="{9C1EC979-AA7C-46AE-BC1D-546C387E1892}" srcOrd="2" destOrd="0" presId="urn:microsoft.com/office/officeart/2018/2/layout/IconCircleList"/>
    <dgm:cxn modelId="{4F404562-0FBF-DF44-84BD-ED0388C37DE8}" type="presParOf" srcId="{E584C282-97D5-4DAA-88EA-47EFD783EFBD}" destId="{118289A9-8E93-4E73-BA12-E6D3C068B376}" srcOrd="3" destOrd="0" presId="urn:microsoft.com/office/officeart/2018/2/layout/IconCircleList"/>
    <dgm:cxn modelId="{FB3948EB-DC20-AC4B-A354-BBABDBBD6081}" type="presParOf" srcId="{165B537C-843C-4912-85F6-4DB7B67F2905}" destId="{A5C594DE-FE1E-4007-9A53-63E22AAF5214}" srcOrd="1" destOrd="0" presId="urn:microsoft.com/office/officeart/2018/2/layout/IconCircleList"/>
    <dgm:cxn modelId="{1E6964B3-5727-EF43-9DEB-03DB67CB2CCF}" type="presParOf" srcId="{165B537C-843C-4912-85F6-4DB7B67F2905}" destId="{67E30513-4251-4A61-821E-083B5CE7795B}" srcOrd="2" destOrd="0" presId="urn:microsoft.com/office/officeart/2018/2/layout/IconCircleList"/>
    <dgm:cxn modelId="{ED1CC896-0120-0942-B031-765B57A487A8}" type="presParOf" srcId="{67E30513-4251-4A61-821E-083B5CE7795B}" destId="{2BC0C154-6767-4A0F-883A-6CB63948815A}" srcOrd="0" destOrd="0" presId="urn:microsoft.com/office/officeart/2018/2/layout/IconCircleList"/>
    <dgm:cxn modelId="{B0E291D3-5E44-6444-851C-4EB769E1EDF8}" type="presParOf" srcId="{67E30513-4251-4A61-821E-083B5CE7795B}" destId="{716AC3EE-6CBB-42CE-AABD-C90FAE0BB345}" srcOrd="1" destOrd="0" presId="urn:microsoft.com/office/officeart/2018/2/layout/IconCircleList"/>
    <dgm:cxn modelId="{BF5498B7-CC61-B743-A160-24CD66384F7C}" type="presParOf" srcId="{67E30513-4251-4A61-821E-083B5CE7795B}" destId="{D5CA4ECC-1FD8-4AAC-BD08-4671F27F0AAF}" srcOrd="2" destOrd="0" presId="urn:microsoft.com/office/officeart/2018/2/layout/IconCircleList"/>
    <dgm:cxn modelId="{95D7F5E4-D934-6648-AC88-1D5AF62FAA12}" type="presParOf" srcId="{67E30513-4251-4A61-821E-083B5CE7795B}" destId="{7929A089-CCF7-450F-87D4-71F235B3C75C}" srcOrd="3" destOrd="0" presId="urn:microsoft.com/office/officeart/2018/2/layout/IconCircleList"/>
    <dgm:cxn modelId="{5B37DF7E-4040-8547-9EA4-90ECCCDC537D}" type="presParOf" srcId="{165B537C-843C-4912-85F6-4DB7B67F2905}" destId="{3B6ACBF4-C254-4121-8890-440FEE98E9C5}" srcOrd="3" destOrd="0" presId="urn:microsoft.com/office/officeart/2018/2/layout/IconCircleList"/>
    <dgm:cxn modelId="{1862E794-86C4-6D46-84CE-D9E136EC2E81}" type="presParOf" srcId="{165B537C-843C-4912-85F6-4DB7B67F2905}" destId="{D38D9C9E-C85B-4368-BCDF-95E10E2243C8}" srcOrd="4" destOrd="0" presId="urn:microsoft.com/office/officeart/2018/2/layout/IconCircleList"/>
    <dgm:cxn modelId="{8156F3C3-0178-CF4F-9483-3AAB0226C9A5}" type="presParOf" srcId="{D38D9C9E-C85B-4368-BCDF-95E10E2243C8}" destId="{824A7AAF-B210-440A-ABCC-2968E3CC630A}" srcOrd="0" destOrd="0" presId="urn:microsoft.com/office/officeart/2018/2/layout/IconCircleList"/>
    <dgm:cxn modelId="{0A9E9161-BE74-3549-8E88-B2348CC09FE8}" type="presParOf" srcId="{D38D9C9E-C85B-4368-BCDF-95E10E2243C8}" destId="{32F88B3D-7424-4D1A-90EB-55F1CA7A5F7C}" srcOrd="1" destOrd="0" presId="urn:microsoft.com/office/officeart/2018/2/layout/IconCircleList"/>
    <dgm:cxn modelId="{E4259EAB-A332-A64E-B0C4-05484F474456}" type="presParOf" srcId="{D38D9C9E-C85B-4368-BCDF-95E10E2243C8}" destId="{CE134301-AD17-4882-B55D-B6CFB0629455}" srcOrd="2" destOrd="0" presId="urn:microsoft.com/office/officeart/2018/2/layout/IconCircleList"/>
    <dgm:cxn modelId="{0F97774E-5072-D54B-8078-BA401EDE5DA1}" type="presParOf" srcId="{D38D9C9E-C85B-4368-BCDF-95E10E2243C8}" destId="{DAEAAAC3-5E73-4A34-B77F-D2B4C30C9AE3}" srcOrd="3" destOrd="0" presId="urn:microsoft.com/office/officeart/2018/2/layout/IconCircleList"/>
    <dgm:cxn modelId="{98AD5CAF-C8EC-1D47-8890-29C80143517E}" type="presParOf" srcId="{165B537C-843C-4912-85F6-4DB7B67F2905}" destId="{EB6DB7D0-E064-4DD3-9AFC-28884B24E63C}" srcOrd="5" destOrd="0" presId="urn:microsoft.com/office/officeart/2018/2/layout/IconCircleList"/>
    <dgm:cxn modelId="{FA2C3301-582A-D84F-AD20-ECC5F0583161}" type="presParOf" srcId="{165B537C-843C-4912-85F6-4DB7B67F2905}" destId="{64D6CE41-F5B2-442B-B09F-8FB574F593B3}" srcOrd="6" destOrd="0" presId="urn:microsoft.com/office/officeart/2018/2/layout/IconCircleList"/>
    <dgm:cxn modelId="{01A45C7B-6389-0B43-A00D-AEBBF9459D9D}" type="presParOf" srcId="{64D6CE41-F5B2-442B-B09F-8FB574F593B3}" destId="{5FFDD7CE-3E93-4BEC-9BB2-D09B8BE85A52}" srcOrd="0" destOrd="0" presId="urn:microsoft.com/office/officeart/2018/2/layout/IconCircleList"/>
    <dgm:cxn modelId="{39777DB0-C2E3-B24E-8CE8-4A69A4DBAB7C}" type="presParOf" srcId="{64D6CE41-F5B2-442B-B09F-8FB574F593B3}" destId="{AADBCC23-8E63-40A5-B4E1-2100C42CB821}" srcOrd="1" destOrd="0" presId="urn:microsoft.com/office/officeart/2018/2/layout/IconCircleList"/>
    <dgm:cxn modelId="{05FD659D-E1B8-194F-BA53-6B563C993B72}" type="presParOf" srcId="{64D6CE41-F5B2-442B-B09F-8FB574F593B3}" destId="{89517237-531B-4F18-9C5B-09A9801B3ED5}" srcOrd="2" destOrd="0" presId="urn:microsoft.com/office/officeart/2018/2/layout/IconCircleList"/>
    <dgm:cxn modelId="{4DF46504-0962-1841-9EB6-CA91ED149C3B}" type="presParOf" srcId="{64D6CE41-F5B2-442B-B09F-8FB574F593B3}" destId="{7481473F-9DB7-4782-9634-AE0A82B48DA5}"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A247BA3C-BC00-48C7-9AF7-0E5209D6B29A}"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316C581A-E491-4CBF-99A8-9FF426BFD819}">
      <dgm:prSet/>
      <dgm:spPr/>
      <dgm:t>
        <a:bodyPr/>
        <a:lstStyle/>
        <a:p>
          <a:r>
            <a:rPr lang="en-GB" b="1" i="0" dirty="0"/>
            <a:t>Professional Integrity:</a:t>
          </a:r>
          <a:r>
            <a:rPr lang="en-GB" b="0" i="0" dirty="0"/>
            <a:t> Sensory practitioners are expected to act with honesty, integrity, and accountability in their interactions with clients, colleagues, and the public.</a:t>
          </a:r>
          <a:endParaRPr lang="en-US" dirty="0"/>
        </a:p>
      </dgm:t>
    </dgm:pt>
    <dgm:pt modelId="{652AFE4B-B815-4B7B-9031-737D20A62AF7}" type="parTrans" cxnId="{1428B4FE-7223-4A16-B384-38F7CBBEEDB8}">
      <dgm:prSet/>
      <dgm:spPr/>
      <dgm:t>
        <a:bodyPr/>
        <a:lstStyle/>
        <a:p>
          <a:endParaRPr lang="en-US"/>
        </a:p>
      </dgm:t>
    </dgm:pt>
    <dgm:pt modelId="{F805CA66-941C-45D9-BF04-E81303AC7068}" type="sibTrans" cxnId="{1428B4FE-7223-4A16-B384-38F7CBBEEDB8}">
      <dgm:prSet/>
      <dgm:spPr/>
      <dgm:t>
        <a:bodyPr/>
        <a:lstStyle/>
        <a:p>
          <a:endParaRPr lang="en-US"/>
        </a:p>
      </dgm:t>
    </dgm:pt>
    <dgm:pt modelId="{695E3A6C-6EC6-441F-9DFB-A32C584EDEE9}">
      <dgm:prSet/>
      <dgm:spPr/>
      <dgm:t>
        <a:bodyPr/>
        <a:lstStyle/>
        <a:p>
          <a:r>
            <a:rPr lang="en-GB" b="1" i="0" dirty="0"/>
            <a:t>Client Welfare:</a:t>
          </a:r>
          <a:r>
            <a:rPr lang="en-GB" b="0" i="0" dirty="0"/>
            <a:t> Practitioners must prioritize the well-being and best interests of their clients, ensuring that interventions are safe, effective, and tailored to individual needs.</a:t>
          </a:r>
          <a:endParaRPr lang="en-US" dirty="0"/>
        </a:p>
      </dgm:t>
    </dgm:pt>
    <dgm:pt modelId="{E6F94F0C-4C40-4C8B-911A-F0A50EAECA1E}" type="parTrans" cxnId="{8E96A799-4EE3-4E89-A43E-61B073B2C2C0}">
      <dgm:prSet/>
      <dgm:spPr/>
      <dgm:t>
        <a:bodyPr/>
        <a:lstStyle/>
        <a:p>
          <a:endParaRPr lang="en-US"/>
        </a:p>
      </dgm:t>
    </dgm:pt>
    <dgm:pt modelId="{776FF2E2-62EA-48DD-AA9A-F102BFA45611}" type="sibTrans" cxnId="{8E96A799-4EE3-4E89-A43E-61B073B2C2C0}">
      <dgm:prSet/>
      <dgm:spPr/>
      <dgm:t>
        <a:bodyPr/>
        <a:lstStyle/>
        <a:p>
          <a:endParaRPr lang="en-US"/>
        </a:p>
      </dgm:t>
    </dgm:pt>
    <dgm:pt modelId="{AD91A686-6CE3-4B06-A3B8-1C458CB1CCCD}">
      <dgm:prSet/>
      <dgm:spPr/>
      <dgm:t>
        <a:bodyPr/>
        <a:lstStyle/>
        <a:p>
          <a:r>
            <a:rPr lang="en-GB" b="1" i="0" dirty="0"/>
            <a:t>Confidentiality:</a:t>
          </a:r>
          <a:r>
            <a:rPr lang="en-GB" b="0" i="0" dirty="0"/>
            <a:t> Sensory practitioners are required to maintain strict confidentiality regarding client information and respect the privacy rights of clients and their families.</a:t>
          </a:r>
          <a:endParaRPr lang="en-US" dirty="0"/>
        </a:p>
      </dgm:t>
    </dgm:pt>
    <dgm:pt modelId="{52178DAE-D8A4-412A-8F94-FCC63184E5B3}" type="parTrans" cxnId="{BC733B1D-B7EC-4629-A905-05F7268888E2}">
      <dgm:prSet/>
      <dgm:spPr/>
      <dgm:t>
        <a:bodyPr/>
        <a:lstStyle/>
        <a:p>
          <a:endParaRPr lang="en-US"/>
        </a:p>
      </dgm:t>
    </dgm:pt>
    <dgm:pt modelId="{14DD77C7-637B-415E-9BD6-A843FEA54C54}" type="sibTrans" cxnId="{BC733B1D-B7EC-4629-A905-05F7268888E2}">
      <dgm:prSet/>
      <dgm:spPr/>
      <dgm:t>
        <a:bodyPr/>
        <a:lstStyle/>
        <a:p>
          <a:endParaRPr lang="en-US"/>
        </a:p>
      </dgm:t>
    </dgm:pt>
    <dgm:pt modelId="{2E1314BC-CF40-4C8B-8A50-F84C8989F1F4}">
      <dgm:prSet/>
      <dgm:spPr/>
      <dgm:t>
        <a:bodyPr/>
        <a:lstStyle/>
        <a:p>
          <a:r>
            <a:rPr lang="en-GB" b="1" i="0" dirty="0"/>
            <a:t>Professional Competence:</a:t>
          </a:r>
          <a:r>
            <a:rPr lang="en-GB" b="0" i="0" dirty="0"/>
            <a:t> Practitioners must continually strive to maintain and enhance their professional competence through ongoing education, training, and supervision.</a:t>
          </a:r>
          <a:endParaRPr lang="en-US" dirty="0"/>
        </a:p>
      </dgm:t>
    </dgm:pt>
    <dgm:pt modelId="{8AB14196-8FD7-4E2D-B7F2-36FF8D15CDF8}" type="parTrans" cxnId="{E76AA06B-987F-4C91-A376-FDF6F888F54D}">
      <dgm:prSet/>
      <dgm:spPr/>
      <dgm:t>
        <a:bodyPr/>
        <a:lstStyle/>
        <a:p>
          <a:endParaRPr lang="en-US"/>
        </a:p>
      </dgm:t>
    </dgm:pt>
    <dgm:pt modelId="{D9D23C65-6909-404B-BC65-599ABF75FAA5}" type="sibTrans" cxnId="{E76AA06B-987F-4C91-A376-FDF6F888F54D}">
      <dgm:prSet/>
      <dgm:spPr/>
      <dgm:t>
        <a:bodyPr/>
        <a:lstStyle/>
        <a:p>
          <a:endParaRPr lang="en-US"/>
        </a:p>
      </dgm:t>
    </dgm:pt>
    <dgm:pt modelId="{512C50BB-0952-4216-B891-87906D0FAE5A}">
      <dgm:prSet/>
      <dgm:spPr/>
      <dgm:t>
        <a:bodyPr/>
        <a:lstStyle/>
        <a:p>
          <a:r>
            <a:rPr lang="en-GB" b="1" i="0" dirty="0"/>
            <a:t>Cultural Competence:</a:t>
          </a:r>
          <a:r>
            <a:rPr lang="en-GB" b="0" i="0" dirty="0"/>
            <a:t> Sensory practitioners should demonstrate cultural sensitivity and competence in their practice, recognizing and respecting the cultural, linguistic, and religious diversity of clients and their families.</a:t>
          </a:r>
          <a:endParaRPr lang="en-US" dirty="0"/>
        </a:p>
      </dgm:t>
    </dgm:pt>
    <dgm:pt modelId="{1066B9E9-F720-4F3D-A05C-B954965217DC}" type="parTrans" cxnId="{6FEE0DA5-6D53-4A5C-BD44-079DEDFFFCC0}">
      <dgm:prSet/>
      <dgm:spPr/>
      <dgm:t>
        <a:bodyPr/>
        <a:lstStyle/>
        <a:p>
          <a:endParaRPr lang="en-US"/>
        </a:p>
      </dgm:t>
    </dgm:pt>
    <dgm:pt modelId="{B3249CB0-583F-4880-B152-9C78DD514D27}" type="sibTrans" cxnId="{6FEE0DA5-6D53-4A5C-BD44-079DEDFFFCC0}">
      <dgm:prSet/>
      <dgm:spPr/>
      <dgm:t>
        <a:bodyPr/>
        <a:lstStyle/>
        <a:p>
          <a:endParaRPr lang="en-US"/>
        </a:p>
      </dgm:t>
    </dgm:pt>
    <dgm:pt modelId="{24F5B40C-0D62-44E2-9BAD-1E9D814F90B3}">
      <dgm:prSet/>
      <dgm:spPr/>
      <dgm:t>
        <a:bodyPr/>
        <a:lstStyle/>
        <a:p>
          <a:r>
            <a:rPr lang="en-GB" b="1" i="0" dirty="0"/>
            <a:t>Professional Boundaries:</a:t>
          </a:r>
          <a:r>
            <a:rPr lang="en-GB" b="0" i="0" dirty="0"/>
            <a:t> Practitioners are expected to establish and maintain appropriate boundaries in their relationships with clients, colleagues, and other professionals, avoiding conflicts of interest or dual relationships that could compromise the therapeutic relationship.</a:t>
          </a:r>
          <a:endParaRPr lang="en-US" dirty="0"/>
        </a:p>
      </dgm:t>
    </dgm:pt>
    <dgm:pt modelId="{A567E808-9BBD-40AA-91CD-DCD2C31C1F4D}" type="parTrans" cxnId="{92012FC2-4F34-4AE2-BAE2-268977A524B0}">
      <dgm:prSet/>
      <dgm:spPr/>
      <dgm:t>
        <a:bodyPr/>
        <a:lstStyle/>
        <a:p>
          <a:endParaRPr lang="en-US"/>
        </a:p>
      </dgm:t>
    </dgm:pt>
    <dgm:pt modelId="{93737F02-B3C1-45B7-87D0-608454365DCB}" type="sibTrans" cxnId="{92012FC2-4F34-4AE2-BAE2-268977A524B0}">
      <dgm:prSet/>
      <dgm:spPr/>
      <dgm:t>
        <a:bodyPr/>
        <a:lstStyle/>
        <a:p>
          <a:endParaRPr lang="en-US"/>
        </a:p>
      </dgm:t>
    </dgm:pt>
    <dgm:pt modelId="{053E61DA-1F5D-4933-8863-EC2EC83DE0AF}">
      <dgm:prSet/>
      <dgm:spPr/>
      <dgm:t>
        <a:bodyPr/>
        <a:lstStyle/>
        <a:p>
          <a:r>
            <a:rPr lang="en-GB" b="1" i="0" dirty="0"/>
            <a:t>Ethical Decision-Making:</a:t>
          </a:r>
          <a:r>
            <a:rPr lang="en-GB" b="0" i="0" dirty="0"/>
            <a:t> Practitioners should be prepared to navigate ethical dilemmas that may arise in their practice, using ethical principles and professional judgment to guide their decision-making.</a:t>
          </a:r>
          <a:endParaRPr lang="en-US" dirty="0"/>
        </a:p>
      </dgm:t>
    </dgm:pt>
    <dgm:pt modelId="{73F2FDFC-7519-4240-A154-291B388B975C}" type="parTrans" cxnId="{C1F74C75-7AC6-4159-BBBD-6972530E83ED}">
      <dgm:prSet/>
      <dgm:spPr/>
      <dgm:t>
        <a:bodyPr/>
        <a:lstStyle/>
        <a:p>
          <a:endParaRPr lang="en-US"/>
        </a:p>
      </dgm:t>
    </dgm:pt>
    <dgm:pt modelId="{05CA650D-84FF-4E9B-99FE-37BF504BE781}" type="sibTrans" cxnId="{C1F74C75-7AC6-4159-BBBD-6972530E83ED}">
      <dgm:prSet/>
      <dgm:spPr/>
      <dgm:t>
        <a:bodyPr/>
        <a:lstStyle/>
        <a:p>
          <a:endParaRPr lang="en-US"/>
        </a:p>
      </dgm:t>
    </dgm:pt>
    <dgm:pt modelId="{F0D32766-6665-A747-86AD-12573CF7E602}" type="pres">
      <dgm:prSet presAssocID="{A247BA3C-BC00-48C7-9AF7-0E5209D6B29A}" presName="diagram" presStyleCnt="0">
        <dgm:presLayoutVars>
          <dgm:dir/>
          <dgm:resizeHandles val="exact"/>
        </dgm:presLayoutVars>
      </dgm:prSet>
      <dgm:spPr/>
    </dgm:pt>
    <dgm:pt modelId="{CC81407A-FA37-8F49-8B8E-1716777096C7}" type="pres">
      <dgm:prSet presAssocID="{316C581A-E491-4CBF-99A8-9FF426BFD819}" presName="node" presStyleLbl="node1" presStyleIdx="0" presStyleCnt="7">
        <dgm:presLayoutVars>
          <dgm:bulletEnabled val="1"/>
        </dgm:presLayoutVars>
      </dgm:prSet>
      <dgm:spPr/>
    </dgm:pt>
    <dgm:pt modelId="{B7E89D0B-5EE6-4B4C-B3FE-7995D5F879DA}" type="pres">
      <dgm:prSet presAssocID="{F805CA66-941C-45D9-BF04-E81303AC7068}" presName="sibTrans" presStyleCnt="0"/>
      <dgm:spPr/>
    </dgm:pt>
    <dgm:pt modelId="{A0A0CD6C-3E9C-E845-B5FB-851299999822}" type="pres">
      <dgm:prSet presAssocID="{695E3A6C-6EC6-441F-9DFB-A32C584EDEE9}" presName="node" presStyleLbl="node1" presStyleIdx="1" presStyleCnt="7">
        <dgm:presLayoutVars>
          <dgm:bulletEnabled val="1"/>
        </dgm:presLayoutVars>
      </dgm:prSet>
      <dgm:spPr/>
    </dgm:pt>
    <dgm:pt modelId="{4AD7CE32-2559-F547-8AA5-768F97007DA9}" type="pres">
      <dgm:prSet presAssocID="{776FF2E2-62EA-48DD-AA9A-F102BFA45611}" presName="sibTrans" presStyleCnt="0"/>
      <dgm:spPr/>
    </dgm:pt>
    <dgm:pt modelId="{CB5BB10C-AAE4-9B44-A14F-4264256909B1}" type="pres">
      <dgm:prSet presAssocID="{AD91A686-6CE3-4B06-A3B8-1C458CB1CCCD}" presName="node" presStyleLbl="node1" presStyleIdx="2" presStyleCnt="7">
        <dgm:presLayoutVars>
          <dgm:bulletEnabled val="1"/>
        </dgm:presLayoutVars>
      </dgm:prSet>
      <dgm:spPr/>
    </dgm:pt>
    <dgm:pt modelId="{C4ABAF4B-155A-5040-A91A-C62C87978BBF}" type="pres">
      <dgm:prSet presAssocID="{14DD77C7-637B-415E-9BD6-A843FEA54C54}" presName="sibTrans" presStyleCnt="0"/>
      <dgm:spPr/>
    </dgm:pt>
    <dgm:pt modelId="{7AAD5D20-E7AB-3247-B385-88AD49680195}" type="pres">
      <dgm:prSet presAssocID="{2E1314BC-CF40-4C8B-8A50-F84C8989F1F4}" presName="node" presStyleLbl="node1" presStyleIdx="3" presStyleCnt="7">
        <dgm:presLayoutVars>
          <dgm:bulletEnabled val="1"/>
        </dgm:presLayoutVars>
      </dgm:prSet>
      <dgm:spPr/>
    </dgm:pt>
    <dgm:pt modelId="{E7E3A30D-586C-CF4A-BFFE-576423391AF7}" type="pres">
      <dgm:prSet presAssocID="{D9D23C65-6909-404B-BC65-599ABF75FAA5}" presName="sibTrans" presStyleCnt="0"/>
      <dgm:spPr/>
    </dgm:pt>
    <dgm:pt modelId="{9135D176-9242-CD40-9D32-335FF28745A1}" type="pres">
      <dgm:prSet presAssocID="{512C50BB-0952-4216-B891-87906D0FAE5A}" presName="node" presStyleLbl="node1" presStyleIdx="4" presStyleCnt="7">
        <dgm:presLayoutVars>
          <dgm:bulletEnabled val="1"/>
        </dgm:presLayoutVars>
      </dgm:prSet>
      <dgm:spPr/>
    </dgm:pt>
    <dgm:pt modelId="{B1490F6A-5CE5-CD4D-9D5D-E97CAFEA5737}" type="pres">
      <dgm:prSet presAssocID="{B3249CB0-583F-4880-B152-9C78DD514D27}" presName="sibTrans" presStyleCnt="0"/>
      <dgm:spPr/>
    </dgm:pt>
    <dgm:pt modelId="{CB4CD94F-ACB0-1B41-AE36-DDD4B4725A4F}" type="pres">
      <dgm:prSet presAssocID="{24F5B40C-0D62-44E2-9BAD-1E9D814F90B3}" presName="node" presStyleLbl="node1" presStyleIdx="5" presStyleCnt="7">
        <dgm:presLayoutVars>
          <dgm:bulletEnabled val="1"/>
        </dgm:presLayoutVars>
      </dgm:prSet>
      <dgm:spPr/>
    </dgm:pt>
    <dgm:pt modelId="{4B3DAF6C-5E84-0849-85CF-A01123AE90C6}" type="pres">
      <dgm:prSet presAssocID="{93737F02-B3C1-45B7-87D0-608454365DCB}" presName="sibTrans" presStyleCnt="0"/>
      <dgm:spPr/>
    </dgm:pt>
    <dgm:pt modelId="{17934C0F-41B7-0B4F-9CD3-6EF4D7FB102D}" type="pres">
      <dgm:prSet presAssocID="{053E61DA-1F5D-4933-8863-EC2EC83DE0AF}" presName="node" presStyleLbl="node1" presStyleIdx="6" presStyleCnt="7">
        <dgm:presLayoutVars>
          <dgm:bulletEnabled val="1"/>
        </dgm:presLayoutVars>
      </dgm:prSet>
      <dgm:spPr/>
    </dgm:pt>
  </dgm:ptLst>
  <dgm:cxnLst>
    <dgm:cxn modelId="{BC733B1D-B7EC-4629-A905-05F7268888E2}" srcId="{A247BA3C-BC00-48C7-9AF7-0E5209D6B29A}" destId="{AD91A686-6CE3-4B06-A3B8-1C458CB1CCCD}" srcOrd="2" destOrd="0" parTransId="{52178DAE-D8A4-412A-8F94-FCC63184E5B3}" sibTransId="{14DD77C7-637B-415E-9BD6-A843FEA54C54}"/>
    <dgm:cxn modelId="{0579682D-FAB4-9343-9021-197EBF99C439}" type="presOf" srcId="{A247BA3C-BC00-48C7-9AF7-0E5209D6B29A}" destId="{F0D32766-6665-A747-86AD-12573CF7E602}" srcOrd="0" destOrd="0" presId="urn:microsoft.com/office/officeart/2005/8/layout/default"/>
    <dgm:cxn modelId="{BF1C1C57-6A49-AA49-9859-2C98ACB6FF83}" type="presOf" srcId="{AD91A686-6CE3-4B06-A3B8-1C458CB1CCCD}" destId="{CB5BB10C-AAE4-9B44-A14F-4264256909B1}" srcOrd="0" destOrd="0" presId="urn:microsoft.com/office/officeart/2005/8/layout/default"/>
    <dgm:cxn modelId="{BDE8AD61-D03A-F04C-B421-0BC4F90984F8}" type="presOf" srcId="{2E1314BC-CF40-4C8B-8A50-F84C8989F1F4}" destId="{7AAD5D20-E7AB-3247-B385-88AD49680195}" srcOrd="0" destOrd="0" presId="urn:microsoft.com/office/officeart/2005/8/layout/default"/>
    <dgm:cxn modelId="{2B629365-CEE5-D448-B6F9-FC96515106BA}" type="presOf" srcId="{316C581A-E491-4CBF-99A8-9FF426BFD819}" destId="{CC81407A-FA37-8F49-8B8E-1716777096C7}" srcOrd="0" destOrd="0" presId="urn:microsoft.com/office/officeart/2005/8/layout/default"/>
    <dgm:cxn modelId="{C9CB226B-7B4A-314B-9777-8137269DA685}" type="presOf" srcId="{24F5B40C-0D62-44E2-9BAD-1E9D814F90B3}" destId="{CB4CD94F-ACB0-1B41-AE36-DDD4B4725A4F}" srcOrd="0" destOrd="0" presId="urn:microsoft.com/office/officeart/2005/8/layout/default"/>
    <dgm:cxn modelId="{E76AA06B-987F-4C91-A376-FDF6F888F54D}" srcId="{A247BA3C-BC00-48C7-9AF7-0E5209D6B29A}" destId="{2E1314BC-CF40-4C8B-8A50-F84C8989F1F4}" srcOrd="3" destOrd="0" parTransId="{8AB14196-8FD7-4E2D-B7F2-36FF8D15CDF8}" sibTransId="{D9D23C65-6909-404B-BC65-599ABF75FAA5}"/>
    <dgm:cxn modelId="{70812A74-A0F7-FA45-9F62-28007A2DDEFA}" type="presOf" srcId="{695E3A6C-6EC6-441F-9DFB-A32C584EDEE9}" destId="{A0A0CD6C-3E9C-E845-B5FB-851299999822}" srcOrd="0" destOrd="0" presId="urn:microsoft.com/office/officeart/2005/8/layout/default"/>
    <dgm:cxn modelId="{C1F74C75-7AC6-4159-BBBD-6972530E83ED}" srcId="{A247BA3C-BC00-48C7-9AF7-0E5209D6B29A}" destId="{053E61DA-1F5D-4933-8863-EC2EC83DE0AF}" srcOrd="6" destOrd="0" parTransId="{73F2FDFC-7519-4240-A154-291B388B975C}" sibTransId="{05CA650D-84FF-4E9B-99FE-37BF504BE781}"/>
    <dgm:cxn modelId="{9D0D7D86-6EF2-454A-8949-9CA5818D01BB}" type="presOf" srcId="{053E61DA-1F5D-4933-8863-EC2EC83DE0AF}" destId="{17934C0F-41B7-0B4F-9CD3-6EF4D7FB102D}" srcOrd="0" destOrd="0" presId="urn:microsoft.com/office/officeart/2005/8/layout/default"/>
    <dgm:cxn modelId="{8E96A799-4EE3-4E89-A43E-61B073B2C2C0}" srcId="{A247BA3C-BC00-48C7-9AF7-0E5209D6B29A}" destId="{695E3A6C-6EC6-441F-9DFB-A32C584EDEE9}" srcOrd="1" destOrd="0" parTransId="{E6F94F0C-4C40-4C8B-911A-F0A50EAECA1E}" sibTransId="{776FF2E2-62EA-48DD-AA9A-F102BFA45611}"/>
    <dgm:cxn modelId="{6FEE0DA5-6D53-4A5C-BD44-079DEDFFFCC0}" srcId="{A247BA3C-BC00-48C7-9AF7-0E5209D6B29A}" destId="{512C50BB-0952-4216-B891-87906D0FAE5A}" srcOrd="4" destOrd="0" parTransId="{1066B9E9-F720-4F3D-A05C-B954965217DC}" sibTransId="{B3249CB0-583F-4880-B152-9C78DD514D27}"/>
    <dgm:cxn modelId="{92012FC2-4F34-4AE2-BAE2-268977A524B0}" srcId="{A247BA3C-BC00-48C7-9AF7-0E5209D6B29A}" destId="{24F5B40C-0D62-44E2-9BAD-1E9D814F90B3}" srcOrd="5" destOrd="0" parTransId="{A567E808-9BBD-40AA-91CD-DCD2C31C1F4D}" sibTransId="{93737F02-B3C1-45B7-87D0-608454365DCB}"/>
    <dgm:cxn modelId="{500219F7-DD83-2047-872D-13AAD5213174}" type="presOf" srcId="{512C50BB-0952-4216-B891-87906D0FAE5A}" destId="{9135D176-9242-CD40-9D32-335FF28745A1}" srcOrd="0" destOrd="0" presId="urn:microsoft.com/office/officeart/2005/8/layout/default"/>
    <dgm:cxn modelId="{1428B4FE-7223-4A16-B384-38F7CBBEEDB8}" srcId="{A247BA3C-BC00-48C7-9AF7-0E5209D6B29A}" destId="{316C581A-E491-4CBF-99A8-9FF426BFD819}" srcOrd="0" destOrd="0" parTransId="{652AFE4B-B815-4B7B-9031-737D20A62AF7}" sibTransId="{F805CA66-941C-45D9-BF04-E81303AC7068}"/>
    <dgm:cxn modelId="{7A1900F7-E23D-DE40-8EC4-258D9F325500}" type="presParOf" srcId="{F0D32766-6665-A747-86AD-12573CF7E602}" destId="{CC81407A-FA37-8F49-8B8E-1716777096C7}" srcOrd="0" destOrd="0" presId="urn:microsoft.com/office/officeart/2005/8/layout/default"/>
    <dgm:cxn modelId="{0FE6979F-543C-0C4B-A0DC-56E7B21A9492}" type="presParOf" srcId="{F0D32766-6665-A747-86AD-12573CF7E602}" destId="{B7E89D0B-5EE6-4B4C-B3FE-7995D5F879DA}" srcOrd="1" destOrd="0" presId="urn:microsoft.com/office/officeart/2005/8/layout/default"/>
    <dgm:cxn modelId="{1509FDF1-7BA6-C54B-9E63-2AEEEF993726}" type="presParOf" srcId="{F0D32766-6665-A747-86AD-12573CF7E602}" destId="{A0A0CD6C-3E9C-E845-B5FB-851299999822}" srcOrd="2" destOrd="0" presId="urn:microsoft.com/office/officeart/2005/8/layout/default"/>
    <dgm:cxn modelId="{F6CAEDC5-0081-CF40-9CA2-4D09F8319E41}" type="presParOf" srcId="{F0D32766-6665-A747-86AD-12573CF7E602}" destId="{4AD7CE32-2559-F547-8AA5-768F97007DA9}" srcOrd="3" destOrd="0" presId="urn:microsoft.com/office/officeart/2005/8/layout/default"/>
    <dgm:cxn modelId="{E7E7A40F-ACCC-5349-AA07-4B6B1E722F35}" type="presParOf" srcId="{F0D32766-6665-A747-86AD-12573CF7E602}" destId="{CB5BB10C-AAE4-9B44-A14F-4264256909B1}" srcOrd="4" destOrd="0" presId="urn:microsoft.com/office/officeart/2005/8/layout/default"/>
    <dgm:cxn modelId="{B66CEA9E-7490-404A-876D-CAE7BE1E84F9}" type="presParOf" srcId="{F0D32766-6665-A747-86AD-12573CF7E602}" destId="{C4ABAF4B-155A-5040-A91A-C62C87978BBF}" srcOrd="5" destOrd="0" presId="urn:microsoft.com/office/officeart/2005/8/layout/default"/>
    <dgm:cxn modelId="{79A38BE0-B93F-504C-B965-ADFEFD79DB75}" type="presParOf" srcId="{F0D32766-6665-A747-86AD-12573CF7E602}" destId="{7AAD5D20-E7AB-3247-B385-88AD49680195}" srcOrd="6" destOrd="0" presId="urn:microsoft.com/office/officeart/2005/8/layout/default"/>
    <dgm:cxn modelId="{5DA5937A-FF36-1E4E-8F70-2BE7CBE3DAFA}" type="presParOf" srcId="{F0D32766-6665-A747-86AD-12573CF7E602}" destId="{E7E3A30D-586C-CF4A-BFFE-576423391AF7}" srcOrd="7" destOrd="0" presId="urn:microsoft.com/office/officeart/2005/8/layout/default"/>
    <dgm:cxn modelId="{34F524D4-7195-7E4D-B4FB-8F3460F6B082}" type="presParOf" srcId="{F0D32766-6665-A747-86AD-12573CF7E602}" destId="{9135D176-9242-CD40-9D32-335FF28745A1}" srcOrd="8" destOrd="0" presId="urn:microsoft.com/office/officeart/2005/8/layout/default"/>
    <dgm:cxn modelId="{4C8A2C80-9B4E-EF4A-BD16-99846B08E87F}" type="presParOf" srcId="{F0D32766-6665-A747-86AD-12573CF7E602}" destId="{B1490F6A-5CE5-CD4D-9D5D-E97CAFEA5737}" srcOrd="9" destOrd="0" presId="urn:microsoft.com/office/officeart/2005/8/layout/default"/>
    <dgm:cxn modelId="{7F059973-34D2-CD44-B276-2715653538F3}" type="presParOf" srcId="{F0D32766-6665-A747-86AD-12573CF7E602}" destId="{CB4CD94F-ACB0-1B41-AE36-DDD4B4725A4F}" srcOrd="10" destOrd="0" presId="urn:microsoft.com/office/officeart/2005/8/layout/default"/>
    <dgm:cxn modelId="{F627801C-77FF-4948-AAA1-C5F58CC0EC82}" type="presParOf" srcId="{F0D32766-6665-A747-86AD-12573CF7E602}" destId="{4B3DAF6C-5E84-0849-85CF-A01123AE90C6}" srcOrd="11" destOrd="0" presId="urn:microsoft.com/office/officeart/2005/8/layout/default"/>
    <dgm:cxn modelId="{4F5A2E1C-262C-BE4C-B616-0DD101F5C0A7}" type="presParOf" srcId="{F0D32766-6665-A747-86AD-12573CF7E602}" destId="{17934C0F-41B7-0B4F-9CD3-6EF4D7FB102D}"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CCEE540-D0B7-4B53-9CDE-3C3B8D870337}" type="doc">
      <dgm:prSet loTypeId="urn:microsoft.com/office/officeart/2016/7/layout/LinearArrowProcessNumbered" loCatId="process" qsTypeId="urn:microsoft.com/office/officeart/2005/8/quickstyle/simple1" qsCatId="simple" csTypeId="urn:microsoft.com/office/officeart/2005/8/colors/colorful1" csCatId="colorful"/>
      <dgm:spPr/>
      <dgm:t>
        <a:bodyPr/>
        <a:lstStyle/>
        <a:p>
          <a:endParaRPr lang="en-US"/>
        </a:p>
      </dgm:t>
    </dgm:pt>
    <dgm:pt modelId="{018B2745-995B-475B-AD8B-28360433FE1D}">
      <dgm:prSet/>
      <dgm:spPr/>
      <dgm:t>
        <a:bodyPr/>
        <a:lstStyle/>
        <a:p>
          <a:r>
            <a:rPr lang="en-GB" b="1" i="0" dirty="0"/>
            <a:t>Physical Boundaries:</a:t>
          </a:r>
          <a:r>
            <a:rPr lang="en-GB" b="0" i="0" dirty="0"/>
            <a:t> Refers to maintaining appropriate physical distance and touch between the practitioner and client, respecting the client's personal space and comfort levels.</a:t>
          </a:r>
          <a:endParaRPr lang="en-US" dirty="0"/>
        </a:p>
      </dgm:t>
    </dgm:pt>
    <dgm:pt modelId="{1C5AA6FF-0C95-437B-9D3D-DEB112E4D1C8}" type="parTrans" cxnId="{FA221B19-3BCA-4922-9460-7B89C02C5DB7}">
      <dgm:prSet/>
      <dgm:spPr/>
      <dgm:t>
        <a:bodyPr/>
        <a:lstStyle/>
        <a:p>
          <a:endParaRPr lang="en-US"/>
        </a:p>
      </dgm:t>
    </dgm:pt>
    <dgm:pt modelId="{FBC154A8-4B10-4F62-BF53-DAE660CBC091}" type="sibTrans" cxnId="{FA221B19-3BCA-4922-9460-7B89C02C5DB7}">
      <dgm:prSet phldrT="1" phldr="0"/>
      <dgm:spPr/>
      <dgm:t>
        <a:bodyPr/>
        <a:lstStyle/>
        <a:p>
          <a:r>
            <a:rPr lang="en-US" dirty="0"/>
            <a:t>1</a:t>
          </a:r>
        </a:p>
      </dgm:t>
    </dgm:pt>
    <dgm:pt modelId="{50886558-0CC6-4EEF-94E4-9A73F6BAAC13}">
      <dgm:prSet/>
      <dgm:spPr/>
      <dgm:t>
        <a:bodyPr/>
        <a:lstStyle/>
        <a:p>
          <a:r>
            <a:rPr lang="en-GB" b="1" i="0" dirty="0"/>
            <a:t>Emotional Boundaries:</a:t>
          </a:r>
          <a:r>
            <a:rPr lang="en-GB" b="0" i="0" dirty="0"/>
            <a:t> Involves managing emotional involvement and maintaining objectivity in the therapeutic relationship, avoiding overidentification or emotional dependency on the part of the practitioner.</a:t>
          </a:r>
          <a:endParaRPr lang="en-US" dirty="0"/>
        </a:p>
      </dgm:t>
    </dgm:pt>
    <dgm:pt modelId="{F9E39EC7-5642-462B-9730-801BB4169202}" type="parTrans" cxnId="{F1F30C32-346F-4D2D-BDC5-53037C338D88}">
      <dgm:prSet/>
      <dgm:spPr/>
      <dgm:t>
        <a:bodyPr/>
        <a:lstStyle/>
        <a:p>
          <a:endParaRPr lang="en-US"/>
        </a:p>
      </dgm:t>
    </dgm:pt>
    <dgm:pt modelId="{7C4D798C-C21A-4F59-BA86-8FA26FCFAC10}" type="sibTrans" cxnId="{F1F30C32-346F-4D2D-BDC5-53037C338D88}">
      <dgm:prSet phldrT="2" phldr="0"/>
      <dgm:spPr/>
      <dgm:t>
        <a:bodyPr/>
        <a:lstStyle/>
        <a:p>
          <a:r>
            <a:rPr lang="en-US" dirty="0"/>
            <a:t>2</a:t>
          </a:r>
        </a:p>
      </dgm:t>
    </dgm:pt>
    <dgm:pt modelId="{BE4F8A85-CB0B-4AA4-9286-C4D3D9D86A3C}">
      <dgm:prSet custT="1"/>
      <dgm:spPr/>
      <dgm:t>
        <a:bodyPr/>
        <a:lstStyle/>
        <a:p>
          <a:r>
            <a:rPr lang="en-GB" sz="1000" b="1" i="0" dirty="0"/>
            <a:t>Communication Boundaries:</a:t>
          </a:r>
          <a:r>
            <a:rPr lang="en-GB" sz="1000" b="0" i="0" dirty="0"/>
            <a:t> Encompasses clear and respectful communication with clients, maintaining confidentiality, and establishing appropriate channels for sharing information.</a:t>
          </a:r>
          <a:endParaRPr lang="en-US" sz="1000" dirty="0"/>
        </a:p>
      </dgm:t>
    </dgm:pt>
    <dgm:pt modelId="{DC578780-3760-40D7-84C1-1F1555C3B607}" type="parTrans" cxnId="{3633DF6B-463C-4AA0-B446-375EFFE0E9CC}">
      <dgm:prSet/>
      <dgm:spPr/>
      <dgm:t>
        <a:bodyPr/>
        <a:lstStyle/>
        <a:p>
          <a:endParaRPr lang="en-US"/>
        </a:p>
      </dgm:t>
    </dgm:pt>
    <dgm:pt modelId="{BA53101C-F43C-46EC-BC6C-316173311A6A}" type="sibTrans" cxnId="{3633DF6B-463C-4AA0-B446-375EFFE0E9CC}">
      <dgm:prSet phldrT="4" phldr="0"/>
      <dgm:spPr/>
      <dgm:t>
        <a:bodyPr/>
        <a:lstStyle/>
        <a:p>
          <a:r>
            <a:rPr lang="en-US" dirty="0"/>
            <a:t>4</a:t>
          </a:r>
        </a:p>
      </dgm:t>
    </dgm:pt>
    <dgm:pt modelId="{91FBA5DF-096C-4546-A4EB-DEBA023AA2B9}">
      <dgm:prSet/>
      <dgm:spPr/>
      <dgm:t>
        <a:bodyPr/>
        <a:lstStyle/>
        <a:p>
          <a:r>
            <a:rPr lang="en-GB" b="1" i="0" dirty="0"/>
            <a:t>Time Boundaries:</a:t>
          </a:r>
          <a:r>
            <a:rPr lang="en-GB" b="0" i="0" dirty="0"/>
            <a:t> Involves setting clear boundaries around session duration, scheduling, and availability, to ensure consistency and reliability in the therapeutic relationship.</a:t>
          </a:r>
          <a:endParaRPr lang="en-US" dirty="0"/>
        </a:p>
      </dgm:t>
    </dgm:pt>
    <dgm:pt modelId="{01C22D86-0066-4896-824B-3E1D9B8756B3}" type="parTrans" cxnId="{1D4F3D9D-3AE4-43DB-9F69-B75FB7E5CAB8}">
      <dgm:prSet/>
      <dgm:spPr/>
      <dgm:t>
        <a:bodyPr/>
        <a:lstStyle/>
        <a:p>
          <a:endParaRPr lang="en-US"/>
        </a:p>
      </dgm:t>
    </dgm:pt>
    <dgm:pt modelId="{C611E7C2-CD48-470A-9C6A-834E323E5B79}" type="sibTrans" cxnId="{1D4F3D9D-3AE4-43DB-9F69-B75FB7E5CAB8}">
      <dgm:prSet phldrT="5" phldr="0"/>
      <dgm:spPr/>
      <dgm:t>
        <a:bodyPr/>
        <a:lstStyle/>
        <a:p>
          <a:r>
            <a:rPr lang="en-US" dirty="0"/>
            <a:t>5</a:t>
          </a:r>
        </a:p>
      </dgm:t>
    </dgm:pt>
    <dgm:pt modelId="{01B297DC-D348-4AB8-BC43-DCBE169E1A06}">
      <dgm:prSet custT="1"/>
      <dgm:spPr/>
      <dgm:t>
        <a:bodyPr/>
        <a:lstStyle/>
        <a:p>
          <a:r>
            <a:rPr lang="en-GB" sz="1000" b="1" i="0" dirty="0"/>
            <a:t>Social Boundaries:</a:t>
          </a:r>
          <a:r>
            <a:rPr lang="en-GB" sz="1000" b="0" i="0" dirty="0"/>
            <a:t> Entails maintaining a professional relationship with clients and refraining from engaging in personal or social activities outside the therapeutic context, to prevent dual relationships or conflicts of interest.</a:t>
          </a:r>
          <a:endParaRPr lang="en-US" sz="1000" dirty="0"/>
        </a:p>
      </dgm:t>
    </dgm:pt>
    <dgm:pt modelId="{4EFA712A-FD22-426C-B323-EF3009F62CC0}" type="sibTrans" cxnId="{C3F1FE6A-486B-49C9-87B5-DE10B7704EDF}">
      <dgm:prSet phldrT="3" phldr="0"/>
      <dgm:spPr/>
      <dgm:t>
        <a:bodyPr/>
        <a:lstStyle/>
        <a:p>
          <a:r>
            <a:rPr lang="en-US" dirty="0"/>
            <a:t>3</a:t>
          </a:r>
        </a:p>
      </dgm:t>
    </dgm:pt>
    <dgm:pt modelId="{20DC202A-9016-4BD9-8EED-4D9720BE9273}" type="parTrans" cxnId="{C3F1FE6A-486B-49C9-87B5-DE10B7704EDF}">
      <dgm:prSet/>
      <dgm:spPr/>
      <dgm:t>
        <a:bodyPr/>
        <a:lstStyle/>
        <a:p>
          <a:endParaRPr lang="en-US"/>
        </a:p>
      </dgm:t>
    </dgm:pt>
    <dgm:pt modelId="{7D23CDEB-FA2F-6F48-8994-58A155094D56}" type="pres">
      <dgm:prSet presAssocID="{ECCEE540-D0B7-4B53-9CDE-3C3B8D870337}" presName="linearFlow" presStyleCnt="0">
        <dgm:presLayoutVars>
          <dgm:dir/>
          <dgm:animLvl val="lvl"/>
          <dgm:resizeHandles val="exact"/>
        </dgm:presLayoutVars>
      </dgm:prSet>
      <dgm:spPr/>
    </dgm:pt>
    <dgm:pt modelId="{C330DE30-901B-084B-BCE2-40BE695316A7}" type="pres">
      <dgm:prSet presAssocID="{018B2745-995B-475B-AD8B-28360433FE1D}" presName="compositeNode" presStyleCnt="0"/>
      <dgm:spPr/>
    </dgm:pt>
    <dgm:pt modelId="{5134F236-B70E-EC47-8C50-20737D1D02C8}" type="pres">
      <dgm:prSet presAssocID="{018B2745-995B-475B-AD8B-28360433FE1D}" presName="parTx" presStyleLbl="node1" presStyleIdx="0" presStyleCnt="0">
        <dgm:presLayoutVars>
          <dgm:chMax val="0"/>
          <dgm:chPref val="0"/>
          <dgm:bulletEnabled val="1"/>
        </dgm:presLayoutVars>
      </dgm:prSet>
      <dgm:spPr/>
    </dgm:pt>
    <dgm:pt modelId="{71D073B1-C4DE-9645-B122-ABBEAB920C64}" type="pres">
      <dgm:prSet presAssocID="{018B2745-995B-475B-AD8B-28360433FE1D}" presName="parSh" presStyleCnt="0"/>
      <dgm:spPr/>
    </dgm:pt>
    <dgm:pt modelId="{D87B9831-3BD1-C146-91D7-86C22B065310}" type="pres">
      <dgm:prSet presAssocID="{018B2745-995B-475B-AD8B-28360433FE1D}" presName="lineNode" presStyleLbl="alignAccFollowNode1" presStyleIdx="0" presStyleCnt="15"/>
      <dgm:spPr/>
    </dgm:pt>
    <dgm:pt modelId="{3CA39B56-838A-7C40-9A25-1E775AA0FA23}" type="pres">
      <dgm:prSet presAssocID="{018B2745-995B-475B-AD8B-28360433FE1D}" presName="lineArrowNode" presStyleLbl="alignAccFollowNode1" presStyleIdx="1" presStyleCnt="15"/>
      <dgm:spPr/>
    </dgm:pt>
    <dgm:pt modelId="{543A2DD2-1F92-394E-B04F-50C0669A14BB}" type="pres">
      <dgm:prSet presAssocID="{FBC154A8-4B10-4F62-BF53-DAE660CBC091}" presName="sibTransNodeCircle" presStyleLbl="alignNode1" presStyleIdx="0" presStyleCnt="5">
        <dgm:presLayoutVars>
          <dgm:chMax val="0"/>
          <dgm:bulletEnabled/>
        </dgm:presLayoutVars>
      </dgm:prSet>
      <dgm:spPr/>
    </dgm:pt>
    <dgm:pt modelId="{A033DE70-4FF8-A14B-B607-AF966B54BDF9}" type="pres">
      <dgm:prSet presAssocID="{FBC154A8-4B10-4F62-BF53-DAE660CBC091}" presName="spacerBetweenCircleAndCallout" presStyleCnt="0">
        <dgm:presLayoutVars/>
      </dgm:prSet>
      <dgm:spPr/>
    </dgm:pt>
    <dgm:pt modelId="{1703853C-A94E-8E4A-901A-07405161BEB1}" type="pres">
      <dgm:prSet presAssocID="{018B2745-995B-475B-AD8B-28360433FE1D}" presName="nodeText" presStyleLbl="alignAccFollowNode1" presStyleIdx="2" presStyleCnt="15">
        <dgm:presLayoutVars>
          <dgm:bulletEnabled val="1"/>
        </dgm:presLayoutVars>
      </dgm:prSet>
      <dgm:spPr/>
    </dgm:pt>
    <dgm:pt modelId="{28079CC1-3B5F-314D-8FAE-073422C837A2}" type="pres">
      <dgm:prSet presAssocID="{FBC154A8-4B10-4F62-BF53-DAE660CBC091}" presName="sibTransComposite" presStyleCnt="0"/>
      <dgm:spPr/>
    </dgm:pt>
    <dgm:pt modelId="{3F1FF53D-A437-324F-9426-AD335ED18F17}" type="pres">
      <dgm:prSet presAssocID="{50886558-0CC6-4EEF-94E4-9A73F6BAAC13}" presName="compositeNode" presStyleCnt="0"/>
      <dgm:spPr/>
    </dgm:pt>
    <dgm:pt modelId="{207A5C93-4AB0-2043-B05F-C66B229BE2E5}" type="pres">
      <dgm:prSet presAssocID="{50886558-0CC6-4EEF-94E4-9A73F6BAAC13}" presName="parTx" presStyleLbl="node1" presStyleIdx="0" presStyleCnt="0">
        <dgm:presLayoutVars>
          <dgm:chMax val="0"/>
          <dgm:chPref val="0"/>
          <dgm:bulletEnabled val="1"/>
        </dgm:presLayoutVars>
      </dgm:prSet>
      <dgm:spPr/>
    </dgm:pt>
    <dgm:pt modelId="{1322C0FB-E095-D543-810E-FAD9F71D461A}" type="pres">
      <dgm:prSet presAssocID="{50886558-0CC6-4EEF-94E4-9A73F6BAAC13}" presName="parSh" presStyleCnt="0"/>
      <dgm:spPr/>
    </dgm:pt>
    <dgm:pt modelId="{3F2F9B39-6128-1340-90EA-861A049431F8}" type="pres">
      <dgm:prSet presAssocID="{50886558-0CC6-4EEF-94E4-9A73F6BAAC13}" presName="lineNode" presStyleLbl="alignAccFollowNode1" presStyleIdx="3" presStyleCnt="15"/>
      <dgm:spPr/>
    </dgm:pt>
    <dgm:pt modelId="{F15BFC22-522C-5345-81AE-5305E2B636B4}" type="pres">
      <dgm:prSet presAssocID="{50886558-0CC6-4EEF-94E4-9A73F6BAAC13}" presName="lineArrowNode" presStyleLbl="alignAccFollowNode1" presStyleIdx="4" presStyleCnt="15"/>
      <dgm:spPr/>
    </dgm:pt>
    <dgm:pt modelId="{F266385D-E076-224A-8686-FA8B1DD2E68C}" type="pres">
      <dgm:prSet presAssocID="{7C4D798C-C21A-4F59-BA86-8FA26FCFAC10}" presName="sibTransNodeCircle" presStyleLbl="alignNode1" presStyleIdx="1" presStyleCnt="5">
        <dgm:presLayoutVars>
          <dgm:chMax val="0"/>
          <dgm:bulletEnabled/>
        </dgm:presLayoutVars>
      </dgm:prSet>
      <dgm:spPr/>
    </dgm:pt>
    <dgm:pt modelId="{854951D7-92B1-7440-A41B-3A2637778CBE}" type="pres">
      <dgm:prSet presAssocID="{7C4D798C-C21A-4F59-BA86-8FA26FCFAC10}" presName="spacerBetweenCircleAndCallout" presStyleCnt="0">
        <dgm:presLayoutVars/>
      </dgm:prSet>
      <dgm:spPr/>
    </dgm:pt>
    <dgm:pt modelId="{116DC19B-DF7F-FB42-A0EC-C0723E25EB29}" type="pres">
      <dgm:prSet presAssocID="{50886558-0CC6-4EEF-94E4-9A73F6BAAC13}" presName="nodeText" presStyleLbl="alignAccFollowNode1" presStyleIdx="5" presStyleCnt="15">
        <dgm:presLayoutVars>
          <dgm:bulletEnabled val="1"/>
        </dgm:presLayoutVars>
      </dgm:prSet>
      <dgm:spPr/>
    </dgm:pt>
    <dgm:pt modelId="{9D4D343C-E431-484D-99E0-24D7EA8D1344}" type="pres">
      <dgm:prSet presAssocID="{7C4D798C-C21A-4F59-BA86-8FA26FCFAC10}" presName="sibTransComposite" presStyleCnt="0"/>
      <dgm:spPr/>
    </dgm:pt>
    <dgm:pt modelId="{E4D18FD1-4B84-3946-B880-C164CA47661A}" type="pres">
      <dgm:prSet presAssocID="{01B297DC-D348-4AB8-BC43-DCBE169E1A06}" presName="compositeNode" presStyleCnt="0"/>
      <dgm:spPr/>
    </dgm:pt>
    <dgm:pt modelId="{C3796DF4-350B-4A42-B48E-3D6B66D52A68}" type="pres">
      <dgm:prSet presAssocID="{01B297DC-D348-4AB8-BC43-DCBE169E1A06}" presName="parTx" presStyleLbl="node1" presStyleIdx="0" presStyleCnt="0">
        <dgm:presLayoutVars>
          <dgm:chMax val="0"/>
          <dgm:chPref val="0"/>
          <dgm:bulletEnabled val="1"/>
        </dgm:presLayoutVars>
      </dgm:prSet>
      <dgm:spPr/>
    </dgm:pt>
    <dgm:pt modelId="{5EBE1DEE-8640-BF4C-91DE-A4BA873CC847}" type="pres">
      <dgm:prSet presAssocID="{01B297DC-D348-4AB8-BC43-DCBE169E1A06}" presName="parSh" presStyleCnt="0"/>
      <dgm:spPr/>
    </dgm:pt>
    <dgm:pt modelId="{5A921DBC-AFD8-CD47-8058-DEBE24EB5B71}" type="pres">
      <dgm:prSet presAssocID="{01B297DC-D348-4AB8-BC43-DCBE169E1A06}" presName="lineNode" presStyleLbl="alignAccFollowNode1" presStyleIdx="6" presStyleCnt="15"/>
      <dgm:spPr/>
    </dgm:pt>
    <dgm:pt modelId="{15400640-AB14-9441-9DBF-AE3F2972E15E}" type="pres">
      <dgm:prSet presAssocID="{01B297DC-D348-4AB8-BC43-DCBE169E1A06}" presName="lineArrowNode" presStyleLbl="alignAccFollowNode1" presStyleIdx="7" presStyleCnt="15"/>
      <dgm:spPr/>
    </dgm:pt>
    <dgm:pt modelId="{EFF220E4-FC8F-1747-A8B2-12ACD69D6C6A}" type="pres">
      <dgm:prSet presAssocID="{4EFA712A-FD22-426C-B323-EF3009F62CC0}" presName="sibTransNodeCircle" presStyleLbl="alignNode1" presStyleIdx="2" presStyleCnt="5">
        <dgm:presLayoutVars>
          <dgm:chMax val="0"/>
          <dgm:bulletEnabled/>
        </dgm:presLayoutVars>
      </dgm:prSet>
      <dgm:spPr/>
    </dgm:pt>
    <dgm:pt modelId="{5B8EAABF-6972-5748-9514-6B99AF1300AA}" type="pres">
      <dgm:prSet presAssocID="{4EFA712A-FD22-426C-B323-EF3009F62CC0}" presName="spacerBetweenCircleAndCallout" presStyleCnt="0">
        <dgm:presLayoutVars/>
      </dgm:prSet>
      <dgm:spPr/>
    </dgm:pt>
    <dgm:pt modelId="{26884CBC-2AD2-3E47-93CC-DC811BCF69C0}" type="pres">
      <dgm:prSet presAssocID="{01B297DC-D348-4AB8-BC43-DCBE169E1A06}" presName="nodeText" presStyleLbl="alignAccFollowNode1" presStyleIdx="8" presStyleCnt="15">
        <dgm:presLayoutVars>
          <dgm:bulletEnabled val="1"/>
        </dgm:presLayoutVars>
      </dgm:prSet>
      <dgm:spPr/>
    </dgm:pt>
    <dgm:pt modelId="{0857818D-2B31-7840-9BF7-0EC3BFE7B85B}" type="pres">
      <dgm:prSet presAssocID="{4EFA712A-FD22-426C-B323-EF3009F62CC0}" presName="sibTransComposite" presStyleCnt="0"/>
      <dgm:spPr/>
    </dgm:pt>
    <dgm:pt modelId="{B097DC19-F946-7745-AEFE-F02C7E498F22}" type="pres">
      <dgm:prSet presAssocID="{BE4F8A85-CB0B-4AA4-9286-C4D3D9D86A3C}" presName="compositeNode" presStyleCnt="0"/>
      <dgm:spPr/>
    </dgm:pt>
    <dgm:pt modelId="{AC9841E9-8971-5F43-BD0B-FB1C87036D30}" type="pres">
      <dgm:prSet presAssocID="{BE4F8A85-CB0B-4AA4-9286-C4D3D9D86A3C}" presName="parTx" presStyleLbl="node1" presStyleIdx="0" presStyleCnt="0">
        <dgm:presLayoutVars>
          <dgm:chMax val="0"/>
          <dgm:chPref val="0"/>
          <dgm:bulletEnabled val="1"/>
        </dgm:presLayoutVars>
      </dgm:prSet>
      <dgm:spPr/>
    </dgm:pt>
    <dgm:pt modelId="{F35A81C7-28F1-164F-8E42-8232A5646DDD}" type="pres">
      <dgm:prSet presAssocID="{BE4F8A85-CB0B-4AA4-9286-C4D3D9D86A3C}" presName="parSh" presStyleCnt="0"/>
      <dgm:spPr/>
    </dgm:pt>
    <dgm:pt modelId="{51042F2D-4732-0F4C-821E-6F2D0E03D062}" type="pres">
      <dgm:prSet presAssocID="{BE4F8A85-CB0B-4AA4-9286-C4D3D9D86A3C}" presName="lineNode" presStyleLbl="alignAccFollowNode1" presStyleIdx="9" presStyleCnt="15"/>
      <dgm:spPr/>
    </dgm:pt>
    <dgm:pt modelId="{6A91E821-1E60-5947-8871-F8C5665E7788}" type="pres">
      <dgm:prSet presAssocID="{BE4F8A85-CB0B-4AA4-9286-C4D3D9D86A3C}" presName="lineArrowNode" presStyleLbl="alignAccFollowNode1" presStyleIdx="10" presStyleCnt="15"/>
      <dgm:spPr/>
    </dgm:pt>
    <dgm:pt modelId="{535D7651-46B5-9643-A3CD-D66AAB95EA88}" type="pres">
      <dgm:prSet presAssocID="{BA53101C-F43C-46EC-BC6C-316173311A6A}" presName="sibTransNodeCircle" presStyleLbl="alignNode1" presStyleIdx="3" presStyleCnt="5">
        <dgm:presLayoutVars>
          <dgm:chMax val="0"/>
          <dgm:bulletEnabled/>
        </dgm:presLayoutVars>
      </dgm:prSet>
      <dgm:spPr/>
    </dgm:pt>
    <dgm:pt modelId="{06F36802-76EB-2641-8B2C-5C8F14CD4253}" type="pres">
      <dgm:prSet presAssocID="{BA53101C-F43C-46EC-BC6C-316173311A6A}" presName="spacerBetweenCircleAndCallout" presStyleCnt="0">
        <dgm:presLayoutVars/>
      </dgm:prSet>
      <dgm:spPr/>
    </dgm:pt>
    <dgm:pt modelId="{3868ABD2-4A42-8E4F-BD2E-C95F99B20432}" type="pres">
      <dgm:prSet presAssocID="{BE4F8A85-CB0B-4AA4-9286-C4D3D9D86A3C}" presName="nodeText" presStyleLbl="alignAccFollowNode1" presStyleIdx="11" presStyleCnt="15">
        <dgm:presLayoutVars>
          <dgm:bulletEnabled val="1"/>
        </dgm:presLayoutVars>
      </dgm:prSet>
      <dgm:spPr/>
    </dgm:pt>
    <dgm:pt modelId="{A5B64298-D1C7-7A40-B81D-446A75710706}" type="pres">
      <dgm:prSet presAssocID="{BA53101C-F43C-46EC-BC6C-316173311A6A}" presName="sibTransComposite" presStyleCnt="0"/>
      <dgm:spPr/>
    </dgm:pt>
    <dgm:pt modelId="{586D90AC-8A58-5F48-A725-336C66EE7BF1}" type="pres">
      <dgm:prSet presAssocID="{91FBA5DF-096C-4546-A4EB-DEBA023AA2B9}" presName="compositeNode" presStyleCnt="0"/>
      <dgm:spPr/>
    </dgm:pt>
    <dgm:pt modelId="{61D10658-E956-BE46-9780-B6EA19E90CD7}" type="pres">
      <dgm:prSet presAssocID="{91FBA5DF-096C-4546-A4EB-DEBA023AA2B9}" presName="parTx" presStyleLbl="node1" presStyleIdx="0" presStyleCnt="0">
        <dgm:presLayoutVars>
          <dgm:chMax val="0"/>
          <dgm:chPref val="0"/>
          <dgm:bulletEnabled val="1"/>
        </dgm:presLayoutVars>
      </dgm:prSet>
      <dgm:spPr/>
    </dgm:pt>
    <dgm:pt modelId="{55EEF207-AC28-7848-BB11-0FD02ECD7738}" type="pres">
      <dgm:prSet presAssocID="{91FBA5DF-096C-4546-A4EB-DEBA023AA2B9}" presName="parSh" presStyleCnt="0"/>
      <dgm:spPr/>
    </dgm:pt>
    <dgm:pt modelId="{CFE2FE77-41FD-C144-BB53-2B967C58D841}" type="pres">
      <dgm:prSet presAssocID="{91FBA5DF-096C-4546-A4EB-DEBA023AA2B9}" presName="lineNode" presStyleLbl="alignAccFollowNode1" presStyleIdx="12" presStyleCnt="15"/>
      <dgm:spPr/>
    </dgm:pt>
    <dgm:pt modelId="{7C7985C4-44A6-1542-8AEB-54AABFA27AB1}" type="pres">
      <dgm:prSet presAssocID="{91FBA5DF-096C-4546-A4EB-DEBA023AA2B9}" presName="lineArrowNode" presStyleLbl="alignAccFollowNode1" presStyleIdx="13" presStyleCnt="15"/>
      <dgm:spPr/>
    </dgm:pt>
    <dgm:pt modelId="{051E7702-BAA8-C545-BB7C-2D2CC2DB2AEF}" type="pres">
      <dgm:prSet presAssocID="{C611E7C2-CD48-470A-9C6A-834E323E5B79}" presName="sibTransNodeCircle" presStyleLbl="alignNode1" presStyleIdx="4" presStyleCnt="5">
        <dgm:presLayoutVars>
          <dgm:chMax val="0"/>
          <dgm:bulletEnabled/>
        </dgm:presLayoutVars>
      </dgm:prSet>
      <dgm:spPr/>
    </dgm:pt>
    <dgm:pt modelId="{6A37A393-570E-C04B-9C43-DD8B79595EFF}" type="pres">
      <dgm:prSet presAssocID="{C611E7C2-CD48-470A-9C6A-834E323E5B79}" presName="spacerBetweenCircleAndCallout" presStyleCnt="0">
        <dgm:presLayoutVars/>
      </dgm:prSet>
      <dgm:spPr/>
    </dgm:pt>
    <dgm:pt modelId="{BE6E9C8D-3697-7C4F-8713-A908C86AAA93}" type="pres">
      <dgm:prSet presAssocID="{91FBA5DF-096C-4546-A4EB-DEBA023AA2B9}" presName="nodeText" presStyleLbl="alignAccFollowNode1" presStyleIdx="14" presStyleCnt="15">
        <dgm:presLayoutVars>
          <dgm:bulletEnabled val="1"/>
        </dgm:presLayoutVars>
      </dgm:prSet>
      <dgm:spPr/>
    </dgm:pt>
  </dgm:ptLst>
  <dgm:cxnLst>
    <dgm:cxn modelId="{FA221B19-3BCA-4922-9460-7B89C02C5DB7}" srcId="{ECCEE540-D0B7-4B53-9CDE-3C3B8D870337}" destId="{018B2745-995B-475B-AD8B-28360433FE1D}" srcOrd="0" destOrd="0" parTransId="{1C5AA6FF-0C95-437B-9D3D-DEB112E4D1C8}" sibTransId="{FBC154A8-4B10-4F62-BF53-DAE660CBC091}"/>
    <dgm:cxn modelId="{9B60E31F-B6E1-F848-B3D5-69C3EA77F55C}" type="presOf" srcId="{018B2745-995B-475B-AD8B-28360433FE1D}" destId="{1703853C-A94E-8E4A-901A-07405161BEB1}" srcOrd="0" destOrd="0" presId="urn:microsoft.com/office/officeart/2016/7/layout/LinearArrowProcessNumbered"/>
    <dgm:cxn modelId="{2F5B3620-383D-D542-A62B-11F996A9D641}" type="presOf" srcId="{ECCEE540-D0B7-4B53-9CDE-3C3B8D870337}" destId="{7D23CDEB-FA2F-6F48-8994-58A155094D56}" srcOrd="0" destOrd="0" presId="urn:microsoft.com/office/officeart/2016/7/layout/LinearArrowProcessNumbered"/>
    <dgm:cxn modelId="{8C5E9930-A2A9-2647-A261-B113EB4F9A04}" type="presOf" srcId="{91FBA5DF-096C-4546-A4EB-DEBA023AA2B9}" destId="{BE6E9C8D-3697-7C4F-8713-A908C86AAA93}" srcOrd="0" destOrd="0" presId="urn:microsoft.com/office/officeart/2016/7/layout/LinearArrowProcessNumbered"/>
    <dgm:cxn modelId="{F1F30C32-346F-4D2D-BDC5-53037C338D88}" srcId="{ECCEE540-D0B7-4B53-9CDE-3C3B8D870337}" destId="{50886558-0CC6-4EEF-94E4-9A73F6BAAC13}" srcOrd="1" destOrd="0" parTransId="{F9E39EC7-5642-462B-9730-801BB4169202}" sibTransId="{7C4D798C-C21A-4F59-BA86-8FA26FCFAC10}"/>
    <dgm:cxn modelId="{9541BF40-DEED-D34F-85DA-5EDABEA6B0C3}" type="presOf" srcId="{C611E7C2-CD48-470A-9C6A-834E323E5B79}" destId="{051E7702-BAA8-C545-BB7C-2D2CC2DB2AEF}" srcOrd="0" destOrd="0" presId="urn:microsoft.com/office/officeart/2016/7/layout/LinearArrowProcessNumbered"/>
    <dgm:cxn modelId="{C3F1FE6A-486B-49C9-87B5-DE10B7704EDF}" srcId="{ECCEE540-D0B7-4B53-9CDE-3C3B8D870337}" destId="{01B297DC-D348-4AB8-BC43-DCBE169E1A06}" srcOrd="2" destOrd="0" parTransId="{20DC202A-9016-4BD9-8EED-4D9720BE9273}" sibTransId="{4EFA712A-FD22-426C-B323-EF3009F62CC0}"/>
    <dgm:cxn modelId="{3633DF6B-463C-4AA0-B446-375EFFE0E9CC}" srcId="{ECCEE540-D0B7-4B53-9CDE-3C3B8D870337}" destId="{BE4F8A85-CB0B-4AA4-9286-C4D3D9D86A3C}" srcOrd="3" destOrd="0" parTransId="{DC578780-3760-40D7-84C1-1F1555C3B607}" sibTransId="{BA53101C-F43C-46EC-BC6C-316173311A6A}"/>
    <dgm:cxn modelId="{B022EC6E-12DB-CF4D-B435-2C7EA750CBB4}" type="presOf" srcId="{FBC154A8-4B10-4F62-BF53-DAE660CBC091}" destId="{543A2DD2-1F92-394E-B04F-50C0669A14BB}" srcOrd="0" destOrd="0" presId="urn:microsoft.com/office/officeart/2016/7/layout/LinearArrowProcessNumbered"/>
    <dgm:cxn modelId="{8171029B-6C00-5A40-ADD1-0966FA63B4A5}" type="presOf" srcId="{7C4D798C-C21A-4F59-BA86-8FA26FCFAC10}" destId="{F266385D-E076-224A-8686-FA8B1DD2E68C}" srcOrd="0" destOrd="0" presId="urn:microsoft.com/office/officeart/2016/7/layout/LinearArrowProcessNumbered"/>
    <dgm:cxn modelId="{1D4F3D9D-3AE4-43DB-9F69-B75FB7E5CAB8}" srcId="{ECCEE540-D0B7-4B53-9CDE-3C3B8D870337}" destId="{91FBA5DF-096C-4546-A4EB-DEBA023AA2B9}" srcOrd="4" destOrd="0" parTransId="{01C22D86-0066-4896-824B-3E1D9B8756B3}" sibTransId="{C611E7C2-CD48-470A-9C6A-834E323E5B79}"/>
    <dgm:cxn modelId="{10EB3AAC-BB4C-6743-B020-4BEAD11DC475}" type="presOf" srcId="{BE4F8A85-CB0B-4AA4-9286-C4D3D9D86A3C}" destId="{3868ABD2-4A42-8E4F-BD2E-C95F99B20432}" srcOrd="0" destOrd="0" presId="urn:microsoft.com/office/officeart/2016/7/layout/LinearArrowProcessNumbered"/>
    <dgm:cxn modelId="{B66929B7-47DC-324A-B685-492A915149BF}" type="presOf" srcId="{50886558-0CC6-4EEF-94E4-9A73F6BAAC13}" destId="{116DC19B-DF7F-FB42-A0EC-C0723E25EB29}" srcOrd="0" destOrd="0" presId="urn:microsoft.com/office/officeart/2016/7/layout/LinearArrowProcessNumbered"/>
    <dgm:cxn modelId="{B227ABB8-5077-FA4C-A1EC-C1820896AFD4}" type="presOf" srcId="{4EFA712A-FD22-426C-B323-EF3009F62CC0}" destId="{EFF220E4-FC8F-1747-A8B2-12ACD69D6C6A}" srcOrd="0" destOrd="0" presId="urn:microsoft.com/office/officeart/2016/7/layout/LinearArrowProcessNumbered"/>
    <dgm:cxn modelId="{939410CA-C92F-634E-8F17-B11A68E670FC}" type="presOf" srcId="{BA53101C-F43C-46EC-BC6C-316173311A6A}" destId="{535D7651-46B5-9643-A3CD-D66AAB95EA88}" srcOrd="0" destOrd="0" presId="urn:microsoft.com/office/officeart/2016/7/layout/LinearArrowProcessNumbered"/>
    <dgm:cxn modelId="{4BB4E8E4-F2C5-0447-8547-CDFD5821171E}" type="presOf" srcId="{01B297DC-D348-4AB8-BC43-DCBE169E1A06}" destId="{26884CBC-2AD2-3E47-93CC-DC811BCF69C0}" srcOrd="0" destOrd="0" presId="urn:microsoft.com/office/officeart/2016/7/layout/LinearArrowProcessNumbered"/>
    <dgm:cxn modelId="{5F708B19-59EB-5B4C-B05C-0C08DB1BFA63}" type="presParOf" srcId="{7D23CDEB-FA2F-6F48-8994-58A155094D56}" destId="{C330DE30-901B-084B-BCE2-40BE695316A7}" srcOrd="0" destOrd="0" presId="urn:microsoft.com/office/officeart/2016/7/layout/LinearArrowProcessNumbered"/>
    <dgm:cxn modelId="{D22A5968-1EC2-6749-8A8A-D47A90D9C34E}" type="presParOf" srcId="{C330DE30-901B-084B-BCE2-40BE695316A7}" destId="{5134F236-B70E-EC47-8C50-20737D1D02C8}" srcOrd="0" destOrd="0" presId="urn:microsoft.com/office/officeart/2016/7/layout/LinearArrowProcessNumbered"/>
    <dgm:cxn modelId="{0413E192-6465-E04B-8620-A43BC1C3E25F}" type="presParOf" srcId="{C330DE30-901B-084B-BCE2-40BE695316A7}" destId="{71D073B1-C4DE-9645-B122-ABBEAB920C64}" srcOrd="1" destOrd="0" presId="urn:microsoft.com/office/officeart/2016/7/layout/LinearArrowProcessNumbered"/>
    <dgm:cxn modelId="{D0C7F29F-D6A2-F046-9983-01FFB86F9E5B}" type="presParOf" srcId="{71D073B1-C4DE-9645-B122-ABBEAB920C64}" destId="{D87B9831-3BD1-C146-91D7-86C22B065310}" srcOrd="0" destOrd="0" presId="urn:microsoft.com/office/officeart/2016/7/layout/LinearArrowProcessNumbered"/>
    <dgm:cxn modelId="{B383A7C9-0741-134E-9FD9-4BF03EDA0203}" type="presParOf" srcId="{71D073B1-C4DE-9645-B122-ABBEAB920C64}" destId="{3CA39B56-838A-7C40-9A25-1E775AA0FA23}" srcOrd="1" destOrd="0" presId="urn:microsoft.com/office/officeart/2016/7/layout/LinearArrowProcessNumbered"/>
    <dgm:cxn modelId="{9922F718-2B7E-9A49-9645-DF151B58898E}" type="presParOf" srcId="{71D073B1-C4DE-9645-B122-ABBEAB920C64}" destId="{543A2DD2-1F92-394E-B04F-50C0669A14BB}" srcOrd="2" destOrd="0" presId="urn:microsoft.com/office/officeart/2016/7/layout/LinearArrowProcessNumbered"/>
    <dgm:cxn modelId="{8439CCD9-400A-B940-B74B-8946B7275C34}" type="presParOf" srcId="{71D073B1-C4DE-9645-B122-ABBEAB920C64}" destId="{A033DE70-4FF8-A14B-B607-AF966B54BDF9}" srcOrd="3" destOrd="0" presId="urn:microsoft.com/office/officeart/2016/7/layout/LinearArrowProcessNumbered"/>
    <dgm:cxn modelId="{C832658D-013B-7040-BC67-B9D07D9B800F}" type="presParOf" srcId="{C330DE30-901B-084B-BCE2-40BE695316A7}" destId="{1703853C-A94E-8E4A-901A-07405161BEB1}" srcOrd="2" destOrd="0" presId="urn:microsoft.com/office/officeart/2016/7/layout/LinearArrowProcessNumbered"/>
    <dgm:cxn modelId="{85A195D7-34EB-1746-A2A7-9B93ECF76F22}" type="presParOf" srcId="{7D23CDEB-FA2F-6F48-8994-58A155094D56}" destId="{28079CC1-3B5F-314D-8FAE-073422C837A2}" srcOrd="1" destOrd="0" presId="urn:microsoft.com/office/officeart/2016/7/layout/LinearArrowProcessNumbered"/>
    <dgm:cxn modelId="{E53FB5A6-3B6A-9A40-8DE3-1F1DB356FCE2}" type="presParOf" srcId="{7D23CDEB-FA2F-6F48-8994-58A155094D56}" destId="{3F1FF53D-A437-324F-9426-AD335ED18F17}" srcOrd="2" destOrd="0" presId="urn:microsoft.com/office/officeart/2016/7/layout/LinearArrowProcessNumbered"/>
    <dgm:cxn modelId="{710B6F50-D8A0-3848-8EB6-931F48EE359A}" type="presParOf" srcId="{3F1FF53D-A437-324F-9426-AD335ED18F17}" destId="{207A5C93-4AB0-2043-B05F-C66B229BE2E5}" srcOrd="0" destOrd="0" presId="urn:microsoft.com/office/officeart/2016/7/layout/LinearArrowProcessNumbered"/>
    <dgm:cxn modelId="{1CBAF7C3-5F07-5842-93B8-E507A1C0E6F4}" type="presParOf" srcId="{3F1FF53D-A437-324F-9426-AD335ED18F17}" destId="{1322C0FB-E095-D543-810E-FAD9F71D461A}" srcOrd="1" destOrd="0" presId="urn:microsoft.com/office/officeart/2016/7/layout/LinearArrowProcessNumbered"/>
    <dgm:cxn modelId="{56B34E5C-02EC-BA46-A0C2-00BD11E4AAED}" type="presParOf" srcId="{1322C0FB-E095-D543-810E-FAD9F71D461A}" destId="{3F2F9B39-6128-1340-90EA-861A049431F8}" srcOrd="0" destOrd="0" presId="urn:microsoft.com/office/officeart/2016/7/layout/LinearArrowProcessNumbered"/>
    <dgm:cxn modelId="{8051BB2C-017E-0942-B7F9-CD88EE711460}" type="presParOf" srcId="{1322C0FB-E095-D543-810E-FAD9F71D461A}" destId="{F15BFC22-522C-5345-81AE-5305E2B636B4}" srcOrd="1" destOrd="0" presId="urn:microsoft.com/office/officeart/2016/7/layout/LinearArrowProcessNumbered"/>
    <dgm:cxn modelId="{A6521526-F894-054B-8C98-1A3003948BA8}" type="presParOf" srcId="{1322C0FB-E095-D543-810E-FAD9F71D461A}" destId="{F266385D-E076-224A-8686-FA8B1DD2E68C}" srcOrd="2" destOrd="0" presId="urn:microsoft.com/office/officeart/2016/7/layout/LinearArrowProcessNumbered"/>
    <dgm:cxn modelId="{B9DA62B8-ECC8-C14A-9F26-166216372327}" type="presParOf" srcId="{1322C0FB-E095-D543-810E-FAD9F71D461A}" destId="{854951D7-92B1-7440-A41B-3A2637778CBE}" srcOrd="3" destOrd="0" presId="urn:microsoft.com/office/officeart/2016/7/layout/LinearArrowProcessNumbered"/>
    <dgm:cxn modelId="{7278D596-9A8C-184F-B4DE-F378AA8976F0}" type="presParOf" srcId="{3F1FF53D-A437-324F-9426-AD335ED18F17}" destId="{116DC19B-DF7F-FB42-A0EC-C0723E25EB29}" srcOrd="2" destOrd="0" presId="urn:microsoft.com/office/officeart/2016/7/layout/LinearArrowProcessNumbered"/>
    <dgm:cxn modelId="{53EDCD5D-82E4-3A41-8428-0C7CB4AB735A}" type="presParOf" srcId="{7D23CDEB-FA2F-6F48-8994-58A155094D56}" destId="{9D4D343C-E431-484D-99E0-24D7EA8D1344}" srcOrd="3" destOrd="0" presId="urn:microsoft.com/office/officeart/2016/7/layout/LinearArrowProcessNumbered"/>
    <dgm:cxn modelId="{AB126D01-9197-3241-835E-BFB11D6BA698}" type="presParOf" srcId="{7D23CDEB-FA2F-6F48-8994-58A155094D56}" destId="{E4D18FD1-4B84-3946-B880-C164CA47661A}" srcOrd="4" destOrd="0" presId="urn:microsoft.com/office/officeart/2016/7/layout/LinearArrowProcessNumbered"/>
    <dgm:cxn modelId="{28CD3D68-276D-604F-BAB5-10FD965D1A3E}" type="presParOf" srcId="{E4D18FD1-4B84-3946-B880-C164CA47661A}" destId="{C3796DF4-350B-4A42-B48E-3D6B66D52A68}" srcOrd="0" destOrd="0" presId="urn:microsoft.com/office/officeart/2016/7/layout/LinearArrowProcessNumbered"/>
    <dgm:cxn modelId="{D54D1E8A-6EA7-5842-82DA-309C96C2976C}" type="presParOf" srcId="{E4D18FD1-4B84-3946-B880-C164CA47661A}" destId="{5EBE1DEE-8640-BF4C-91DE-A4BA873CC847}" srcOrd="1" destOrd="0" presId="urn:microsoft.com/office/officeart/2016/7/layout/LinearArrowProcessNumbered"/>
    <dgm:cxn modelId="{078C5D0A-7C2D-DD40-9546-DEF1E6100974}" type="presParOf" srcId="{5EBE1DEE-8640-BF4C-91DE-A4BA873CC847}" destId="{5A921DBC-AFD8-CD47-8058-DEBE24EB5B71}" srcOrd="0" destOrd="0" presId="urn:microsoft.com/office/officeart/2016/7/layout/LinearArrowProcessNumbered"/>
    <dgm:cxn modelId="{8E441D0D-F052-974B-88FF-9BAC78027053}" type="presParOf" srcId="{5EBE1DEE-8640-BF4C-91DE-A4BA873CC847}" destId="{15400640-AB14-9441-9DBF-AE3F2972E15E}" srcOrd="1" destOrd="0" presId="urn:microsoft.com/office/officeart/2016/7/layout/LinearArrowProcessNumbered"/>
    <dgm:cxn modelId="{FB310A1C-D59C-B441-B8B8-8AC401A63F36}" type="presParOf" srcId="{5EBE1DEE-8640-BF4C-91DE-A4BA873CC847}" destId="{EFF220E4-FC8F-1747-A8B2-12ACD69D6C6A}" srcOrd="2" destOrd="0" presId="urn:microsoft.com/office/officeart/2016/7/layout/LinearArrowProcessNumbered"/>
    <dgm:cxn modelId="{A2781102-7163-5948-A4C1-3E10195C6FE9}" type="presParOf" srcId="{5EBE1DEE-8640-BF4C-91DE-A4BA873CC847}" destId="{5B8EAABF-6972-5748-9514-6B99AF1300AA}" srcOrd="3" destOrd="0" presId="urn:microsoft.com/office/officeart/2016/7/layout/LinearArrowProcessNumbered"/>
    <dgm:cxn modelId="{1B6FE25E-04E2-8349-ABCD-E3D317B5936C}" type="presParOf" srcId="{E4D18FD1-4B84-3946-B880-C164CA47661A}" destId="{26884CBC-2AD2-3E47-93CC-DC811BCF69C0}" srcOrd="2" destOrd="0" presId="urn:microsoft.com/office/officeart/2016/7/layout/LinearArrowProcessNumbered"/>
    <dgm:cxn modelId="{B196303F-D966-974C-92BB-C4E70B022C48}" type="presParOf" srcId="{7D23CDEB-FA2F-6F48-8994-58A155094D56}" destId="{0857818D-2B31-7840-9BF7-0EC3BFE7B85B}" srcOrd="5" destOrd="0" presId="urn:microsoft.com/office/officeart/2016/7/layout/LinearArrowProcessNumbered"/>
    <dgm:cxn modelId="{08DFAA67-838A-4C4D-8647-8A43958286F5}" type="presParOf" srcId="{7D23CDEB-FA2F-6F48-8994-58A155094D56}" destId="{B097DC19-F946-7745-AEFE-F02C7E498F22}" srcOrd="6" destOrd="0" presId="urn:microsoft.com/office/officeart/2016/7/layout/LinearArrowProcessNumbered"/>
    <dgm:cxn modelId="{9E294540-9FD5-6C45-A925-98AABB3106B5}" type="presParOf" srcId="{B097DC19-F946-7745-AEFE-F02C7E498F22}" destId="{AC9841E9-8971-5F43-BD0B-FB1C87036D30}" srcOrd="0" destOrd="0" presId="urn:microsoft.com/office/officeart/2016/7/layout/LinearArrowProcessNumbered"/>
    <dgm:cxn modelId="{23017993-C5B6-E642-806C-C74FBFB63561}" type="presParOf" srcId="{B097DC19-F946-7745-AEFE-F02C7E498F22}" destId="{F35A81C7-28F1-164F-8E42-8232A5646DDD}" srcOrd="1" destOrd="0" presId="urn:microsoft.com/office/officeart/2016/7/layout/LinearArrowProcessNumbered"/>
    <dgm:cxn modelId="{4A545E84-6D43-3840-9B3B-BA424ED8B1C9}" type="presParOf" srcId="{F35A81C7-28F1-164F-8E42-8232A5646DDD}" destId="{51042F2D-4732-0F4C-821E-6F2D0E03D062}" srcOrd="0" destOrd="0" presId="urn:microsoft.com/office/officeart/2016/7/layout/LinearArrowProcessNumbered"/>
    <dgm:cxn modelId="{04CDA9BA-98A6-A44F-BE42-EA0E993741EF}" type="presParOf" srcId="{F35A81C7-28F1-164F-8E42-8232A5646DDD}" destId="{6A91E821-1E60-5947-8871-F8C5665E7788}" srcOrd="1" destOrd="0" presId="urn:microsoft.com/office/officeart/2016/7/layout/LinearArrowProcessNumbered"/>
    <dgm:cxn modelId="{1E8F1CF3-E619-454F-80A0-66BD0E24BF9C}" type="presParOf" srcId="{F35A81C7-28F1-164F-8E42-8232A5646DDD}" destId="{535D7651-46B5-9643-A3CD-D66AAB95EA88}" srcOrd="2" destOrd="0" presId="urn:microsoft.com/office/officeart/2016/7/layout/LinearArrowProcessNumbered"/>
    <dgm:cxn modelId="{C319FEDD-7797-604C-A6BD-48D5F9771C0F}" type="presParOf" srcId="{F35A81C7-28F1-164F-8E42-8232A5646DDD}" destId="{06F36802-76EB-2641-8B2C-5C8F14CD4253}" srcOrd="3" destOrd="0" presId="urn:microsoft.com/office/officeart/2016/7/layout/LinearArrowProcessNumbered"/>
    <dgm:cxn modelId="{12A1009E-C84C-BD4D-9A27-4D7ABC539B37}" type="presParOf" srcId="{B097DC19-F946-7745-AEFE-F02C7E498F22}" destId="{3868ABD2-4A42-8E4F-BD2E-C95F99B20432}" srcOrd="2" destOrd="0" presId="urn:microsoft.com/office/officeart/2016/7/layout/LinearArrowProcessNumbered"/>
    <dgm:cxn modelId="{64E8ACFA-2CEA-AD4E-8B09-AAC6BE751962}" type="presParOf" srcId="{7D23CDEB-FA2F-6F48-8994-58A155094D56}" destId="{A5B64298-D1C7-7A40-B81D-446A75710706}" srcOrd="7" destOrd="0" presId="urn:microsoft.com/office/officeart/2016/7/layout/LinearArrowProcessNumbered"/>
    <dgm:cxn modelId="{17A901EC-C45D-CE45-950E-A0F25BAD16A9}" type="presParOf" srcId="{7D23CDEB-FA2F-6F48-8994-58A155094D56}" destId="{586D90AC-8A58-5F48-A725-336C66EE7BF1}" srcOrd="8" destOrd="0" presId="urn:microsoft.com/office/officeart/2016/7/layout/LinearArrowProcessNumbered"/>
    <dgm:cxn modelId="{CD61F1CA-2E36-7748-9338-395878C92DC3}" type="presParOf" srcId="{586D90AC-8A58-5F48-A725-336C66EE7BF1}" destId="{61D10658-E956-BE46-9780-B6EA19E90CD7}" srcOrd="0" destOrd="0" presId="urn:microsoft.com/office/officeart/2016/7/layout/LinearArrowProcessNumbered"/>
    <dgm:cxn modelId="{D7A6EE10-F726-574F-8535-6D4A3E7CACB0}" type="presParOf" srcId="{586D90AC-8A58-5F48-A725-336C66EE7BF1}" destId="{55EEF207-AC28-7848-BB11-0FD02ECD7738}" srcOrd="1" destOrd="0" presId="urn:microsoft.com/office/officeart/2016/7/layout/LinearArrowProcessNumbered"/>
    <dgm:cxn modelId="{95E2A6B3-1AD5-C649-AF34-6FED910F8AF2}" type="presParOf" srcId="{55EEF207-AC28-7848-BB11-0FD02ECD7738}" destId="{CFE2FE77-41FD-C144-BB53-2B967C58D841}" srcOrd="0" destOrd="0" presId="urn:microsoft.com/office/officeart/2016/7/layout/LinearArrowProcessNumbered"/>
    <dgm:cxn modelId="{F9B1E5A5-0C65-5A44-A6DC-06078A376BFD}" type="presParOf" srcId="{55EEF207-AC28-7848-BB11-0FD02ECD7738}" destId="{7C7985C4-44A6-1542-8AEB-54AABFA27AB1}" srcOrd="1" destOrd="0" presId="urn:microsoft.com/office/officeart/2016/7/layout/LinearArrowProcessNumbered"/>
    <dgm:cxn modelId="{27C339DD-CEA2-2242-A35E-49BABBE57151}" type="presParOf" srcId="{55EEF207-AC28-7848-BB11-0FD02ECD7738}" destId="{051E7702-BAA8-C545-BB7C-2D2CC2DB2AEF}" srcOrd="2" destOrd="0" presId="urn:microsoft.com/office/officeart/2016/7/layout/LinearArrowProcessNumbered"/>
    <dgm:cxn modelId="{BA6A57E1-F633-894B-9E57-B27D46DC0190}" type="presParOf" srcId="{55EEF207-AC28-7848-BB11-0FD02ECD7738}" destId="{6A37A393-570E-C04B-9C43-DD8B79595EFF}" srcOrd="3" destOrd="0" presId="urn:microsoft.com/office/officeart/2016/7/layout/LinearArrowProcessNumbered"/>
    <dgm:cxn modelId="{D2199F08-F50B-C942-89CD-2AF43E01D52E}" type="presParOf" srcId="{586D90AC-8A58-5F48-A725-336C66EE7BF1}" destId="{BE6E9C8D-3697-7C4F-8713-A908C86AAA93}" srcOrd="2" destOrd="0" presId="urn:microsoft.com/office/officeart/2016/7/layout/LinearArrow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B4C0E390-B1D3-4555-847B-B02DA5E15296}"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B22740DC-7D06-4B65-978D-5EFA94646999}">
      <dgm:prSet/>
      <dgm:spPr/>
      <dgm:t>
        <a:bodyPr/>
        <a:lstStyle/>
        <a:p>
          <a:pPr>
            <a:lnSpc>
              <a:spcPct val="100000"/>
            </a:lnSpc>
          </a:pPr>
          <a:r>
            <a:rPr lang="en-GB" b="1" i="0" dirty="0"/>
            <a:t>Client Safety and Well-being:</a:t>
          </a:r>
          <a:r>
            <a:rPr lang="en-GB" b="0" i="0" dirty="0"/>
            <a:t> Establishing clear boundaries helps create a safe and predictable environment for clients, fostering trust and confidence in the therapeutic process. It prevents potential harm, exploitation, or abuse that may arise from boundary violations.</a:t>
          </a:r>
          <a:endParaRPr lang="en-US" dirty="0"/>
        </a:p>
      </dgm:t>
    </dgm:pt>
    <dgm:pt modelId="{5FA0D71D-D8DD-4A1D-8753-50853AC90155}" type="parTrans" cxnId="{C7E595AC-E831-4232-9D78-4BA277D293E9}">
      <dgm:prSet/>
      <dgm:spPr/>
      <dgm:t>
        <a:bodyPr/>
        <a:lstStyle/>
        <a:p>
          <a:endParaRPr lang="en-US"/>
        </a:p>
      </dgm:t>
    </dgm:pt>
    <dgm:pt modelId="{B2885BEA-2897-42C0-ABEC-3E383F89D78F}" type="sibTrans" cxnId="{C7E595AC-E831-4232-9D78-4BA277D293E9}">
      <dgm:prSet/>
      <dgm:spPr/>
      <dgm:t>
        <a:bodyPr/>
        <a:lstStyle/>
        <a:p>
          <a:endParaRPr lang="en-US"/>
        </a:p>
      </dgm:t>
    </dgm:pt>
    <dgm:pt modelId="{03FC2118-AEBB-492E-98F5-12BA65D59A38}">
      <dgm:prSet/>
      <dgm:spPr/>
      <dgm:t>
        <a:bodyPr/>
        <a:lstStyle/>
        <a:p>
          <a:pPr>
            <a:lnSpc>
              <a:spcPct val="100000"/>
            </a:lnSpc>
          </a:pPr>
          <a:r>
            <a:rPr lang="en-GB" b="1" i="0" dirty="0"/>
            <a:t>Therapeutic Alliance:</a:t>
          </a:r>
          <a:r>
            <a:rPr lang="en-GB" b="0" i="0" dirty="0"/>
            <a:t> Maintaining appropriate boundaries enhances the therapeutic alliance between the practitioner and client, promoting collaboration, respect, and mutual trust. It allows clients to feel secure and supported in exploring sensitive issues and working towards their goals.</a:t>
          </a:r>
          <a:endParaRPr lang="en-US" dirty="0"/>
        </a:p>
      </dgm:t>
    </dgm:pt>
    <dgm:pt modelId="{EE2CE79E-D118-4825-B794-791FE4E84A87}" type="parTrans" cxnId="{2B74ED56-D4FB-475E-BCD7-AE507788D415}">
      <dgm:prSet/>
      <dgm:spPr/>
      <dgm:t>
        <a:bodyPr/>
        <a:lstStyle/>
        <a:p>
          <a:endParaRPr lang="en-US"/>
        </a:p>
      </dgm:t>
    </dgm:pt>
    <dgm:pt modelId="{EC88E6E0-6681-4391-900E-5AF3131FBCC0}" type="sibTrans" cxnId="{2B74ED56-D4FB-475E-BCD7-AE507788D415}">
      <dgm:prSet/>
      <dgm:spPr/>
      <dgm:t>
        <a:bodyPr/>
        <a:lstStyle/>
        <a:p>
          <a:endParaRPr lang="en-US"/>
        </a:p>
      </dgm:t>
    </dgm:pt>
    <dgm:pt modelId="{DAA78FEF-CC87-473C-9EB3-CF5E05DE892D}">
      <dgm:prSet/>
      <dgm:spPr/>
      <dgm:t>
        <a:bodyPr/>
        <a:lstStyle/>
        <a:p>
          <a:pPr>
            <a:lnSpc>
              <a:spcPct val="100000"/>
            </a:lnSpc>
          </a:pPr>
          <a:r>
            <a:rPr lang="en-GB" b="1" i="0" dirty="0"/>
            <a:t>Ethical Integrity:</a:t>
          </a:r>
          <a:r>
            <a:rPr lang="en-GB" b="0" i="0" dirty="0"/>
            <a:t> Adhering to professional boundaries demonstrates ethical integrity and accountability on the part of the practitioner, ensuring that the client's best interests are prioritized and protected.</a:t>
          </a:r>
          <a:endParaRPr lang="en-US" dirty="0"/>
        </a:p>
      </dgm:t>
    </dgm:pt>
    <dgm:pt modelId="{921FF544-4A6F-41CA-BB28-AD5EEE85E040}" type="parTrans" cxnId="{8BD54E72-260D-48E6-A908-0B15FF69D0B4}">
      <dgm:prSet/>
      <dgm:spPr/>
      <dgm:t>
        <a:bodyPr/>
        <a:lstStyle/>
        <a:p>
          <a:endParaRPr lang="en-US"/>
        </a:p>
      </dgm:t>
    </dgm:pt>
    <dgm:pt modelId="{6BEA269A-B265-4A3C-B720-EAF56BC174BC}" type="sibTrans" cxnId="{8BD54E72-260D-48E6-A908-0B15FF69D0B4}">
      <dgm:prSet/>
      <dgm:spPr/>
      <dgm:t>
        <a:bodyPr/>
        <a:lstStyle/>
        <a:p>
          <a:endParaRPr lang="en-US"/>
        </a:p>
      </dgm:t>
    </dgm:pt>
    <dgm:pt modelId="{967DD724-C8F0-4E5A-94D1-B427D6A6833E}">
      <dgm:prSet/>
      <dgm:spPr/>
      <dgm:t>
        <a:bodyPr/>
        <a:lstStyle/>
        <a:p>
          <a:pPr>
            <a:lnSpc>
              <a:spcPct val="100000"/>
            </a:lnSpc>
          </a:pPr>
          <a:r>
            <a:rPr lang="en-GB" b="1" i="0" dirty="0"/>
            <a:t>Preventing Burnout:</a:t>
          </a:r>
          <a:r>
            <a:rPr lang="en-GB" b="0" i="0" dirty="0"/>
            <a:t> Maintaining boundaries helps prevent practitioner burnout and compassion fatigue by preserving emotional and psychological well-being. It allows practitioners to maintain a healthy work-life balance and avoid excessive emotional involvement or stress.</a:t>
          </a:r>
          <a:endParaRPr lang="en-US" dirty="0"/>
        </a:p>
      </dgm:t>
    </dgm:pt>
    <dgm:pt modelId="{4EA2D3F8-6A88-486E-BEC3-7AF84F396459}" type="parTrans" cxnId="{8EEBC328-3032-4B18-8726-BE6867C5F8C4}">
      <dgm:prSet/>
      <dgm:spPr/>
      <dgm:t>
        <a:bodyPr/>
        <a:lstStyle/>
        <a:p>
          <a:endParaRPr lang="en-US"/>
        </a:p>
      </dgm:t>
    </dgm:pt>
    <dgm:pt modelId="{423A1F9E-7A16-40CD-B952-6305E8A0F6AF}" type="sibTrans" cxnId="{8EEBC328-3032-4B18-8726-BE6867C5F8C4}">
      <dgm:prSet/>
      <dgm:spPr/>
      <dgm:t>
        <a:bodyPr/>
        <a:lstStyle/>
        <a:p>
          <a:endParaRPr lang="en-US"/>
        </a:p>
      </dgm:t>
    </dgm:pt>
    <dgm:pt modelId="{18143383-A2AD-42E7-8E01-BF9F297A5748}">
      <dgm:prSet/>
      <dgm:spPr/>
      <dgm:t>
        <a:bodyPr/>
        <a:lstStyle/>
        <a:p>
          <a:pPr>
            <a:lnSpc>
              <a:spcPct val="100000"/>
            </a:lnSpc>
          </a:pPr>
          <a:r>
            <a:rPr lang="en-GB" b="1" i="0" dirty="0"/>
            <a:t>Maintaining Professionalism:</a:t>
          </a:r>
          <a:r>
            <a:rPr lang="en-GB" b="0" i="0" dirty="0"/>
            <a:t> Upholding professional boundaries is essential for maintaining the credibility and professionalism of the practitioner and the field of therapy as a whole. It helps preserve the integrity and reputation of the profession.</a:t>
          </a:r>
          <a:endParaRPr lang="en-US" dirty="0"/>
        </a:p>
      </dgm:t>
    </dgm:pt>
    <dgm:pt modelId="{2B650019-BD20-4416-BCBF-15DFC795AA0A}" type="parTrans" cxnId="{E09EB624-E5B2-4234-B696-EFC33E29BF2E}">
      <dgm:prSet/>
      <dgm:spPr/>
      <dgm:t>
        <a:bodyPr/>
        <a:lstStyle/>
        <a:p>
          <a:endParaRPr lang="en-US"/>
        </a:p>
      </dgm:t>
    </dgm:pt>
    <dgm:pt modelId="{6C9A3FC3-F518-4342-BCA3-483A00A4CF2B}" type="sibTrans" cxnId="{E09EB624-E5B2-4234-B696-EFC33E29BF2E}">
      <dgm:prSet/>
      <dgm:spPr/>
      <dgm:t>
        <a:bodyPr/>
        <a:lstStyle/>
        <a:p>
          <a:endParaRPr lang="en-US"/>
        </a:p>
      </dgm:t>
    </dgm:pt>
    <dgm:pt modelId="{D55A9B26-A935-4D77-BFC6-5C0C7875B692}" type="pres">
      <dgm:prSet presAssocID="{B4C0E390-B1D3-4555-847B-B02DA5E15296}" presName="root" presStyleCnt="0">
        <dgm:presLayoutVars>
          <dgm:dir/>
          <dgm:resizeHandles val="exact"/>
        </dgm:presLayoutVars>
      </dgm:prSet>
      <dgm:spPr/>
    </dgm:pt>
    <dgm:pt modelId="{F9BA7F91-0000-4AAF-B68B-7C814453628F}" type="pres">
      <dgm:prSet presAssocID="{B22740DC-7D06-4B65-978D-5EFA94646999}" presName="compNode" presStyleCnt="0"/>
      <dgm:spPr/>
    </dgm:pt>
    <dgm:pt modelId="{21CC6570-97E4-41A2-A40F-8A27C38A42F7}" type="pres">
      <dgm:prSet presAssocID="{B22740DC-7D06-4B65-978D-5EFA9464699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aptop Secure"/>
        </a:ext>
      </dgm:extLst>
    </dgm:pt>
    <dgm:pt modelId="{D8119282-11EE-4A14-AB81-980FE9CFC5C5}" type="pres">
      <dgm:prSet presAssocID="{B22740DC-7D06-4B65-978D-5EFA94646999}" presName="spaceRect" presStyleCnt="0"/>
      <dgm:spPr/>
    </dgm:pt>
    <dgm:pt modelId="{D3F4AC5F-D054-4F41-BD26-341C95B76BC7}" type="pres">
      <dgm:prSet presAssocID="{B22740DC-7D06-4B65-978D-5EFA94646999}" presName="textRect" presStyleLbl="revTx" presStyleIdx="0" presStyleCnt="5">
        <dgm:presLayoutVars>
          <dgm:chMax val="1"/>
          <dgm:chPref val="1"/>
        </dgm:presLayoutVars>
      </dgm:prSet>
      <dgm:spPr/>
    </dgm:pt>
    <dgm:pt modelId="{56DA1EF9-9626-4208-B03D-2852DD3D0DFD}" type="pres">
      <dgm:prSet presAssocID="{B2885BEA-2897-42C0-ABEC-3E383F89D78F}" presName="sibTrans" presStyleCnt="0"/>
      <dgm:spPr/>
    </dgm:pt>
    <dgm:pt modelId="{621B0BDE-9B73-4AD0-B7F9-19B2B8C337E8}" type="pres">
      <dgm:prSet presAssocID="{03FC2118-AEBB-492E-98F5-12BA65D59A38}" presName="compNode" presStyleCnt="0"/>
      <dgm:spPr/>
    </dgm:pt>
    <dgm:pt modelId="{43D95F45-98F4-43DD-914F-3E87FA987279}" type="pres">
      <dgm:prSet presAssocID="{03FC2118-AEBB-492E-98F5-12BA65D59A3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elationship"/>
        </a:ext>
      </dgm:extLst>
    </dgm:pt>
    <dgm:pt modelId="{DDE3F877-FA0E-4445-B3D7-A547257D7F1E}" type="pres">
      <dgm:prSet presAssocID="{03FC2118-AEBB-492E-98F5-12BA65D59A38}" presName="spaceRect" presStyleCnt="0"/>
      <dgm:spPr/>
    </dgm:pt>
    <dgm:pt modelId="{C6823264-7E47-4DE5-AC2E-FDC70D3E7547}" type="pres">
      <dgm:prSet presAssocID="{03FC2118-AEBB-492E-98F5-12BA65D59A38}" presName="textRect" presStyleLbl="revTx" presStyleIdx="1" presStyleCnt="5">
        <dgm:presLayoutVars>
          <dgm:chMax val="1"/>
          <dgm:chPref val="1"/>
        </dgm:presLayoutVars>
      </dgm:prSet>
      <dgm:spPr/>
    </dgm:pt>
    <dgm:pt modelId="{449FFCC0-1352-4D06-A93E-FC48D46BEA98}" type="pres">
      <dgm:prSet presAssocID="{EC88E6E0-6681-4391-900E-5AF3131FBCC0}" presName="sibTrans" presStyleCnt="0"/>
      <dgm:spPr/>
    </dgm:pt>
    <dgm:pt modelId="{3C431364-D9D7-427A-818B-477EAB13D178}" type="pres">
      <dgm:prSet presAssocID="{DAA78FEF-CC87-473C-9EB3-CF5E05DE892D}" presName="compNode" presStyleCnt="0"/>
      <dgm:spPr/>
    </dgm:pt>
    <dgm:pt modelId="{533E8007-3E8A-466C-9080-6A3D37666E46}" type="pres">
      <dgm:prSet presAssocID="{DAA78FEF-CC87-473C-9EB3-CF5E05DE892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Onboarding"/>
        </a:ext>
      </dgm:extLst>
    </dgm:pt>
    <dgm:pt modelId="{2AF7F608-5E9A-4037-970E-13EE43167FCA}" type="pres">
      <dgm:prSet presAssocID="{DAA78FEF-CC87-473C-9EB3-CF5E05DE892D}" presName="spaceRect" presStyleCnt="0"/>
      <dgm:spPr/>
    </dgm:pt>
    <dgm:pt modelId="{6E541061-F76E-448F-BCDE-54AC858D1D23}" type="pres">
      <dgm:prSet presAssocID="{DAA78FEF-CC87-473C-9EB3-CF5E05DE892D}" presName="textRect" presStyleLbl="revTx" presStyleIdx="2" presStyleCnt="5">
        <dgm:presLayoutVars>
          <dgm:chMax val="1"/>
          <dgm:chPref val="1"/>
        </dgm:presLayoutVars>
      </dgm:prSet>
      <dgm:spPr/>
    </dgm:pt>
    <dgm:pt modelId="{D4D0315F-1A04-413E-B930-5FA9334688DB}" type="pres">
      <dgm:prSet presAssocID="{6BEA269A-B265-4A3C-B720-EAF56BC174BC}" presName="sibTrans" presStyleCnt="0"/>
      <dgm:spPr/>
    </dgm:pt>
    <dgm:pt modelId="{83604DCF-F9D1-4603-BB5A-C149C7AF3413}" type="pres">
      <dgm:prSet presAssocID="{967DD724-C8F0-4E5A-94D1-B427D6A6833E}" presName="compNode" presStyleCnt="0"/>
      <dgm:spPr/>
    </dgm:pt>
    <dgm:pt modelId="{F7038760-66DB-41AF-AA75-5FDB4EE99DBB}" type="pres">
      <dgm:prSet presAssocID="{967DD724-C8F0-4E5A-94D1-B427D6A6833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ealth"/>
        </a:ext>
      </dgm:extLst>
    </dgm:pt>
    <dgm:pt modelId="{13498594-E467-4B51-BA55-E81A0D47E4AE}" type="pres">
      <dgm:prSet presAssocID="{967DD724-C8F0-4E5A-94D1-B427D6A6833E}" presName="spaceRect" presStyleCnt="0"/>
      <dgm:spPr/>
    </dgm:pt>
    <dgm:pt modelId="{7616E0E7-4178-4328-A3B1-2A0BD7895E0E}" type="pres">
      <dgm:prSet presAssocID="{967DD724-C8F0-4E5A-94D1-B427D6A6833E}" presName="textRect" presStyleLbl="revTx" presStyleIdx="3" presStyleCnt="5">
        <dgm:presLayoutVars>
          <dgm:chMax val="1"/>
          <dgm:chPref val="1"/>
        </dgm:presLayoutVars>
      </dgm:prSet>
      <dgm:spPr/>
    </dgm:pt>
    <dgm:pt modelId="{723CC918-BFFB-4E15-92E7-FBDBC276255D}" type="pres">
      <dgm:prSet presAssocID="{423A1F9E-7A16-40CD-B952-6305E8A0F6AF}" presName="sibTrans" presStyleCnt="0"/>
      <dgm:spPr/>
    </dgm:pt>
    <dgm:pt modelId="{58E5DD4E-6807-43C1-B9EB-FBAD7685126D}" type="pres">
      <dgm:prSet presAssocID="{18143383-A2AD-42E7-8E01-BF9F297A5748}" presName="compNode" presStyleCnt="0"/>
      <dgm:spPr/>
    </dgm:pt>
    <dgm:pt modelId="{FBF03B99-DD1E-492A-BE83-6213E908E664}" type="pres">
      <dgm:prSet presAssocID="{18143383-A2AD-42E7-8E01-BF9F297A574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Family"/>
        </a:ext>
      </dgm:extLst>
    </dgm:pt>
    <dgm:pt modelId="{FE525D24-1F16-4EBD-8263-7C84408ADDA2}" type="pres">
      <dgm:prSet presAssocID="{18143383-A2AD-42E7-8E01-BF9F297A5748}" presName="spaceRect" presStyleCnt="0"/>
      <dgm:spPr/>
    </dgm:pt>
    <dgm:pt modelId="{2676F4DA-ECCE-4706-B940-5A567983B51A}" type="pres">
      <dgm:prSet presAssocID="{18143383-A2AD-42E7-8E01-BF9F297A5748}" presName="textRect" presStyleLbl="revTx" presStyleIdx="4" presStyleCnt="5">
        <dgm:presLayoutVars>
          <dgm:chMax val="1"/>
          <dgm:chPref val="1"/>
        </dgm:presLayoutVars>
      </dgm:prSet>
      <dgm:spPr/>
    </dgm:pt>
  </dgm:ptLst>
  <dgm:cxnLst>
    <dgm:cxn modelId="{EEA0670A-1A1A-40BE-8983-EC9B63B8E835}" type="presOf" srcId="{DAA78FEF-CC87-473C-9EB3-CF5E05DE892D}" destId="{6E541061-F76E-448F-BCDE-54AC858D1D23}" srcOrd="0" destOrd="0" presId="urn:microsoft.com/office/officeart/2018/2/layout/IconLabelList"/>
    <dgm:cxn modelId="{E09EB624-E5B2-4234-B696-EFC33E29BF2E}" srcId="{B4C0E390-B1D3-4555-847B-B02DA5E15296}" destId="{18143383-A2AD-42E7-8E01-BF9F297A5748}" srcOrd="4" destOrd="0" parTransId="{2B650019-BD20-4416-BCBF-15DFC795AA0A}" sibTransId="{6C9A3FC3-F518-4342-BCA3-483A00A4CF2B}"/>
    <dgm:cxn modelId="{8EEBC328-3032-4B18-8726-BE6867C5F8C4}" srcId="{B4C0E390-B1D3-4555-847B-B02DA5E15296}" destId="{967DD724-C8F0-4E5A-94D1-B427D6A6833E}" srcOrd="3" destOrd="0" parTransId="{4EA2D3F8-6A88-486E-BEC3-7AF84F396459}" sibTransId="{423A1F9E-7A16-40CD-B952-6305E8A0F6AF}"/>
    <dgm:cxn modelId="{64569E2A-6923-4C70-B1B0-1B041ED0F4A0}" type="presOf" srcId="{18143383-A2AD-42E7-8E01-BF9F297A5748}" destId="{2676F4DA-ECCE-4706-B940-5A567983B51A}" srcOrd="0" destOrd="0" presId="urn:microsoft.com/office/officeart/2018/2/layout/IconLabelList"/>
    <dgm:cxn modelId="{2B74ED56-D4FB-475E-BCD7-AE507788D415}" srcId="{B4C0E390-B1D3-4555-847B-B02DA5E15296}" destId="{03FC2118-AEBB-492E-98F5-12BA65D59A38}" srcOrd="1" destOrd="0" parTransId="{EE2CE79E-D118-4825-B794-791FE4E84A87}" sibTransId="{EC88E6E0-6681-4391-900E-5AF3131FBCC0}"/>
    <dgm:cxn modelId="{90F0366F-4E60-464B-BC21-6C8ADD171CB7}" type="presOf" srcId="{967DD724-C8F0-4E5A-94D1-B427D6A6833E}" destId="{7616E0E7-4178-4328-A3B1-2A0BD7895E0E}" srcOrd="0" destOrd="0" presId="urn:microsoft.com/office/officeart/2018/2/layout/IconLabelList"/>
    <dgm:cxn modelId="{8BD54E72-260D-48E6-A908-0B15FF69D0B4}" srcId="{B4C0E390-B1D3-4555-847B-B02DA5E15296}" destId="{DAA78FEF-CC87-473C-9EB3-CF5E05DE892D}" srcOrd="2" destOrd="0" parTransId="{921FF544-4A6F-41CA-BB28-AD5EEE85E040}" sibTransId="{6BEA269A-B265-4A3C-B720-EAF56BC174BC}"/>
    <dgm:cxn modelId="{5CB4D39B-5EB9-49C4-8B87-1234B9C142C6}" type="presOf" srcId="{03FC2118-AEBB-492E-98F5-12BA65D59A38}" destId="{C6823264-7E47-4DE5-AC2E-FDC70D3E7547}" srcOrd="0" destOrd="0" presId="urn:microsoft.com/office/officeart/2018/2/layout/IconLabelList"/>
    <dgm:cxn modelId="{E0D9CBA9-45AD-43C6-B28A-D0BB497E4E27}" type="presOf" srcId="{B4C0E390-B1D3-4555-847B-B02DA5E15296}" destId="{D55A9B26-A935-4D77-BFC6-5C0C7875B692}" srcOrd="0" destOrd="0" presId="urn:microsoft.com/office/officeart/2018/2/layout/IconLabelList"/>
    <dgm:cxn modelId="{C7E595AC-E831-4232-9D78-4BA277D293E9}" srcId="{B4C0E390-B1D3-4555-847B-B02DA5E15296}" destId="{B22740DC-7D06-4B65-978D-5EFA94646999}" srcOrd="0" destOrd="0" parTransId="{5FA0D71D-D8DD-4A1D-8753-50853AC90155}" sibTransId="{B2885BEA-2897-42C0-ABEC-3E383F89D78F}"/>
    <dgm:cxn modelId="{19552BB4-CA85-4FC3-972E-D204B64C1A58}" type="presOf" srcId="{B22740DC-7D06-4B65-978D-5EFA94646999}" destId="{D3F4AC5F-D054-4F41-BD26-341C95B76BC7}" srcOrd="0" destOrd="0" presId="urn:microsoft.com/office/officeart/2018/2/layout/IconLabelList"/>
    <dgm:cxn modelId="{18BB1AD8-951D-4889-9045-586C20D49DB6}" type="presParOf" srcId="{D55A9B26-A935-4D77-BFC6-5C0C7875B692}" destId="{F9BA7F91-0000-4AAF-B68B-7C814453628F}" srcOrd="0" destOrd="0" presId="urn:microsoft.com/office/officeart/2018/2/layout/IconLabelList"/>
    <dgm:cxn modelId="{699E9D9A-9757-41EE-A2CC-8E7AA77AA8DE}" type="presParOf" srcId="{F9BA7F91-0000-4AAF-B68B-7C814453628F}" destId="{21CC6570-97E4-41A2-A40F-8A27C38A42F7}" srcOrd="0" destOrd="0" presId="urn:microsoft.com/office/officeart/2018/2/layout/IconLabelList"/>
    <dgm:cxn modelId="{0F763F98-B641-41F5-B5AE-7B53D27CEE91}" type="presParOf" srcId="{F9BA7F91-0000-4AAF-B68B-7C814453628F}" destId="{D8119282-11EE-4A14-AB81-980FE9CFC5C5}" srcOrd="1" destOrd="0" presId="urn:microsoft.com/office/officeart/2018/2/layout/IconLabelList"/>
    <dgm:cxn modelId="{ABED4D94-708E-4E13-BE9B-9165B41929A5}" type="presParOf" srcId="{F9BA7F91-0000-4AAF-B68B-7C814453628F}" destId="{D3F4AC5F-D054-4F41-BD26-341C95B76BC7}" srcOrd="2" destOrd="0" presId="urn:microsoft.com/office/officeart/2018/2/layout/IconLabelList"/>
    <dgm:cxn modelId="{22B6E613-B76A-413F-B239-0BB25FB14AEA}" type="presParOf" srcId="{D55A9B26-A935-4D77-BFC6-5C0C7875B692}" destId="{56DA1EF9-9626-4208-B03D-2852DD3D0DFD}" srcOrd="1" destOrd="0" presId="urn:microsoft.com/office/officeart/2018/2/layout/IconLabelList"/>
    <dgm:cxn modelId="{C2858D2C-BF05-4ACB-B7F7-7D0669B18940}" type="presParOf" srcId="{D55A9B26-A935-4D77-BFC6-5C0C7875B692}" destId="{621B0BDE-9B73-4AD0-B7F9-19B2B8C337E8}" srcOrd="2" destOrd="0" presId="urn:microsoft.com/office/officeart/2018/2/layout/IconLabelList"/>
    <dgm:cxn modelId="{96C1F609-1465-4659-82C6-E727774F0DB4}" type="presParOf" srcId="{621B0BDE-9B73-4AD0-B7F9-19B2B8C337E8}" destId="{43D95F45-98F4-43DD-914F-3E87FA987279}" srcOrd="0" destOrd="0" presId="urn:microsoft.com/office/officeart/2018/2/layout/IconLabelList"/>
    <dgm:cxn modelId="{CCCF0F33-487A-4DF0-9228-56016AF85094}" type="presParOf" srcId="{621B0BDE-9B73-4AD0-B7F9-19B2B8C337E8}" destId="{DDE3F877-FA0E-4445-B3D7-A547257D7F1E}" srcOrd="1" destOrd="0" presId="urn:microsoft.com/office/officeart/2018/2/layout/IconLabelList"/>
    <dgm:cxn modelId="{0C019943-C5C1-4296-89EA-2C616BC87D3F}" type="presParOf" srcId="{621B0BDE-9B73-4AD0-B7F9-19B2B8C337E8}" destId="{C6823264-7E47-4DE5-AC2E-FDC70D3E7547}" srcOrd="2" destOrd="0" presId="urn:microsoft.com/office/officeart/2018/2/layout/IconLabelList"/>
    <dgm:cxn modelId="{AAADB13F-F099-4BDD-8E50-FD818C81B29E}" type="presParOf" srcId="{D55A9B26-A935-4D77-BFC6-5C0C7875B692}" destId="{449FFCC0-1352-4D06-A93E-FC48D46BEA98}" srcOrd="3" destOrd="0" presId="urn:microsoft.com/office/officeart/2018/2/layout/IconLabelList"/>
    <dgm:cxn modelId="{4E1C8245-807B-41F4-A8E5-F167F3C7FA91}" type="presParOf" srcId="{D55A9B26-A935-4D77-BFC6-5C0C7875B692}" destId="{3C431364-D9D7-427A-818B-477EAB13D178}" srcOrd="4" destOrd="0" presId="urn:microsoft.com/office/officeart/2018/2/layout/IconLabelList"/>
    <dgm:cxn modelId="{63D8E620-0C2F-444D-8852-0859B7849A81}" type="presParOf" srcId="{3C431364-D9D7-427A-818B-477EAB13D178}" destId="{533E8007-3E8A-466C-9080-6A3D37666E46}" srcOrd="0" destOrd="0" presId="urn:microsoft.com/office/officeart/2018/2/layout/IconLabelList"/>
    <dgm:cxn modelId="{15544196-070B-4B24-84B2-5B0EF2B59D44}" type="presParOf" srcId="{3C431364-D9D7-427A-818B-477EAB13D178}" destId="{2AF7F608-5E9A-4037-970E-13EE43167FCA}" srcOrd="1" destOrd="0" presId="urn:microsoft.com/office/officeart/2018/2/layout/IconLabelList"/>
    <dgm:cxn modelId="{4FCB35C5-3E61-4E88-8F9A-F7EF04DDC89E}" type="presParOf" srcId="{3C431364-D9D7-427A-818B-477EAB13D178}" destId="{6E541061-F76E-448F-BCDE-54AC858D1D23}" srcOrd="2" destOrd="0" presId="urn:microsoft.com/office/officeart/2018/2/layout/IconLabelList"/>
    <dgm:cxn modelId="{2F36ED0C-8A96-4EA5-9D09-E68A2C812ADC}" type="presParOf" srcId="{D55A9B26-A935-4D77-BFC6-5C0C7875B692}" destId="{D4D0315F-1A04-413E-B930-5FA9334688DB}" srcOrd="5" destOrd="0" presId="urn:microsoft.com/office/officeart/2018/2/layout/IconLabelList"/>
    <dgm:cxn modelId="{EA16D408-CC01-4915-974C-226614E5718B}" type="presParOf" srcId="{D55A9B26-A935-4D77-BFC6-5C0C7875B692}" destId="{83604DCF-F9D1-4603-BB5A-C149C7AF3413}" srcOrd="6" destOrd="0" presId="urn:microsoft.com/office/officeart/2018/2/layout/IconLabelList"/>
    <dgm:cxn modelId="{5CF492E5-B5B2-4F17-ADB1-BCDC941E1B66}" type="presParOf" srcId="{83604DCF-F9D1-4603-BB5A-C149C7AF3413}" destId="{F7038760-66DB-41AF-AA75-5FDB4EE99DBB}" srcOrd="0" destOrd="0" presId="urn:microsoft.com/office/officeart/2018/2/layout/IconLabelList"/>
    <dgm:cxn modelId="{9484B640-2FE1-4FD5-95A2-FD8261CCFC9F}" type="presParOf" srcId="{83604DCF-F9D1-4603-BB5A-C149C7AF3413}" destId="{13498594-E467-4B51-BA55-E81A0D47E4AE}" srcOrd="1" destOrd="0" presId="urn:microsoft.com/office/officeart/2018/2/layout/IconLabelList"/>
    <dgm:cxn modelId="{B6012604-F79F-4A22-B61C-8C72F02CEF22}" type="presParOf" srcId="{83604DCF-F9D1-4603-BB5A-C149C7AF3413}" destId="{7616E0E7-4178-4328-A3B1-2A0BD7895E0E}" srcOrd="2" destOrd="0" presId="urn:microsoft.com/office/officeart/2018/2/layout/IconLabelList"/>
    <dgm:cxn modelId="{17C0735F-D391-4D4D-83E9-C7DCDF2A5146}" type="presParOf" srcId="{D55A9B26-A935-4D77-BFC6-5C0C7875B692}" destId="{723CC918-BFFB-4E15-92E7-FBDBC276255D}" srcOrd="7" destOrd="0" presId="urn:microsoft.com/office/officeart/2018/2/layout/IconLabelList"/>
    <dgm:cxn modelId="{A0F9202C-7140-489B-ABEA-03344F1A16E7}" type="presParOf" srcId="{D55A9B26-A935-4D77-BFC6-5C0C7875B692}" destId="{58E5DD4E-6807-43C1-B9EB-FBAD7685126D}" srcOrd="8" destOrd="0" presId="urn:microsoft.com/office/officeart/2018/2/layout/IconLabelList"/>
    <dgm:cxn modelId="{CB27EA5A-FBDD-428E-BD52-EEF6BBFFD36A}" type="presParOf" srcId="{58E5DD4E-6807-43C1-B9EB-FBAD7685126D}" destId="{FBF03B99-DD1E-492A-BE83-6213E908E664}" srcOrd="0" destOrd="0" presId="urn:microsoft.com/office/officeart/2018/2/layout/IconLabelList"/>
    <dgm:cxn modelId="{328C8C52-CBFE-4750-BB7D-C035F21AA0E4}" type="presParOf" srcId="{58E5DD4E-6807-43C1-B9EB-FBAD7685126D}" destId="{FE525D24-1F16-4EBD-8263-7C84408ADDA2}" srcOrd="1" destOrd="0" presId="urn:microsoft.com/office/officeart/2018/2/layout/IconLabelList"/>
    <dgm:cxn modelId="{119B390C-C912-4E27-862D-FFF0DC7466F2}" type="presParOf" srcId="{58E5DD4E-6807-43C1-B9EB-FBAD7685126D}" destId="{2676F4DA-ECCE-4706-B940-5A567983B51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5112E7-C452-4839-821E-506B90127CE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7807B7CD-D227-4D4F-B503-3679331B667A}">
      <dgm:prSet/>
      <dgm:spPr/>
      <dgm:t>
        <a:bodyPr/>
        <a:lstStyle/>
        <a:p>
          <a:r>
            <a:rPr lang="en-GB" b="1" i="0" dirty="0"/>
            <a:t>Understanding Sensory Needs</a:t>
          </a:r>
          <a:r>
            <a:rPr lang="en-GB" b="0" i="0" dirty="0"/>
            <a:t>: Recognise that each student may have different sensory needs. Some may be hypersensitive to visual stimuli, while others may seek out visual input. </a:t>
          </a:r>
          <a:endParaRPr lang="en-US" dirty="0"/>
        </a:p>
      </dgm:t>
    </dgm:pt>
    <dgm:pt modelId="{81936FA3-C38C-43D0-9493-12DA0A82F6A7}" type="parTrans" cxnId="{DD4B0C55-920A-4632-9BCD-D5CEE4BF5039}">
      <dgm:prSet/>
      <dgm:spPr/>
      <dgm:t>
        <a:bodyPr/>
        <a:lstStyle/>
        <a:p>
          <a:endParaRPr lang="en-US"/>
        </a:p>
      </dgm:t>
    </dgm:pt>
    <dgm:pt modelId="{D3B63716-9C65-4AE9-817C-BD81110BBBAC}" type="sibTrans" cxnId="{DD4B0C55-920A-4632-9BCD-D5CEE4BF5039}">
      <dgm:prSet/>
      <dgm:spPr/>
      <dgm:t>
        <a:bodyPr/>
        <a:lstStyle/>
        <a:p>
          <a:endParaRPr lang="en-US"/>
        </a:p>
      </dgm:t>
    </dgm:pt>
    <dgm:pt modelId="{EA75A5EA-B213-44AB-8092-A298DC5935FD}">
      <dgm:prSet/>
      <dgm:spPr/>
      <dgm:t>
        <a:bodyPr/>
        <a:lstStyle/>
        <a:p>
          <a:r>
            <a:rPr lang="en-GB" b="1" i="0" dirty="0"/>
            <a:t>Flexible Seating Arrangements and desk dividers</a:t>
          </a:r>
          <a:r>
            <a:rPr lang="en-GB" b="0" i="0" dirty="0"/>
            <a:t>: Allow for flexible seating arrangements to accommodate different sensory preferences. Use of desk dividers can reduce the amount of visual information from the classroom environment and organise stationary.</a:t>
          </a:r>
          <a:endParaRPr lang="en-US" dirty="0"/>
        </a:p>
      </dgm:t>
    </dgm:pt>
    <dgm:pt modelId="{32B0DEE8-0A75-4A0B-946F-690BC64DC44A}" type="parTrans" cxnId="{641BB3BA-809C-4162-A0B8-DC765D596ACB}">
      <dgm:prSet/>
      <dgm:spPr/>
      <dgm:t>
        <a:bodyPr/>
        <a:lstStyle/>
        <a:p>
          <a:endParaRPr lang="en-US"/>
        </a:p>
      </dgm:t>
    </dgm:pt>
    <dgm:pt modelId="{349BE1E5-9581-40B3-B027-EED3B1FF2162}" type="sibTrans" cxnId="{641BB3BA-809C-4162-A0B8-DC765D596ACB}">
      <dgm:prSet/>
      <dgm:spPr/>
      <dgm:t>
        <a:bodyPr/>
        <a:lstStyle/>
        <a:p>
          <a:endParaRPr lang="en-US"/>
        </a:p>
      </dgm:t>
    </dgm:pt>
    <dgm:pt modelId="{62BFCF4E-4D51-4784-867E-4FF8E0A68CE4}">
      <dgm:prSet/>
      <dgm:spPr/>
      <dgm:t>
        <a:bodyPr/>
        <a:lstStyle/>
        <a:p>
          <a:r>
            <a:rPr lang="en-GB" b="1" i="0" dirty="0"/>
            <a:t>Reduce Visual Clutter</a:t>
          </a:r>
          <a:r>
            <a:rPr lang="en-GB" b="0" i="0" dirty="0"/>
            <a:t>: Minimise visual clutter in the classroom by keeping walls, bulletin boards, and displays clean and organised. Remove unnecessary decorations or distracting materials that may overwhelm students with sensory sensitivities.</a:t>
          </a:r>
          <a:endParaRPr lang="en-US" dirty="0"/>
        </a:p>
      </dgm:t>
    </dgm:pt>
    <dgm:pt modelId="{2478581D-3102-4843-AC7E-62A3477FF401}" type="parTrans" cxnId="{3A911E0E-5D96-468A-B7D9-FFAF1F40EFF3}">
      <dgm:prSet/>
      <dgm:spPr/>
      <dgm:t>
        <a:bodyPr/>
        <a:lstStyle/>
        <a:p>
          <a:endParaRPr lang="en-US"/>
        </a:p>
      </dgm:t>
    </dgm:pt>
    <dgm:pt modelId="{10855B64-1BE3-4B1E-A293-17195795F325}" type="sibTrans" cxnId="{3A911E0E-5D96-468A-B7D9-FFAF1F40EFF3}">
      <dgm:prSet/>
      <dgm:spPr/>
      <dgm:t>
        <a:bodyPr/>
        <a:lstStyle/>
        <a:p>
          <a:endParaRPr lang="en-US"/>
        </a:p>
      </dgm:t>
    </dgm:pt>
    <dgm:pt modelId="{DA741FC6-99A9-4DB6-B6F0-7FEED8F38F16}">
      <dgm:prSet/>
      <dgm:spPr/>
      <dgm:t>
        <a:bodyPr/>
        <a:lstStyle/>
        <a:p>
          <a:r>
            <a:rPr lang="en-GB" b="1" i="0" dirty="0"/>
            <a:t>Use Calming Colours</a:t>
          </a:r>
          <a:r>
            <a:rPr lang="en-GB" b="0" i="0" dirty="0"/>
            <a:t>: Choose calming and neutral colours for the walls and furniture to create a soothing environment. Soft blues, greens, and earth tones are often preferred, as they can help reduce visual overstimulation. Use of natural materials on display boards and reducing colour on titles and backing.</a:t>
          </a:r>
          <a:endParaRPr lang="en-US" dirty="0"/>
        </a:p>
      </dgm:t>
    </dgm:pt>
    <dgm:pt modelId="{2E0D5F41-0EA7-4B9C-92CB-813AEB298AC7}" type="parTrans" cxnId="{4BCE0986-863D-4E8E-9CAA-76E13F588F2C}">
      <dgm:prSet/>
      <dgm:spPr/>
      <dgm:t>
        <a:bodyPr/>
        <a:lstStyle/>
        <a:p>
          <a:endParaRPr lang="en-US"/>
        </a:p>
      </dgm:t>
    </dgm:pt>
    <dgm:pt modelId="{CAFAEBFE-3D2E-4538-9ECC-251328A87DF6}" type="sibTrans" cxnId="{4BCE0986-863D-4E8E-9CAA-76E13F588F2C}">
      <dgm:prSet/>
      <dgm:spPr/>
      <dgm:t>
        <a:bodyPr/>
        <a:lstStyle/>
        <a:p>
          <a:endParaRPr lang="en-US"/>
        </a:p>
      </dgm:t>
    </dgm:pt>
    <dgm:pt modelId="{E3F6E864-AC9D-4581-BBBE-03F28ACEA871}">
      <dgm:prSet/>
      <dgm:spPr/>
      <dgm:t>
        <a:bodyPr/>
        <a:lstStyle/>
        <a:p>
          <a:r>
            <a:rPr lang="en-GB" b="1" i="0" dirty="0"/>
            <a:t>Adjust Lighting</a:t>
          </a:r>
          <a:r>
            <a:rPr lang="en-GB" b="0" i="0" dirty="0"/>
            <a:t>: Ensure that lighting is adjustable to accommodate students who are sensitive to bright or fluorescent lights. Use natural light whenever possible and consider adding LED strip lights or lower lighting.</a:t>
          </a:r>
          <a:endParaRPr lang="en-US" dirty="0"/>
        </a:p>
      </dgm:t>
    </dgm:pt>
    <dgm:pt modelId="{909D29BE-7DAD-43E3-8858-565AED0C015C}" type="parTrans" cxnId="{F0658B94-0BAC-4C4A-B175-DA1D86172ADC}">
      <dgm:prSet/>
      <dgm:spPr/>
      <dgm:t>
        <a:bodyPr/>
        <a:lstStyle/>
        <a:p>
          <a:endParaRPr lang="en-US"/>
        </a:p>
      </dgm:t>
    </dgm:pt>
    <dgm:pt modelId="{58B3CE1D-450A-41B6-A6D7-EC1AA0CA9F9D}" type="sibTrans" cxnId="{F0658B94-0BAC-4C4A-B175-DA1D86172ADC}">
      <dgm:prSet/>
      <dgm:spPr/>
      <dgm:t>
        <a:bodyPr/>
        <a:lstStyle/>
        <a:p>
          <a:endParaRPr lang="en-US"/>
        </a:p>
      </dgm:t>
    </dgm:pt>
    <dgm:pt modelId="{CF6E38A1-860A-45CA-9177-B07E06E0127A}">
      <dgm:prSet/>
      <dgm:spPr/>
      <dgm:t>
        <a:bodyPr/>
        <a:lstStyle/>
        <a:p>
          <a:r>
            <a:rPr lang="en-GB" b="1" i="0" dirty="0"/>
            <a:t>Visual Schedules and Supports</a:t>
          </a:r>
          <a:r>
            <a:rPr lang="en-GB" b="0" i="0" dirty="0"/>
            <a:t>: Implement visual schedules and routines to provide predictability and structure for students. Be cautious with the amount of pictures, colours on picture, words and lamination- pictures should be minimal, paper should be coloured, and lamination should be matt not gloss. </a:t>
          </a:r>
          <a:endParaRPr lang="en-US" dirty="0"/>
        </a:p>
      </dgm:t>
    </dgm:pt>
    <dgm:pt modelId="{3FAB7B7F-21B5-4DC1-AA6C-6A14A596416B}" type="parTrans" cxnId="{317CF043-2948-4C34-915B-B40DD9106D71}">
      <dgm:prSet/>
      <dgm:spPr/>
      <dgm:t>
        <a:bodyPr/>
        <a:lstStyle/>
        <a:p>
          <a:endParaRPr lang="en-US"/>
        </a:p>
      </dgm:t>
    </dgm:pt>
    <dgm:pt modelId="{D0256624-CA95-44E1-9BD3-1E52FA5B3E56}" type="sibTrans" cxnId="{317CF043-2948-4C34-915B-B40DD9106D71}">
      <dgm:prSet/>
      <dgm:spPr/>
      <dgm:t>
        <a:bodyPr/>
        <a:lstStyle/>
        <a:p>
          <a:endParaRPr lang="en-US"/>
        </a:p>
      </dgm:t>
    </dgm:pt>
    <dgm:pt modelId="{2376C2C0-77AB-4475-9576-D77BD65D2D2E}">
      <dgm:prSet/>
      <dgm:spPr/>
      <dgm:t>
        <a:bodyPr/>
        <a:lstStyle/>
        <a:p>
          <a:r>
            <a:rPr lang="en-GB" b="1" i="0" dirty="0"/>
            <a:t>Minimise worksheet and Smart Board information: </a:t>
          </a:r>
          <a:r>
            <a:rPr lang="en-GB" b="0" i="0" dirty="0"/>
            <a:t>Reduce information on worksheets, either by cutting them up or boxing the information. Reduce images and colours. Use of coloured/recycled paper or use of reading overlays to reduce the amount of white. When using Smart Boards- reduce information, movement (bullet points whizzing in) and use a board overlay or change the colour of PowerPoint presentations backgrounds to a pastel colour.</a:t>
          </a:r>
          <a:endParaRPr lang="en-US" dirty="0"/>
        </a:p>
      </dgm:t>
    </dgm:pt>
    <dgm:pt modelId="{75725C15-77B3-4040-81C5-7A9D46481264}" type="parTrans" cxnId="{AEEBE054-4787-416D-88B9-24283410BD2D}">
      <dgm:prSet/>
      <dgm:spPr/>
      <dgm:t>
        <a:bodyPr/>
        <a:lstStyle/>
        <a:p>
          <a:endParaRPr lang="en-US"/>
        </a:p>
      </dgm:t>
    </dgm:pt>
    <dgm:pt modelId="{7D7645ED-CA64-4FB0-8A3D-5A511FCEF8A7}" type="sibTrans" cxnId="{AEEBE054-4787-416D-88B9-24283410BD2D}">
      <dgm:prSet/>
      <dgm:spPr/>
      <dgm:t>
        <a:bodyPr/>
        <a:lstStyle/>
        <a:p>
          <a:endParaRPr lang="en-US"/>
        </a:p>
      </dgm:t>
    </dgm:pt>
    <dgm:pt modelId="{D905F9C4-7D84-4771-8606-1FB4A3679B0A}">
      <dgm:prSet/>
      <dgm:spPr/>
      <dgm:t>
        <a:bodyPr/>
        <a:lstStyle/>
        <a:p>
          <a:r>
            <a:rPr lang="en-GB" b="1" i="0" dirty="0"/>
            <a:t>Be mindful of clothing and accessories</a:t>
          </a:r>
          <a:r>
            <a:rPr lang="en-GB" b="0" i="0" dirty="0"/>
            <a:t>: Reduce patterns and colours on clothing and try to aim to wear more neutral clothing. Lanyards should be plain and neutral as well.</a:t>
          </a:r>
          <a:endParaRPr lang="en-US" dirty="0"/>
        </a:p>
      </dgm:t>
    </dgm:pt>
    <dgm:pt modelId="{850D3A75-0654-43C2-B334-F52369162FAB}" type="parTrans" cxnId="{ED0ADD0E-AD68-4838-BCF8-E6821093A926}">
      <dgm:prSet/>
      <dgm:spPr/>
      <dgm:t>
        <a:bodyPr/>
        <a:lstStyle/>
        <a:p>
          <a:endParaRPr lang="en-US"/>
        </a:p>
      </dgm:t>
    </dgm:pt>
    <dgm:pt modelId="{3E955B30-E456-4AC8-A55D-BD999174E33C}" type="sibTrans" cxnId="{ED0ADD0E-AD68-4838-BCF8-E6821093A926}">
      <dgm:prSet/>
      <dgm:spPr/>
      <dgm:t>
        <a:bodyPr/>
        <a:lstStyle/>
        <a:p>
          <a:endParaRPr lang="en-US"/>
        </a:p>
      </dgm:t>
    </dgm:pt>
    <dgm:pt modelId="{CC4B7897-E944-43B1-B8DD-61F239123859}">
      <dgm:prSet/>
      <dgm:spPr/>
      <dgm:t>
        <a:bodyPr/>
        <a:lstStyle/>
        <a:p>
          <a:r>
            <a:rPr lang="en-GB" b="1" i="0" dirty="0"/>
            <a:t>Dark Spaces and </a:t>
          </a:r>
          <a:r>
            <a:rPr lang="en-GB" b="0" i="0" dirty="0"/>
            <a:t>equipment: Designate darker areas or sensory corners where students can retreat to when feeling overwhelmed. Use of sunglasses or anti-glare glasses for pupils.</a:t>
          </a:r>
          <a:endParaRPr lang="en-US" dirty="0"/>
        </a:p>
      </dgm:t>
    </dgm:pt>
    <dgm:pt modelId="{F8BB1AA1-A440-4921-B497-DE8CCCF6A256}" type="parTrans" cxnId="{4E4BD74F-1F4D-4BB1-9B97-95C946DE4C1B}">
      <dgm:prSet/>
      <dgm:spPr/>
      <dgm:t>
        <a:bodyPr/>
        <a:lstStyle/>
        <a:p>
          <a:endParaRPr lang="en-US"/>
        </a:p>
      </dgm:t>
    </dgm:pt>
    <dgm:pt modelId="{9594BDF3-6942-4CDC-B580-F612D92A9937}" type="sibTrans" cxnId="{4E4BD74F-1F4D-4BB1-9B97-95C946DE4C1B}">
      <dgm:prSet/>
      <dgm:spPr/>
      <dgm:t>
        <a:bodyPr/>
        <a:lstStyle/>
        <a:p>
          <a:endParaRPr lang="en-US"/>
        </a:p>
      </dgm:t>
    </dgm:pt>
    <dgm:pt modelId="{B869D4C8-9BCA-4447-8979-98398064583E}">
      <dgm:prSet/>
      <dgm:spPr/>
      <dgm:t>
        <a:bodyPr/>
        <a:lstStyle/>
        <a:p>
          <a:r>
            <a:rPr lang="en-GB" b="1" i="0" dirty="0"/>
            <a:t>Promote Student Input</a:t>
          </a:r>
          <a:r>
            <a:rPr lang="en-GB" b="0" i="0" dirty="0"/>
            <a:t>: Encourage students to provide input on classroom design and sensory accommodations. Foster a supportive environment where students feel comfortable expressing their needs and preferences.</a:t>
          </a:r>
          <a:endParaRPr lang="en-US" dirty="0"/>
        </a:p>
      </dgm:t>
    </dgm:pt>
    <dgm:pt modelId="{FF2941D6-046B-42FE-8C51-32B66002592F}" type="parTrans" cxnId="{23C9F618-0E6B-40D5-983A-2AAF80CACE41}">
      <dgm:prSet/>
      <dgm:spPr/>
      <dgm:t>
        <a:bodyPr/>
        <a:lstStyle/>
        <a:p>
          <a:endParaRPr lang="en-US"/>
        </a:p>
      </dgm:t>
    </dgm:pt>
    <dgm:pt modelId="{082B6B9C-0748-422A-BC8F-5FD57E36F5C4}" type="sibTrans" cxnId="{23C9F618-0E6B-40D5-983A-2AAF80CACE41}">
      <dgm:prSet/>
      <dgm:spPr/>
      <dgm:t>
        <a:bodyPr/>
        <a:lstStyle/>
        <a:p>
          <a:endParaRPr lang="en-US"/>
        </a:p>
      </dgm:t>
    </dgm:pt>
    <dgm:pt modelId="{DA0567A7-B40D-4F47-B940-94A8BC2A7961}">
      <dgm:prSet/>
      <dgm:spPr/>
      <dgm:t>
        <a:bodyPr/>
        <a:lstStyle/>
        <a:p>
          <a:r>
            <a:rPr lang="en-GB" b="1" i="0" dirty="0"/>
            <a:t>Regular Evaluation and Adjustment</a:t>
          </a:r>
          <a:r>
            <a:rPr lang="en-GB" b="0" i="0" dirty="0"/>
            <a:t>: Regularly evaluate the effectiveness of sensory accommodations and make adjustments as needed based on feedback from students, parents, and staff. Flexibility and responsiveness are key to creating a truly inclusive and sensory-friendly classroom environment.</a:t>
          </a:r>
          <a:endParaRPr lang="en-US" dirty="0"/>
        </a:p>
      </dgm:t>
    </dgm:pt>
    <dgm:pt modelId="{957D75A1-DAEC-4616-A106-E6ADF2EAFBFF}" type="parTrans" cxnId="{65DE954D-07A5-4D49-966F-E97A2AA8C075}">
      <dgm:prSet/>
      <dgm:spPr/>
      <dgm:t>
        <a:bodyPr/>
        <a:lstStyle/>
        <a:p>
          <a:endParaRPr lang="en-US"/>
        </a:p>
      </dgm:t>
    </dgm:pt>
    <dgm:pt modelId="{346B2A3D-9BFB-401B-A495-A566281000A8}" type="sibTrans" cxnId="{65DE954D-07A5-4D49-966F-E97A2AA8C075}">
      <dgm:prSet/>
      <dgm:spPr/>
      <dgm:t>
        <a:bodyPr/>
        <a:lstStyle/>
        <a:p>
          <a:endParaRPr lang="en-US"/>
        </a:p>
      </dgm:t>
    </dgm:pt>
    <dgm:pt modelId="{1C29B9B9-8F96-8243-ABD4-65D67B2AF6B8}" type="pres">
      <dgm:prSet presAssocID="{435112E7-C452-4839-821E-506B90127CEE}" presName="diagram" presStyleCnt="0">
        <dgm:presLayoutVars>
          <dgm:dir/>
          <dgm:resizeHandles val="exact"/>
        </dgm:presLayoutVars>
      </dgm:prSet>
      <dgm:spPr/>
    </dgm:pt>
    <dgm:pt modelId="{A1B15022-A57E-814D-B548-0FB4E0A0C2DF}" type="pres">
      <dgm:prSet presAssocID="{7807B7CD-D227-4D4F-B503-3679331B667A}" presName="node" presStyleLbl="node1" presStyleIdx="0" presStyleCnt="11">
        <dgm:presLayoutVars>
          <dgm:bulletEnabled val="1"/>
        </dgm:presLayoutVars>
      </dgm:prSet>
      <dgm:spPr/>
    </dgm:pt>
    <dgm:pt modelId="{6B539368-1E03-3B47-A391-6021DD8D9649}" type="pres">
      <dgm:prSet presAssocID="{D3B63716-9C65-4AE9-817C-BD81110BBBAC}" presName="sibTrans" presStyleCnt="0"/>
      <dgm:spPr/>
    </dgm:pt>
    <dgm:pt modelId="{7FE07314-FAC4-144B-9032-10AD85A9DC8B}" type="pres">
      <dgm:prSet presAssocID="{EA75A5EA-B213-44AB-8092-A298DC5935FD}" presName="node" presStyleLbl="node1" presStyleIdx="1" presStyleCnt="11">
        <dgm:presLayoutVars>
          <dgm:bulletEnabled val="1"/>
        </dgm:presLayoutVars>
      </dgm:prSet>
      <dgm:spPr/>
    </dgm:pt>
    <dgm:pt modelId="{4ABFEB05-CEEB-AA46-9D87-A924CFC79406}" type="pres">
      <dgm:prSet presAssocID="{349BE1E5-9581-40B3-B027-EED3B1FF2162}" presName="sibTrans" presStyleCnt="0"/>
      <dgm:spPr/>
    </dgm:pt>
    <dgm:pt modelId="{8E109304-FBF6-7745-AD9C-6E02B9DCEEF6}" type="pres">
      <dgm:prSet presAssocID="{62BFCF4E-4D51-4784-867E-4FF8E0A68CE4}" presName="node" presStyleLbl="node1" presStyleIdx="2" presStyleCnt="11">
        <dgm:presLayoutVars>
          <dgm:bulletEnabled val="1"/>
        </dgm:presLayoutVars>
      </dgm:prSet>
      <dgm:spPr/>
    </dgm:pt>
    <dgm:pt modelId="{31CBF7E2-C3E7-5B48-8C21-FAB6502A3AD1}" type="pres">
      <dgm:prSet presAssocID="{10855B64-1BE3-4B1E-A293-17195795F325}" presName="sibTrans" presStyleCnt="0"/>
      <dgm:spPr/>
    </dgm:pt>
    <dgm:pt modelId="{0CACF9DD-F8CC-C943-84D1-093160568FA4}" type="pres">
      <dgm:prSet presAssocID="{DA741FC6-99A9-4DB6-B6F0-7FEED8F38F16}" presName="node" presStyleLbl="node1" presStyleIdx="3" presStyleCnt="11">
        <dgm:presLayoutVars>
          <dgm:bulletEnabled val="1"/>
        </dgm:presLayoutVars>
      </dgm:prSet>
      <dgm:spPr/>
    </dgm:pt>
    <dgm:pt modelId="{347F9541-84D2-0244-955D-3974B1762CED}" type="pres">
      <dgm:prSet presAssocID="{CAFAEBFE-3D2E-4538-9ECC-251328A87DF6}" presName="sibTrans" presStyleCnt="0"/>
      <dgm:spPr/>
    </dgm:pt>
    <dgm:pt modelId="{E7703367-95E3-6640-B3F4-111945060E64}" type="pres">
      <dgm:prSet presAssocID="{E3F6E864-AC9D-4581-BBBE-03F28ACEA871}" presName="node" presStyleLbl="node1" presStyleIdx="4" presStyleCnt="11">
        <dgm:presLayoutVars>
          <dgm:bulletEnabled val="1"/>
        </dgm:presLayoutVars>
      </dgm:prSet>
      <dgm:spPr/>
    </dgm:pt>
    <dgm:pt modelId="{A561D107-B56F-3D46-8DAC-31E376A1D86A}" type="pres">
      <dgm:prSet presAssocID="{58B3CE1D-450A-41B6-A6D7-EC1AA0CA9F9D}" presName="sibTrans" presStyleCnt="0"/>
      <dgm:spPr/>
    </dgm:pt>
    <dgm:pt modelId="{BCA59FDC-AA38-4644-8258-F44D1B3AA027}" type="pres">
      <dgm:prSet presAssocID="{CF6E38A1-860A-45CA-9177-B07E06E0127A}" presName="node" presStyleLbl="node1" presStyleIdx="5" presStyleCnt="11">
        <dgm:presLayoutVars>
          <dgm:bulletEnabled val="1"/>
        </dgm:presLayoutVars>
      </dgm:prSet>
      <dgm:spPr/>
    </dgm:pt>
    <dgm:pt modelId="{557119D3-6E91-5F47-9DCB-73052745EE87}" type="pres">
      <dgm:prSet presAssocID="{D0256624-CA95-44E1-9BD3-1E52FA5B3E56}" presName="sibTrans" presStyleCnt="0"/>
      <dgm:spPr/>
    </dgm:pt>
    <dgm:pt modelId="{AE0A5379-B51A-C943-9DAE-E419D98C98D4}" type="pres">
      <dgm:prSet presAssocID="{2376C2C0-77AB-4475-9576-D77BD65D2D2E}" presName="node" presStyleLbl="node1" presStyleIdx="6" presStyleCnt="11">
        <dgm:presLayoutVars>
          <dgm:bulletEnabled val="1"/>
        </dgm:presLayoutVars>
      </dgm:prSet>
      <dgm:spPr/>
    </dgm:pt>
    <dgm:pt modelId="{2EEA9B67-78DC-7947-8D6B-379378BB25D5}" type="pres">
      <dgm:prSet presAssocID="{7D7645ED-CA64-4FB0-8A3D-5A511FCEF8A7}" presName="sibTrans" presStyleCnt="0"/>
      <dgm:spPr/>
    </dgm:pt>
    <dgm:pt modelId="{0393ECC7-DAB8-8A42-AB3F-6F1A11D0082C}" type="pres">
      <dgm:prSet presAssocID="{D905F9C4-7D84-4771-8606-1FB4A3679B0A}" presName="node" presStyleLbl="node1" presStyleIdx="7" presStyleCnt="11">
        <dgm:presLayoutVars>
          <dgm:bulletEnabled val="1"/>
        </dgm:presLayoutVars>
      </dgm:prSet>
      <dgm:spPr/>
    </dgm:pt>
    <dgm:pt modelId="{9F6F6566-B332-F047-A9CE-1EE71E4AFFC2}" type="pres">
      <dgm:prSet presAssocID="{3E955B30-E456-4AC8-A55D-BD999174E33C}" presName="sibTrans" presStyleCnt="0"/>
      <dgm:spPr/>
    </dgm:pt>
    <dgm:pt modelId="{D54A0BF1-0E4B-4A4D-96F1-B26100B00278}" type="pres">
      <dgm:prSet presAssocID="{CC4B7897-E944-43B1-B8DD-61F239123859}" presName="node" presStyleLbl="node1" presStyleIdx="8" presStyleCnt="11">
        <dgm:presLayoutVars>
          <dgm:bulletEnabled val="1"/>
        </dgm:presLayoutVars>
      </dgm:prSet>
      <dgm:spPr/>
    </dgm:pt>
    <dgm:pt modelId="{07B2B843-C72A-4C4A-8DAC-74BEAEC45076}" type="pres">
      <dgm:prSet presAssocID="{9594BDF3-6942-4CDC-B580-F612D92A9937}" presName="sibTrans" presStyleCnt="0"/>
      <dgm:spPr/>
    </dgm:pt>
    <dgm:pt modelId="{8ECE6543-E8D7-634E-AEF0-739707C75807}" type="pres">
      <dgm:prSet presAssocID="{B869D4C8-9BCA-4447-8979-98398064583E}" presName="node" presStyleLbl="node1" presStyleIdx="9" presStyleCnt="11">
        <dgm:presLayoutVars>
          <dgm:bulletEnabled val="1"/>
        </dgm:presLayoutVars>
      </dgm:prSet>
      <dgm:spPr/>
    </dgm:pt>
    <dgm:pt modelId="{E36D5F8E-5DAE-0344-BE34-A86ED0DA9C8B}" type="pres">
      <dgm:prSet presAssocID="{082B6B9C-0748-422A-BC8F-5FD57E36F5C4}" presName="sibTrans" presStyleCnt="0"/>
      <dgm:spPr/>
    </dgm:pt>
    <dgm:pt modelId="{A4C9FB16-9E7A-B643-A042-73E13F4FF3CF}" type="pres">
      <dgm:prSet presAssocID="{DA0567A7-B40D-4F47-B940-94A8BC2A7961}" presName="node" presStyleLbl="node1" presStyleIdx="10" presStyleCnt="11">
        <dgm:presLayoutVars>
          <dgm:bulletEnabled val="1"/>
        </dgm:presLayoutVars>
      </dgm:prSet>
      <dgm:spPr/>
    </dgm:pt>
  </dgm:ptLst>
  <dgm:cxnLst>
    <dgm:cxn modelId="{A89D4F02-5094-204A-AFDD-42BDB035BD99}" type="presOf" srcId="{2376C2C0-77AB-4475-9576-D77BD65D2D2E}" destId="{AE0A5379-B51A-C943-9DAE-E419D98C98D4}" srcOrd="0" destOrd="0" presId="urn:microsoft.com/office/officeart/2005/8/layout/default"/>
    <dgm:cxn modelId="{3A911E0E-5D96-468A-B7D9-FFAF1F40EFF3}" srcId="{435112E7-C452-4839-821E-506B90127CEE}" destId="{62BFCF4E-4D51-4784-867E-4FF8E0A68CE4}" srcOrd="2" destOrd="0" parTransId="{2478581D-3102-4843-AC7E-62A3477FF401}" sibTransId="{10855B64-1BE3-4B1E-A293-17195795F325}"/>
    <dgm:cxn modelId="{ED0ADD0E-AD68-4838-BCF8-E6821093A926}" srcId="{435112E7-C452-4839-821E-506B90127CEE}" destId="{D905F9C4-7D84-4771-8606-1FB4A3679B0A}" srcOrd="7" destOrd="0" parTransId="{850D3A75-0654-43C2-B334-F52369162FAB}" sibTransId="{3E955B30-E456-4AC8-A55D-BD999174E33C}"/>
    <dgm:cxn modelId="{23C9F618-0E6B-40D5-983A-2AAF80CACE41}" srcId="{435112E7-C452-4839-821E-506B90127CEE}" destId="{B869D4C8-9BCA-4447-8979-98398064583E}" srcOrd="9" destOrd="0" parTransId="{FF2941D6-046B-42FE-8C51-32B66002592F}" sibTransId="{082B6B9C-0748-422A-BC8F-5FD57E36F5C4}"/>
    <dgm:cxn modelId="{D7FF9120-B1CB-CC46-9EDF-83FA50AAED43}" type="presOf" srcId="{435112E7-C452-4839-821E-506B90127CEE}" destId="{1C29B9B9-8F96-8243-ABD4-65D67B2AF6B8}" srcOrd="0" destOrd="0" presId="urn:microsoft.com/office/officeart/2005/8/layout/default"/>
    <dgm:cxn modelId="{34D8D037-4BB9-8A42-8E62-BBAF978A0D5A}" type="presOf" srcId="{CC4B7897-E944-43B1-B8DD-61F239123859}" destId="{D54A0BF1-0E4B-4A4D-96F1-B26100B00278}" srcOrd="0" destOrd="0" presId="urn:microsoft.com/office/officeart/2005/8/layout/default"/>
    <dgm:cxn modelId="{A748383B-A2B4-1F40-89ED-510C3A1631FC}" type="presOf" srcId="{7807B7CD-D227-4D4F-B503-3679331B667A}" destId="{A1B15022-A57E-814D-B548-0FB4E0A0C2DF}" srcOrd="0" destOrd="0" presId="urn:microsoft.com/office/officeart/2005/8/layout/default"/>
    <dgm:cxn modelId="{40CB033F-5AC0-5A4B-9BA0-866B5C3A64C3}" type="presOf" srcId="{62BFCF4E-4D51-4784-867E-4FF8E0A68CE4}" destId="{8E109304-FBF6-7745-AD9C-6E02B9DCEEF6}" srcOrd="0" destOrd="0" presId="urn:microsoft.com/office/officeart/2005/8/layout/default"/>
    <dgm:cxn modelId="{7BB81942-0C48-A147-AF3B-6B46446C5C4C}" type="presOf" srcId="{EA75A5EA-B213-44AB-8092-A298DC5935FD}" destId="{7FE07314-FAC4-144B-9032-10AD85A9DC8B}" srcOrd="0" destOrd="0" presId="urn:microsoft.com/office/officeart/2005/8/layout/default"/>
    <dgm:cxn modelId="{317CF043-2948-4C34-915B-B40DD9106D71}" srcId="{435112E7-C452-4839-821E-506B90127CEE}" destId="{CF6E38A1-860A-45CA-9177-B07E06E0127A}" srcOrd="5" destOrd="0" parTransId="{3FAB7B7F-21B5-4DC1-AA6C-6A14A596416B}" sibTransId="{D0256624-CA95-44E1-9BD3-1E52FA5B3E56}"/>
    <dgm:cxn modelId="{72E9EA4A-B8E1-4846-A143-1A5272EC415B}" type="presOf" srcId="{DA0567A7-B40D-4F47-B940-94A8BC2A7961}" destId="{A4C9FB16-9E7A-B643-A042-73E13F4FF3CF}" srcOrd="0" destOrd="0" presId="urn:microsoft.com/office/officeart/2005/8/layout/default"/>
    <dgm:cxn modelId="{65DE954D-07A5-4D49-966F-E97A2AA8C075}" srcId="{435112E7-C452-4839-821E-506B90127CEE}" destId="{DA0567A7-B40D-4F47-B940-94A8BC2A7961}" srcOrd="10" destOrd="0" parTransId="{957D75A1-DAEC-4616-A106-E6ADF2EAFBFF}" sibTransId="{346B2A3D-9BFB-401B-A495-A566281000A8}"/>
    <dgm:cxn modelId="{4E4BD74F-1F4D-4BB1-9B97-95C946DE4C1B}" srcId="{435112E7-C452-4839-821E-506B90127CEE}" destId="{CC4B7897-E944-43B1-B8DD-61F239123859}" srcOrd="8" destOrd="0" parTransId="{F8BB1AA1-A440-4921-B497-DE8CCCF6A256}" sibTransId="{9594BDF3-6942-4CDC-B580-F612D92A9937}"/>
    <dgm:cxn modelId="{AEEBE054-4787-416D-88B9-24283410BD2D}" srcId="{435112E7-C452-4839-821E-506B90127CEE}" destId="{2376C2C0-77AB-4475-9576-D77BD65D2D2E}" srcOrd="6" destOrd="0" parTransId="{75725C15-77B3-4040-81C5-7A9D46481264}" sibTransId="{7D7645ED-CA64-4FB0-8A3D-5A511FCEF8A7}"/>
    <dgm:cxn modelId="{DD4B0C55-920A-4632-9BCD-D5CEE4BF5039}" srcId="{435112E7-C452-4839-821E-506B90127CEE}" destId="{7807B7CD-D227-4D4F-B503-3679331B667A}" srcOrd="0" destOrd="0" parTransId="{81936FA3-C38C-43D0-9493-12DA0A82F6A7}" sibTransId="{D3B63716-9C65-4AE9-817C-BD81110BBBAC}"/>
    <dgm:cxn modelId="{BDE2725E-4C68-6B46-9087-48AE720701C2}" type="presOf" srcId="{D905F9C4-7D84-4771-8606-1FB4A3679B0A}" destId="{0393ECC7-DAB8-8A42-AB3F-6F1A11D0082C}" srcOrd="0" destOrd="0" presId="urn:microsoft.com/office/officeart/2005/8/layout/default"/>
    <dgm:cxn modelId="{18DD335F-D242-1642-891E-9BA44898B76A}" type="presOf" srcId="{B869D4C8-9BCA-4447-8979-98398064583E}" destId="{8ECE6543-E8D7-634E-AEF0-739707C75807}" srcOrd="0" destOrd="0" presId="urn:microsoft.com/office/officeart/2005/8/layout/default"/>
    <dgm:cxn modelId="{B5555E70-E485-E549-B54A-87C8F73C6476}" type="presOf" srcId="{CF6E38A1-860A-45CA-9177-B07E06E0127A}" destId="{BCA59FDC-AA38-4644-8258-F44D1B3AA027}" srcOrd="0" destOrd="0" presId="urn:microsoft.com/office/officeart/2005/8/layout/default"/>
    <dgm:cxn modelId="{4BCE0986-863D-4E8E-9CAA-76E13F588F2C}" srcId="{435112E7-C452-4839-821E-506B90127CEE}" destId="{DA741FC6-99A9-4DB6-B6F0-7FEED8F38F16}" srcOrd="3" destOrd="0" parTransId="{2E0D5F41-0EA7-4B9C-92CB-813AEB298AC7}" sibTransId="{CAFAEBFE-3D2E-4538-9ECC-251328A87DF6}"/>
    <dgm:cxn modelId="{F0658B94-0BAC-4C4A-B175-DA1D86172ADC}" srcId="{435112E7-C452-4839-821E-506B90127CEE}" destId="{E3F6E864-AC9D-4581-BBBE-03F28ACEA871}" srcOrd="4" destOrd="0" parTransId="{909D29BE-7DAD-43E3-8858-565AED0C015C}" sibTransId="{58B3CE1D-450A-41B6-A6D7-EC1AA0CA9F9D}"/>
    <dgm:cxn modelId="{BACFD6A1-B2B3-3946-8820-EB3D87A13AE7}" type="presOf" srcId="{E3F6E864-AC9D-4581-BBBE-03F28ACEA871}" destId="{E7703367-95E3-6640-B3F4-111945060E64}" srcOrd="0" destOrd="0" presId="urn:microsoft.com/office/officeart/2005/8/layout/default"/>
    <dgm:cxn modelId="{812CC1B4-ADD8-FE4C-B058-83EBE630AC81}" type="presOf" srcId="{DA741FC6-99A9-4DB6-B6F0-7FEED8F38F16}" destId="{0CACF9DD-F8CC-C943-84D1-093160568FA4}" srcOrd="0" destOrd="0" presId="urn:microsoft.com/office/officeart/2005/8/layout/default"/>
    <dgm:cxn modelId="{641BB3BA-809C-4162-A0B8-DC765D596ACB}" srcId="{435112E7-C452-4839-821E-506B90127CEE}" destId="{EA75A5EA-B213-44AB-8092-A298DC5935FD}" srcOrd="1" destOrd="0" parTransId="{32B0DEE8-0A75-4A0B-946F-690BC64DC44A}" sibTransId="{349BE1E5-9581-40B3-B027-EED3B1FF2162}"/>
    <dgm:cxn modelId="{DCBC9AED-F467-D14E-B0DD-07BDDB60DB01}" type="presParOf" srcId="{1C29B9B9-8F96-8243-ABD4-65D67B2AF6B8}" destId="{A1B15022-A57E-814D-B548-0FB4E0A0C2DF}" srcOrd="0" destOrd="0" presId="urn:microsoft.com/office/officeart/2005/8/layout/default"/>
    <dgm:cxn modelId="{2D547D31-33EE-804F-9D5E-A4A37145451E}" type="presParOf" srcId="{1C29B9B9-8F96-8243-ABD4-65D67B2AF6B8}" destId="{6B539368-1E03-3B47-A391-6021DD8D9649}" srcOrd="1" destOrd="0" presId="urn:microsoft.com/office/officeart/2005/8/layout/default"/>
    <dgm:cxn modelId="{120A0086-F734-1A46-A352-B20B9BB64A4D}" type="presParOf" srcId="{1C29B9B9-8F96-8243-ABD4-65D67B2AF6B8}" destId="{7FE07314-FAC4-144B-9032-10AD85A9DC8B}" srcOrd="2" destOrd="0" presId="urn:microsoft.com/office/officeart/2005/8/layout/default"/>
    <dgm:cxn modelId="{A675562D-922F-0E4B-AA7B-70F497148AF6}" type="presParOf" srcId="{1C29B9B9-8F96-8243-ABD4-65D67B2AF6B8}" destId="{4ABFEB05-CEEB-AA46-9D87-A924CFC79406}" srcOrd="3" destOrd="0" presId="urn:microsoft.com/office/officeart/2005/8/layout/default"/>
    <dgm:cxn modelId="{FBC48E92-4842-2247-8F26-D2A3F342998C}" type="presParOf" srcId="{1C29B9B9-8F96-8243-ABD4-65D67B2AF6B8}" destId="{8E109304-FBF6-7745-AD9C-6E02B9DCEEF6}" srcOrd="4" destOrd="0" presId="urn:microsoft.com/office/officeart/2005/8/layout/default"/>
    <dgm:cxn modelId="{B4A50767-B933-9C4E-B2D9-8DD0637F7AC7}" type="presParOf" srcId="{1C29B9B9-8F96-8243-ABD4-65D67B2AF6B8}" destId="{31CBF7E2-C3E7-5B48-8C21-FAB6502A3AD1}" srcOrd="5" destOrd="0" presId="urn:microsoft.com/office/officeart/2005/8/layout/default"/>
    <dgm:cxn modelId="{878803E8-195A-6D44-B717-A9AB29C5A021}" type="presParOf" srcId="{1C29B9B9-8F96-8243-ABD4-65D67B2AF6B8}" destId="{0CACF9DD-F8CC-C943-84D1-093160568FA4}" srcOrd="6" destOrd="0" presId="urn:microsoft.com/office/officeart/2005/8/layout/default"/>
    <dgm:cxn modelId="{1BE30787-F394-9746-8176-F7AD8C112710}" type="presParOf" srcId="{1C29B9B9-8F96-8243-ABD4-65D67B2AF6B8}" destId="{347F9541-84D2-0244-955D-3974B1762CED}" srcOrd="7" destOrd="0" presId="urn:microsoft.com/office/officeart/2005/8/layout/default"/>
    <dgm:cxn modelId="{F488744B-C629-9E40-8A7E-D450D2AF75E4}" type="presParOf" srcId="{1C29B9B9-8F96-8243-ABD4-65D67B2AF6B8}" destId="{E7703367-95E3-6640-B3F4-111945060E64}" srcOrd="8" destOrd="0" presId="urn:microsoft.com/office/officeart/2005/8/layout/default"/>
    <dgm:cxn modelId="{9F97A190-62A4-AD45-A7FD-2B4C3A83833E}" type="presParOf" srcId="{1C29B9B9-8F96-8243-ABD4-65D67B2AF6B8}" destId="{A561D107-B56F-3D46-8DAC-31E376A1D86A}" srcOrd="9" destOrd="0" presId="urn:microsoft.com/office/officeart/2005/8/layout/default"/>
    <dgm:cxn modelId="{6C4F6529-7CA1-FE44-B5CB-61E4D56B3C60}" type="presParOf" srcId="{1C29B9B9-8F96-8243-ABD4-65D67B2AF6B8}" destId="{BCA59FDC-AA38-4644-8258-F44D1B3AA027}" srcOrd="10" destOrd="0" presId="urn:microsoft.com/office/officeart/2005/8/layout/default"/>
    <dgm:cxn modelId="{F270EF2C-0B37-D44A-85D8-F1A20CB8E513}" type="presParOf" srcId="{1C29B9B9-8F96-8243-ABD4-65D67B2AF6B8}" destId="{557119D3-6E91-5F47-9DCB-73052745EE87}" srcOrd="11" destOrd="0" presId="urn:microsoft.com/office/officeart/2005/8/layout/default"/>
    <dgm:cxn modelId="{B2952704-3D55-3542-BA87-87D9E1CD2A50}" type="presParOf" srcId="{1C29B9B9-8F96-8243-ABD4-65D67B2AF6B8}" destId="{AE0A5379-B51A-C943-9DAE-E419D98C98D4}" srcOrd="12" destOrd="0" presId="urn:microsoft.com/office/officeart/2005/8/layout/default"/>
    <dgm:cxn modelId="{D9206F10-D011-9C46-82F2-842CF0419F4B}" type="presParOf" srcId="{1C29B9B9-8F96-8243-ABD4-65D67B2AF6B8}" destId="{2EEA9B67-78DC-7947-8D6B-379378BB25D5}" srcOrd="13" destOrd="0" presId="urn:microsoft.com/office/officeart/2005/8/layout/default"/>
    <dgm:cxn modelId="{89E07683-891D-CC4E-BD9E-AB199AC18709}" type="presParOf" srcId="{1C29B9B9-8F96-8243-ABD4-65D67B2AF6B8}" destId="{0393ECC7-DAB8-8A42-AB3F-6F1A11D0082C}" srcOrd="14" destOrd="0" presId="urn:microsoft.com/office/officeart/2005/8/layout/default"/>
    <dgm:cxn modelId="{AAA43DDF-6529-B447-AAC0-42E7B96CC929}" type="presParOf" srcId="{1C29B9B9-8F96-8243-ABD4-65D67B2AF6B8}" destId="{9F6F6566-B332-F047-A9CE-1EE71E4AFFC2}" srcOrd="15" destOrd="0" presId="urn:microsoft.com/office/officeart/2005/8/layout/default"/>
    <dgm:cxn modelId="{1FE904E2-3131-5046-AEE3-EB884A64CF58}" type="presParOf" srcId="{1C29B9B9-8F96-8243-ABD4-65D67B2AF6B8}" destId="{D54A0BF1-0E4B-4A4D-96F1-B26100B00278}" srcOrd="16" destOrd="0" presId="urn:microsoft.com/office/officeart/2005/8/layout/default"/>
    <dgm:cxn modelId="{6ABD0CE6-9ADD-2447-A759-FC9E4FA5EBC5}" type="presParOf" srcId="{1C29B9B9-8F96-8243-ABD4-65D67B2AF6B8}" destId="{07B2B843-C72A-4C4A-8DAC-74BEAEC45076}" srcOrd="17" destOrd="0" presId="urn:microsoft.com/office/officeart/2005/8/layout/default"/>
    <dgm:cxn modelId="{C26DAD91-31F9-6F4B-9D6F-39A35D96D0EF}" type="presParOf" srcId="{1C29B9B9-8F96-8243-ABD4-65D67B2AF6B8}" destId="{8ECE6543-E8D7-634E-AEF0-739707C75807}" srcOrd="18" destOrd="0" presId="urn:microsoft.com/office/officeart/2005/8/layout/default"/>
    <dgm:cxn modelId="{7AAF9094-1C83-6345-A4A7-9F4F1B52F8AE}" type="presParOf" srcId="{1C29B9B9-8F96-8243-ABD4-65D67B2AF6B8}" destId="{E36D5F8E-5DAE-0344-BE34-A86ED0DA9C8B}" srcOrd="19" destOrd="0" presId="urn:microsoft.com/office/officeart/2005/8/layout/default"/>
    <dgm:cxn modelId="{9FC67AC3-0DE1-C340-A544-ECED2D4E1567}" type="presParOf" srcId="{1C29B9B9-8F96-8243-ABD4-65D67B2AF6B8}" destId="{A4C9FB16-9E7A-B643-A042-73E13F4FF3CF}" srcOrd="2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5112E7-C452-4839-821E-506B90127CEE}"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7807B7CD-D227-4D4F-B503-3679331B667A}">
      <dgm:prSet/>
      <dgm:spPr/>
      <dgm:t>
        <a:bodyPr/>
        <a:lstStyle/>
        <a:p>
          <a:r>
            <a:rPr lang="en-GB" b="1" i="0" u="none" dirty="0"/>
            <a:t>Reduce Noise Levels</a:t>
          </a:r>
          <a:r>
            <a:rPr lang="en-GB" b="0" i="0" u="none" dirty="0"/>
            <a:t>: Minimise unnecessary background noise in the classroom to create a quieter environment that is conducive to learning. Consider using sound-absorbing materials such as carpets, curtains, or acoustic panels to dampen sound and reduce reverberation.</a:t>
          </a:r>
          <a:endParaRPr lang="en-US" dirty="0"/>
        </a:p>
      </dgm:t>
    </dgm:pt>
    <dgm:pt modelId="{81936FA3-C38C-43D0-9493-12DA0A82F6A7}" type="parTrans" cxnId="{DD4B0C55-920A-4632-9BCD-D5CEE4BF5039}">
      <dgm:prSet/>
      <dgm:spPr/>
      <dgm:t>
        <a:bodyPr/>
        <a:lstStyle/>
        <a:p>
          <a:endParaRPr lang="en-US"/>
        </a:p>
      </dgm:t>
    </dgm:pt>
    <dgm:pt modelId="{D3B63716-9C65-4AE9-817C-BD81110BBBAC}" type="sibTrans" cxnId="{DD4B0C55-920A-4632-9BCD-D5CEE4BF5039}">
      <dgm:prSet/>
      <dgm:spPr/>
      <dgm:t>
        <a:bodyPr/>
        <a:lstStyle/>
        <a:p>
          <a:endParaRPr lang="en-US"/>
        </a:p>
      </dgm:t>
    </dgm:pt>
    <dgm:pt modelId="{C4EB4B8B-912F-CC4C-BFF9-A6AD78569772}">
      <dgm:prSet/>
      <dgm:spPr/>
      <dgm:t>
        <a:bodyPr/>
        <a:lstStyle/>
        <a:p>
          <a:pPr>
            <a:buFont typeface="+mj-lt"/>
            <a:buAutoNum type="arabicPeriod" startAt="2"/>
          </a:pPr>
          <a:r>
            <a:rPr lang="en-GB" b="1" i="0" u="none" dirty="0"/>
            <a:t>Provide Quiet Areas</a:t>
          </a:r>
          <a:r>
            <a:rPr lang="en-GB" b="0" i="0" u="none" dirty="0"/>
            <a:t>: Designate quiet areas or sensory corners where students can retreat to when they need a break from auditory stimulation. Ensure that these spaces are equipped with comfortable seating and calming sensory tools to help students regulate their auditory input.</a:t>
          </a:r>
        </a:p>
      </dgm:t>
    </dgm:pt>
    <dgm:pt modelId="{7AEA964E-F2CA-B24A-9763-E491CF7DEC71}" type="parTrans" cxnId="{B2C8FC30-5A1C-7D49-830D-DAFFA9977412}">
      <dgm:prSet/>
      <dgm:spPr/>
      <dgm:t>
        <a:bodyPr/>
        <a:lstStyle/>
        <a:p>
          <a:endParaRPr lang="en-GB"/>
        </a:p>
      </dgm:t>
    </dgm:pt>
    <dgm:pt modelId="{FB401CFB-2BAD-6845-A925-AD78E9081C68}" type="sibTrans" cxnId="{B2C8FC30-5A1C-7D49-830D-DAFFA9977412}">
      <dgm:prSet/>
      <dgm:spPr/>
      <dgm:t>
        <a:bodyPr/>
        <a:lstStyle/>
        <a:p>
          <a:endParaRPr lang="en-GB"/>
        </a:p>
      </dgm:t>
    </dgm:pt>
    <dgm:pt modelId="{F22C380D-CFFB-1C44-8A9F-4CF61ABF92AE}">
      <dgm:prSet/>
      <dgm:spPr/>
      <dgm:t>
        <a:bodyPr/>
        <a:lstStyle/>
        <a:p>
          <a:pPr>
            <a:buFont typeface="+mj-lt"/>
            <a:buAutoNum type="arabicPeriod" startAt="3"/>
          </a:pPr>
          <a:r>
            <a:rPr lang="en-GB" b="1" i="0" u="none" dirty="0"/>
            <a:t>Use Visual Supports</a:t>
          </a:r>
          <a:r>
            <a:rPr lang="en-GB" b="0" i="0" u="none" dirty="0"/>
            <a:t>: Incorporate visual supports such as visual schedules, visual instructions, and visual aids to supplement auditory information. Visual cues can help students better understand and process auditory information, especially for students with auditory processing difficulties.</a:t>
          </a:r>
        </a:p>
      </dgm:t>
    </dgm:pt>
    <dgm:pt modelId="{11E9151B-FC74-DE40-A1E3-984DABFE8212}" type="parTrans" cxnId="{5B0A7ECF-0AF3-C941-9DBF-F6D995D2671F}">
      <dgm:prSet/>
      <dgm:spPr/>
      <dgm:t>
        <a:bodyPr/>
        <a:lstStyle/>
        <a:p>
          <a:endParaRPr lang="en-GB"/>
        </a:p>
      </dgm:t>
    </dgm:pt>
    <dgm:pt modelId="{4AAB6528-7D87-2546-B0ED-6C14CB7CAE95}" type="sibTrans" cxnId="{5B0A7ECF-0AF3-C941-9DBF-F6D995D2671F}">
      <dgm:prSet/>
      <dgm:spPr/>
      <dgm:t>
        <a:bodyPr/>
        <a:lstStyle/>
        <a:p>
          <a:endParaRPr lang="en-GB"/>
        </a:p>
      </dgm:t>
    </dgm:pt>
    <dgm:pt modelId="{F249FC1D-1C11-8440-BFE4-60B2E6FDC49B}">
      <dgm:prSet/>
      <dgm:spPr/>
      <dgm:t>
        <a:bodyPr/>
        <a:lstStyle/>
        <a:p>
          <a:pPr>
            <a:buFont typeface="+mj-lt"/>
            <a:buAutoNum type="arabicPeriod" startAt="4"/>
          </a:pPr>
          <a:r>
            <a:rPr lang="en-GB" b="1" i="0" u="none" dirty="0"/>
            <a:t>Use Clear and Concise Language</a:t>
          </a:r>
          <a:r>
            <a:rPr lang="en-GB" b="0" i="0" u="none" dirty="0"/>
            <a:t>: Use clear and concise language when giving instructions or communicating with students. Break down complex information into smaller chunks and provide visual reinforcement whenever possible to enhance comprehension.</a:t>
          </a:r>
        </a:p>
      </dgm:t>
    </dgm:pt>
    <dgm:pt modelId="{0C85F4CD-562F-924A-A0B5-370737956D51}" type="parTrans" cxnId="{C572FCD3-8564-084D-89B8-C2DB4131D421}">
      <dgm:prSet/>
      <dgm:spPr/>
      <dgm:t>
        <a:bodyPr/>
        <a:lstStyle/>
        <a:p>
          <a:endParaRPr lang="en-GB"/>
        </a:p>
      </dgm:t>
    </dgm:pt>
    <dgm:pt modelId="{5DF70380-DE73-7E4E-921E-D4C5146B16EF}" type="sibTrans" cxnId="{C572FCD3-8564-084D-89B8-C2DB4131D421}">
      <dgm:prSet/>
      <dgm:spPr/>
      <dgm:t>
        <a:bodyPr/>
        <a:lstStyle/>
        <a:p>
          <a:endParaRPr lang="en-GB"/>
        </a:p>
      </dgm:t>
    </dgm:pt>
    <dgm:pt modelId="{FF5DD4A7-48A2-A84F-BD5A-6C6CEEA89C38}">
      <dgm:prSet/>
      <dgm:spPr/>
      <dgm:t>
        <a:bodyPr/>
        <a:lstStyle/>
        <a:p>
          <a:pPr>
            <a:buFont typeface="+mj-lt"/>
            <a:buAutoNum type="arabicPeriod" startAt="5"/>
          </a:pPr>
          <a:r>
            <a:rPr lang="en-GB" b="1" i="0" u="none" dirty="0"/>
            <a:t>Provide Headphones with music or sound of choice (</a:t>
          </a:r>
          <a:r>
            <a:rPr lang="en-GB" b="1" i="1" u="none" dirty="0"/>
            <a:t>Not noise cancelling headphones</a:t>
          </a:r>
          <a:r>
            <a:rPr lang="en-GB" b="1" i="0" u="none" dirty="0"/>
            <a:t>)</a:t>
          </a:r>
          <a:r>
            <a:rPr lang="en-GB" b="0" i="0" u="none" dirty="0"/>
            <a:t>: Noise-cancelling headphones or ear defenders for students who are sensitive to auditory stimuli, </a:t>
          </a:r>
          <a:r>
            <a:rPr lang="en-GB" b="1" i="0" u="none" dirty="0"/>
            <a:t>should not </a:t>
          </a:r>
          <a:r>
            <a:rPr lang="en-GB" b="0" i="0" u="none" dirty="0"/>
            <a:t>be encouraged. These are detrimental to the auditory processing and should only be used in sensory crisis. For more information on the NHS Guidelines on the use of ear defenders- please see the post "Ear Defenders Advice". Instead the use of headphones </a:t>
          </a:r>
          <a:r>
            <a:rPr lang="en-GB" b="1" i="1" u="none" dirty="0"/>
            <a:t>with </a:t>
          </a:r>
          <a:r>
            <a:rPr lang="en-GB" b="0" i="0" u="none" dirty="0"/>
            <a:t>sound allow people filter out background noise and focus on tasks without being overwhelmed by auditory distractions, but still having some auditory input.</a:t>
          </a:r>
        </a:p>
      </dgm:t>
    </dgm:pt>
    <dgm:pt modelId="{4163DF0A-F529-B040-8258-5DAA3169681B}" type="parTrans" cxnId="{E62CB174-75CD-8C42-80BE-ED1F36F0C8CB}">
      <dgm:prSet/>
      <dgm:spPr/>
      <dgm:t>
        <a:bodyPr/>
        <a:lstStyle/>
        <a:p>
          <a:endParaRPr lang="en-GB"/>
        </a:p>
      </dgm:t>
    </dgm:pt>
    <dgm:pt modelId="{01F8E9F1-A630-E64F-9901-F47A08BA7E3A}" type="sibTrans" cxnId="{E62CB174-75CD-8C42-80BE-ED1F36F0C8CB}">
      <dgm:prSet/>
      <dgm:spPr/>
      <dgm:t>
        <a:bodyPr/>
        <a:lstStyle/>
        <a:p>
          <a:endParaRPr lang="en-GB"/>
        </a:p>
      </dgm:t>
    </dgm:pt>
    <dgm:pt modelId="{6A79A815-72F6-4746-B24E-B2759BFDD69B}">
      <dgm:prSet/>
      <dgm:spPr/>
      <dgm:t>
        <a:bodyPr/>
        <a:lstStyle/>
        <a:p>
          <a:pPr>
            <a:buFont typeface="+mj-lt"/>
            <a:buAutoNum type="arabicPeriod" startAt="6"/>
          </a:pPr>
          <a:r>
            <a:rPr lang="en-GB" b="1" i="0" u="none" dirty="0"/>
            <a:t>Implement Sound-Masking Devices</a:t>
          </a:r>
          <a:r>
            <a:rPr lang="en-GB" b="0" i="0" u="none" dirty="0"/>
            <a:t>: Use sound-masking devices such as white noise machines or calming music to create a consistent background noise that can help mask distracting sounds and promote a more comfortable auditory environment.</a:t>
          </a:r>
        </a:p>
      </dgm:t>
    </dgm:pt>
    <dgm:pt modelId="{0065C4EF-FADF-0A4E-A19A-806A6DB9441D}" type="parTrans" cxnId="{B6ABA16B-E59B-854B-AA28-583BB4CF393F}">
      <dgm:prSet/>
      <dgm:spPr/>
      <dgm:t>
        <a:bodyPr/>
        <a:lstStyle/>
        <a:p>
          <a:endParaRPr lang="en-GB"/>
        </a:p>
      </dgm:t>
    </dgm:pt>
    <dgm:pt modelId="{ED75AA79-E64C-B94C-BECE-378D5ACA9B17}" type="sibTrans" cxnId="{B6ABA16B-E59B-854B-AA28-583BB4CF393F}">
      <dgm:prSet/>
      <dgm:spPr/>
      <dgm:t>
        <a:bodyPr/>
        <a:lstStyle/>
        <a:p>
          <a:endParaRPr lang="en-GB"/>
        </a:p>
      </dgm:t>
    </dgm:pt>
    <dgm:pt modelId="{26950A4E-6F7F-424E-A878-393B1836E963}">
      <dgm:prSet/>
      <dgm:spPr/>
      <dgm:t>
        <a:bodyPr/>
        <a:lstStyle/>
        <a:p>
          <a:pPr>
            <a:buFont typeface="+mj-lt"/>
            <a:buAutoNum type="arabicPeriod" startAt="7"/>
          </a:pPr>
          <a:r>
            <a:rPr lang="en-GB" b="1" i="0" u="none" dirty="0"/>
            <a:t>Flexible Seating Arrangements</a:t>
          </a:r>
          <a:r>
            <a:rPr lang="en-GB" b="0" i="0" u="none" dirty="0"/>
            <a:t>: Provide flexible seating options that allow students to choose a seating arrangement that best suits their auditory needs. Offer seating choices such as bean bags, floor cushions, or wobble stools that allow students to adjust their position for optimal comfort and concentration.</a:t>
          </a:r>
        </a:p>
      </dgm:t>
    </dgm:pt>
    <dgm:pt modelId="{EDD62BCD-9401-864A-96D5-EF03D8603AC2}" type="parTrans" cxnId="{7375CA7B-8AA6-6941-B237-0286A5F94737}">
      <dgm:prSet/>
      <dgm:spPr/>
      <dgm:t>
        <a:bodyPr/>
        <a:lstStyle/>
        <a:p>
          <a:endParaRPr lang="en-GB"/>
        </a:p>
      </dgm:t>
    </dgm:pt>
    <dgm:pt modelId="{8C8F9203-5F3E-7F44-B37F-6BC626DDAE5F}" type="sibTrans" cxnId="{7375CA7B-8AA6-6941-B237-0286A5F94737}">
      <dgm:prSet/>
      <dgm:spPr/>
      <dgm:t>
        <a:bodyPr/>
        <a:lstStyle/>
        <a:p>
          <a:endParaRPr lang="en-GB"/>
        </a:p>
      </dgm:t>
    </dgm:pt>
    <dgm:pt modelId="{BB9AD570-E3E5-7145-A592-ADBCDBAF02A1}">
      <dgm:prSet/>
      <dgm:spPr/>
      <dgm:t>
        <a:bodyPr/>
        <a:lstStyle/>
        <a:p>
          <a:pPr>
            <a:buFont typeface="+mj-lt"/>
            <a:buAutoNum type="arabicPeriod" startAt="8"/>
          </a:pPr>
          <a:r>
            <a:rPr lang="en-GB" b="1" i="0" u="none" dirty="0"/>
            <a:t>Use Classroom Management Strategies</a:t>
          </a:r>
          <a:r>
            <a:rPr lang="en-GB" b="0" i="0" u="none" dirty="0"/>
            <a:t>: Implement classroom management strategies to minimise disruptive noise and promote respectful listening behaviours. Set clear expectations for noise levels and provide positive reinforcement for students who demonstrate good listening skills.</a:t>
          </a:r>
        </a:p>
      </dgm:t>
    </dgm:pt>
    <dgm:pt modelId="{6D5585CB-FD53-7347-AF09-EBE15F2B0917}" type="parTrans" cxnId="{0EA3091C-CE9E-6649-BFCB-13083E4CE208}">
      <dgm:prSet/>
      <dgm:spPr/>
      <dgm:t>
        <a:bodyPr/>
        <a:lstStyle/>
        <a:p>
          <a:endParaRPr lang="en-GB"/>
        </a:p>
      </dgm:t>
    </dgm:pt>
    <dgm:pt modelId="{EE78F3ED-B801-2C48-BD6C-1B80FFE9D0BD}" type="sibTrans" cxnId="{0EA3091C-CE9E-6649-BFCB-13083E4CE208}">
      <dgm:prSet/>
      <dgm:spPr/>
      <dgm:t>
        <a:bodyPr/>
        <a:lstStyle/>
        <a:p>
          <a:endParaRPr lang="en-GB"/>
        </a:p>
      </dgm:t>
    </dgm:pt>
    <dgm:pt modelId="{F12859DF-5C53-DF4E-83A1-9994A7C145D1}">
      <dgm:prSet/>
      <dgm:spPr/>
      <dgm:t>
        <a:bodyPr/>
        <a:lstStyle/>
        <a:p>
          <a:pPr>
            <a:buFont typeface="+mj-lt"/>
            <a:buAutoNum type="arabicPeriod" startAt="9"/>
          </a:pPr>
          <a:r>
            <a:rPr lang="en-GB" b="1" i="0" u="none" dirty="0"/>
            <a:t>Encourage Active Listening</a:t>
          </a:r>
          <a:r>
            <a:rPr lang="en-GB" b="0" i="0" u="none" dirty="0"/>
            <a:t>: Encourage active listening skills by incorporating interactive and engaging activities that require students to listen attentively and respond thoughtfully. Use auditory cues such as chimes or bells to signal transitions between activities and capture students' attention.</a:t>
          </a:r>
        </a:p>
      </dgm:t>
    </dgm:pt>
    <dgm:pt modelId="{D03340FB-4B95-A44B-A69F-EA3512665C41}" type="parTrans" cxnId="{993D1DB4-D578-7A43-A60F-0461881E278D}">
      <dgm:prSet/>
      <dgm:spPr/>
      <dgm:t>
        <a:bodyPr/>
        <a:lstStyle/>
        <a:p>
          <a:endParaRPr lang="en-GB"/>
        </a:p>
      </dgm:t>
    </dgm:pt>
    <dgm:pt modelId="{83B6C0D6-0B2A-9943-9ABD-A742A0F492C6}" type="sibTrans" cxnId="{993D1DB4-D578-7A43-A60F-0461881E278D}">
      <dgm:prSet/>
      <dgm:spPr/>
      <dgm:t>
        <a:bodyPr/>
        <a:lstStyle/>
        <a:p>
          <a:endParaRPr lang="en-GB"/>
        </a:p>
      </dgm:t>
    </dgm:pt>
    <dgm:pt modelId="{D8F5211A-4BBE-044D-9C3F-6F2919A21A2B}">
      <dgm:prSet/>
      <dgm:spPr/>
      <dgm:t>
        <a:bodyPr/>
        <a:lstStyle/>
        <a:p>
          <a:pPr>
            <a:buFont typeface="+mj-lt"/>
            <a:buAutoNum type="arabicPeriod" startAt="10"/>
          </a:pPr>
          <a:r>
            <a:rPr lang="en-GB" b="1" i="0" u="none" dirty="0"/>
            <a:t>Collaborate with Parents and Specialists</a:t>
          </a:r>
          <a:r>
            <a:rPr lang="en-GB" b="0" i="0" u="none" dirty="0"/>
            <a:t>: Work closely with parents, caregivers, and specialists such as speech-language pathologists or audiologists to identify students' auditory needs and develop individualized strategies and accommodations. Collaborate with these professionals to ensure consistency and continuity of support across home and school environments.</a:t>
          </a:r>
        </a:p>
      </dgm:t>
    </dgm:pt>
    <dgm:pt modelId="{539A3C4D-8DF3-464D-A0A3-62888DD398B6}" type="parTrans" cxnId="{D1616EAD-A84E-7545-8700-21D876EFCF9D}">
      <dgm:prSet/>
      <dgm:spPr/>
      <dgm:t>
        <a:bodyPr/>
        <a:lstStyle/>
        <a:p>
          <a:endParaRPr lang="en-GB"/>
        </a:p>
      </dgm:t>
    </dgm:pt>
    <dgm:pt modelId="{18D9798B-9878-A743-ADB2-040F2F0A7486}" type="sibTrans" cxnId="{D1616EAD-A84E-7545-8700-21D876EFCF9D}">
      <dgm:prSet/>
      <dgm:spPr/>
      <dgm:t>
        <a:bodyPr/>
        <a:lstStyle/>
        <a:p>
          <a:endParaRPr lang="en-GB"/>
        </a:p>
      </dgm:t>
    </dgm:pt>
    <dgm:pt modelId="{1C29B9B9-8F96-8243-ABD4-65D67B2AF6B8}" type="pres">
      <dgm:prSet presAssocID="{435112E7-C452-4839-821E-506B90127CEE}" presName="diagram" presStyleCnt="0">
        <dgm:presLayoutVars>
          <dgm:dir/>
          <dgm:resizeHandles val="exact"/>
        </dgm:presLayoutVars>
      </dgm:prSet>
      <dgm:spPr/>
    </dgm:pt>
    <dgm:pt modelId="{A1B15022-A57E-814D-B548-0FB4E0A0C2DF}" type="pres">
      <dgm:prSet presAssocID="{7807B7CD-D227-4D4F-B503-3679331B667A}" presName="node" presStyleLbl="node1" presStyleIdx="0" presStyleCnt="10">
        <dgm:presLayoutVars>
          <dgm:bulletEnabled val="1"/>
        </dgm:presLayoutVars>
      </dgm:prSet>
      <dgm:spPr/>
    </dgm:pt>
    <dgm:pt modelId="{6B539368-1E03-3B47-A391-6021DD8D9649}" type="pres">
      <dgm:prSet presAssocID="{D3B63716-9C65-4AE9-817C-BD81110BBBAC}" presName="sibTrans" presStyleCnt="0"/>
      <dgm:spPr/>
    </dgm:pt>
    <dgm:pt modelId="{83B3FA23-4909-EB49-B9BA-57548F408FFC}" type="pres">
      <dgm:prSet presAssocID="{C4EB4B8B-912F-CC4C-BFF9-A6AD78569772}" presName="node" presStyleLbl="node1" presStyleIdx="1" presStyleCnt="10">
        <dgm:presLayoutVars>
          <dgm:bulletEnabled val="1"/>
        </dgm:presLayoutVars>
      </dgm:prSet>
      <dgm:spPr/>
    </dgm:pt>
    <dgm:pt modelId="{46BC2C95-A7BF-1144-9622-C64D55AA8E78}" type="pres">
      <dgm:prSet presAssocID="{FB401CFB-2BAD-6845-A925-AD78E9081C68}" presName="sibTrans" presStyleCnt="0"/>
      <dgm:spPr/>
    </dgm:pt>
    <dgm:pt modelId="{82EBC9B0-3604-AB48-A574-B0EF591472B0}" type="pres">
      <dgm:prSet presAssocID="{F22C380D-CFFB-1C44-8A9F-4CF61ABF92AE}" presName="node" presStyleLbl="node1" presStyleIdx="2" presStyleCnt="10">
        <dgm:presLayoutVars>
          <dgm:bulletEnabled val="1"/>
        </dgm:presLayoutVars>
      </dgm:prSet>
      <dgm:spPr/>
    </dgm:pt>
    <dgm:pt modelId="{B92CC7E4-530E-0840-8299-705DAEA416B0}" type="pres">
      <dgm:prSet presAssocID="{4AAB6528-7D87-2546-B0ED-6C14CB7CAE95}" presName="sibTrans" presStyleCnt="0"/>
      <dgm:spPr/>
    </dgm:pt>
    <dgm:pt modelId="{8A1D9779-80BC-1F44-B078-305AA64F96A8}" type="pres">
      <dgm:prSet presAssocID="{F249FC1D-1C11-8440-BFE4-60B2E6FDC49B}" presName="node" presStyleLbl="node1" presStyleIdx="3" presStyleCnt="10">
        <dgm:presLayoutVars>
          <dgm:bulletEnabled val="1"/>
        </dgm:presLayoutVars>
      </dgm:prSet>
      <dgm:spPr/>
    </dgm:pt>
    <dgm:pt modelId="{CF2C90AA-802F-CE44-B62D-7BEE6BA62382}" type="pres">
      <dgm:prSet presAssocID="{5DF70380-DE73-7E4E-921E-D4C5146B16EF}" presName="sibTrans" presStyleCnt="0"/>
      <dgm:spPr/>
    </dgm:pt>
    <dgm:pt modelId="{846EB97E-2B3C-8048-BCDF-122E00A1FD22}" type="pres">
      <dgm:prSet presAssocID="{FF5DD4A7-48A2-A84F-BD5A-6C6CEEA89C38}" presName="node" presStyleLbl="node1" presStyleIdx="4" presStyleCnt="10">
        <dgm:presLayoutVars>
          <dgm:bulletEnabled val="1"/>
        </dgm:presLayoutVars>
      </dgm:prSet>
      <dgm:spPr/>
    </dgm:pt>
    <dgm:pt modelId="{01362D59-19C6-BE47-81EB-502A7E8505DF}" type="pres">
      <dgm:prSet presAssocID="{01F8E9F1-A630-E64F-9901-F47A08BA7E3A}" presName="sibTrans" presStyleCnt="0"/>
      <dgm:spPr/>
    </dgm:pt>
    <dgm:pt modelId="{DE08E2C7-938A-884F-A77C-F298397224AD}" type="pres">
      <dgm:prSet presAssocID="{6A79A815-72F6-4746-B24E-B2759BFDD69B}" presName="node" presStyleLbl="node1" presStyleIdx="5" presStyleCnt="10">
        <dgm:presLayoutVars>
          <dgm:bulletEnabled val="1"/>
        </dgm:presLayoutVars>
      </dgm:prSet>
      <dgm:spPr/>
    </dgm:pt>
    <dgm:pt modelId="{8C067C47-FF30-CC4E-BAEA-2C19DF8DC46A}" type="pres">
      <dgm:prSet presAssocID="{ED75AA79-E64C-B94C-BECE-378D5ACA9B17}" presName="sibTrans" presStyleCnt="0"/>
      <dgm:spPr/>
    </dgm:pt>
    <dgm:pt modelId="{07EAFCD5-0BF6-C343-9974-3DE8DA4B45E2}" type="pres">
      <dgm:prSet presAssocID="{26950A4E-6F7F-424E-A878-393B1836E963}" presName="node" presStyleLbl="node1" presStyleIdx="6" presStyleCnt="10">
        <dgm:presLayoutVars>
          <dgm:bulletEnabled val="1"/>
        </dgm:presLayoutVars>
      </dgm:prSet>
      <dgm:spPr/>
    </dgm:pt>
    <dgm:pt modelId="{E97413E1-BF0C-8E4B-A91B-DA3921B0604D}" type="pres">
      <dgm:prSet presAssocID="{8C8F9203-5F3E-7F44-B37F-6BC626DDAE5F}" presName="sibTrans" presStyleCnt="0"/>
      <dgm:spPr/>
    </dgm:pt>
    <dgm:pt modelId="{B9D42449-6BCD-7A4F-8FC1-A872C7B90D9A}" type="pres">
      <dgm:prSet presAssocID="{BB9AD570-E3E5-7145-A592-ADBCDBAF02A1}" presName="node" presStyleLbl="node1" presStyleIdx="7" presStyleCnt="10">
        <dgm:presLayoutVars>
          <dgm:bulletEnabled val="1"/>
        </dgm:presLayoutVars>
      </dgm:prSet>
      <dgm:spPr/>
    </dgm:pt>
    <dgm:pt modelId="{18F32C1B-0603-F74B-AFF5-B76BC82F3F69}" type="pres">
      <dgm:prSet presAssocID="{EE78F3ED-B801-2C48-BD6C-1B80FFE9D0BD}" presName="sibTrans" presStyleCnt="0"/>
      <dgm:spPr/>
    </dgm:pt>
    <dgm:pt modelId="{9BD9B660-4D13-D74A-A770-34A6C0FA5C09}" type="pres">
      <dgm:prSet presAssocID="{F12859DF-5C53-DF4E-83A1-9994A7C145D1}" presName="node" presStyleLbl="node1" presStyleIdx="8" presStyleCnt="10">
        <dgm:presLayoutVars>
          <dgm:bulletEnabled val="1"/>
        </dgm:presLayoutVars>
      </dgm:prSet>
      <dgm:spPr/>
    </dgm:pt>
    <dgm:pt modelId="{CA960B51-1F2B-D646-A14F-8B31860112C1}" type="pres">
      <dgm:prSet presAssocID="{83B6C0D6-0B2A-9943-9ABD-A742A0F492C6}" presName="sibTrans" presStyleCnt="0"/>
      <dgm:spPr/>
    </dgm:pt>
    <dgm:pt modelId="{ED45F66D-C536-B743-93D7-3812B461AA01}" type="pres">
      <dgm:prSet presAssocID="{D8F5211A-4BBE-044D-9C3F-6F2919A21A2B}" presName="node" presStyleLbl="node1" presStyleIdx="9" presStyleCnt="10">
        <dgm:presLayoutVars>
          <dgm:bulletEnabled val="1"/>
        </dgm:presLayoutVars>
      </dgm:prSet>
      <dgm:spPr/>
    </dgm:pt>
  </dgm:ptLst>
  <dgm:cxnLst>
    <dgm:cxn modelId="{F9702E0A-9ED3-6D47-BA65-D631F5A7A570}" type="presOf" srcId="{26950A4E-6F7F-424E-A878-393B1836E963}" destId="{07EAFCD5-0BF6-C343-9974-3DE8DA4B45E2}" srcOrd="0" destOrd="0" presId="urn:microsoft.com/office/officeart/2005/8/layout/default"/>
    <dgm:cxn modelId="{0EA3091C-CE9E-6649-BFCB-13083E4CE208}" srcId="{435112E7-C452-4839-821E-506B90127CEE}" destId="{BB9AD570-E3E5-7145-A592-ADBCDBAF02A1}" srcOrd="7" destOrd="0" parTransId="{6D5585CB-FD53-7347-AF09-EBE15F2B0917}" sibTransId="{EE78F3ED-B801-2C48-BD6C-1B80FFE9D0BD}"/>
    <dgm:cxn modelId="{D7FF9120-B1CB-CC46-9EDF-83FA50AAED43}" type="presOf" srcId="{435112E7-C452-4839-821E-506B90127CEE}" destId="{1C29B9B9-8F96-8243-ABD4-65D67B2AF6B8}" srcOrd="0" destOrd="0" presId="urn:microsoft.com/office/officeart/2005/8/layout/default"/>
    <dgm:cxn modelId="{B2C8FC30-5A1C-7D49-830D-DAFFA9977412}" srcId="{435112E7-C452-4839-821E-506B90127CEE}" destId="{C4EB4B8B-912F-CC4C-BFF9-A6AD78569772}" srcOrd="1" destOrd="0" parTransId="{7AEA964E-F2CA-B24A-9763-E491CF7DEC71}" sibTransId="{FB401CFB-2BAD-6845-A925-AD78E9081C68}"/>
    <dgm:cxn modelId="{F2965333-5B09-7A48-BFCB-C0B8A6A63B6C}" type="presOf" srcId="{BB9AD570-E3E5-7145-A592-ADBCDBAF02A1}" destId="{B9D42449-6BCD-7A4F-8FC1-A872C7B90D9A}" srcOrd="0" destOrd="0" presId="urn:microsoft.com/office/officeart/2005/8/layout/default"/>
    <dgm:cxn modelId="{A748383B-A2B4-1F40-89ED-510C3A1631FC}" type="presOf" srcId="{7807B7CD-D227-4D4F-B503-3679331B667A}" destId="{A1B15022-A57E-814D-B548-0FB4E0A0C2DF}" srcOrd="0" destOrd="0" presId="urn:microsoft.com/office/officeart/2005/8/layout/default"/>
    <dgm:cxn modelId="{DD4B0C55-920A-4632-9BCD-D5CEE4BF5039}" srcId="{435112E7-C452-4839-821E-506B90127CEE}" destId="{7807B7CD-D227-4D4F-B503-3679331B667A}" srcOrd="0" destOrd="0" parTransId="{81936FA3-C38C-43D0-9493-12DA0A82F6A7}" sibTransId="{D3B63716-9C65-4AE9-817C-BD81110BBBAC}"/>
    <dgm:cxn modelId="{B6ABA16B-E59B-854B-AA28-583BB4CF393F}" srcId="{435112E7-C452-4839-821E-506B90127CEE}" destId="{6A79A815-72F6-4746-B24E-B2759BFDD69B}" srcOrd="5" destOrd="0" parTransId="{0065C4EF-FADF-0A4E-A19A-806A6DB9441D}" sibTransId="{ED75AA79-E64C-B94C-BECE-378D5ACA9B17}"/>
    <dgm:cxn modelId="{0938C06F-3967-F840-9A9F-0656BD288BCA}" type="presOf" srcId="{C4EB4B8B-912F-CC4C-BFF9-A6AD78569772}" destId="{83B3FA23-4909-EB49-B9BA-57548F408FFC}" srcOrd="0" destOrd="0" presId="urn:microsoft.com/office/officeart/2005/8/layout/default"/>
    <dgm:cxn modelId="{E62CB174-75CD-8C42-80BE-ED1F36F0C8CB}" srcId="{435112E7-C452-4839-821E-506B90127CEE}" destId="{FF5DD4A7-48A2-A84F-BD5A-6C6CEEA89C38}" srcOrd="4" destOrd="0" parTransId="{4163DF0A-F529-B040-8258-5DAA3169681B}" sibTransId="{01F8E9F1-A630-E64F-9901-F47A08BA7E3A}"/>
    <dgm:cxn modelId="{7375CA7B-8AA6-6941-B237-0286A5F94737}" srcId="{435112E7-C452-4839-821E-506B90127CEE}" destId="{26950A4E-6F7F-424E-A878-393B1836E963}" srcOrd="6" destOrd="0" parTransId="{EDD62BCD-9401-864A-96D5-EF03D8603AC2}" sibTransId="{8C8F9203-5F3E-7F44-B37F-6BC626DDAE5F}"/>
    <dgm:cxn modelId="{729CE47B-A739-EE4D-B01A-BFF00F97BA4E}" type="presOf" srcId="{6A79A815-72F6-4746-B24E-B2759BFDD69B}" destId="{DE08E2C7-938A-884F-A77C-F298397224AD}" srcOrd="0" destOrd="0" presId="urn:microsoft.com/office/officeart/2005/8/layout/default"/>
    <dgm:cxn modelId="{99D13E9E-C39A-064A-99D0-E739DCF57F25}" type="presOf" srcId="{FF5DD4A7-48A2-A84F-BD5A-6C6CEEA89C38}" destId="{846EB97E-2B3C-8048-BCDF-122E00A1FD22}" srcOrd="0" destOrd="0" presId="urn:microsoft.com/office/officeart/2005/8/layout/default"/>
    <dgm:cxn modelId="{D1616EAD-A84E-7545-8700-21D876EFCF9D}" srcId="{435112E7-C452-4839-821E-506B90127CEE}" destId="{D8F5211A-4BBE-044D-9C3F-6F2919A21A2B}" srcOrd="9" destOrd="0" parTransId="{539A3C4D-8DF3-464D-A0A3-62888DD398B6}" sibTransId="{18D9798B-9878-A743-ADB2-040F2F0A7486}"/>
    <dgm:cxn modelId="{82C225B2-50F6-EC46-AECB-6F579849430A}" type="presOf" srcId="{F12859DF-5C53-DF4E-83A1-9994A7C145D1}" destId="{9BD9B660-4D13-D74A-A770-34A6C0FA5C09}" srcOrd="0" destOrd="0" presId="urn:microsoft.com/office/officeart/2005/8/layout/default"/>
    <dgm:cxn modelId="{993D1DB4-D578-7A43-A60F-0461881E278D}" srcId="{435112E7-C452-4839-821E-506B90127CEE}" destId="{F12859DF-5C53-DF4E-83A1-9994A7C145D1}" srcOrd="8" destOrd="0" parTransId="{D03340FB-4B95-A44B-A69F-EA3512665C41}" sibTransId="{83B6C0D6-0B2A-9943-9ABD-A742A0F492C6}"/>
    <dgm:cxn modelId="{F6B3D9BB-0EB3-7C4A-83B7-268103AF5BA6}" type="presOf" srcId="{F249FC1D-1C11-8440-BFE4-60B2E6FDC49B}" destId="{8A1D9779-80BC-1F44-B078-305AA64F96A8}" srcOrd="0" destOrd="0" presId="urn:microsoft.com/office/officeart/2005/8/layout/default"/>
    <dgm:cxn modelId="{C32F52CD-2C80-1D4C-B503-683709FDC514}" type="presOf" srcId="{D8F5211A-4BBE-044D-9C3F-6F2919A21A2B}" destId="{ED45F66D-C536-B743-93D7-3812B461AA01}" srcOrd="0" destOrd="0" presId="urn:microsoft.com/office/officeart/2005/8/layout/default"/>
    <dgm:cxn modelId="{5B0A7ECF-0AF3-C941-9DBF-F6D995D2671F}" srcId="{435112E7-C452-4839-821E-506B90127CEE}" destId="{F22C380D-CFFB-1C44-8A9F-4CF61ABF92AE}" srcOrd="2" destOrd="0" parTransId="{11E9151B-FC74-DE40-A1E3-984DABFE8212}" sibTransId="{4AAB6528-7D87-2546-B0ED-6C14CB7CAE95}"/>
    <dgm:cxn modelId="{C572FCD3-8564-084D-89B8-C2DB4131D421}" srcId="{435112E7-C452-4839-821E-506B90127CEE}" destId="{F249FC1D-1C11-8440-BFE4-60B2E6FDC49B}" srcOrd="3" destOrd="0" parTransId="{0C85F4CD-562F-924A-A0B5-370737956D51}" sibTransId="{5DF70380-DE73-7E4E-921E-D4C5146B16EF}"/>
    <dgm:cxn modelId="{93E62CEB-6F00-A045-B657-3CCBEDB6F54C}" type="presOf" srcId="{F22C380D-CFFB-1C44-8A9F-4CF61ABF92AE}" destId="{82EBC9B0-3604-AB48-A574-B0EF591472B0}" srcOrd="0" destOrd="0" presId="urn:microsoft.com/office/officeart/2005/8/layout/default"/>
    <dgm:cxn modelId="{DCBC9AED-F467-D14E-B0DD-07BDDB60DB01}" type="presParOf" srcId="{1C29B9B9-8F96-8243-ABD4-65D67B2AF6B8}" destId="{A1B15022-A57E-814D-B548-0FB4E0A0C2DF}" srcOrd="0" destOrd="0" presId="urn:microsoft.com/office/officeart/2005/8/layout/default"/>
    <dgm:cxn modelId="{2D547D31-33EE-804F-9D5E-A4A37145451E}" type="presParOf" srcId="{1C29B9B9-8F96-8243-ABD4-65D67B2AF6B8}" destId="{6B539368-1E03-3B47-A391-6021DD8D9649}" srcOrd="1" destOrd="0" presId="urn:microsoft.com/office/officeart/2005/8/layout/default"/>
    <dgm:cxn modelId="{BA7596B1-63AD-0E4E-BFDA-3DF23124ADB5}" type="presParOf" srcId="{1C29B9B9-8F96-8243-ABD4-65D67B2AF6B8}" destId="{83B3FA23-4909-EB49-B9BA-57548F408FFC}" srcOrd="2" destOrd="0" presId="urn:microsoft.com/office/officeart/2005/8/layout/default"/>
    <dgm:cxn modelId="{CAE5A613-B587-F542-B891-7712D09D8F2B}" type="presParOf" srcId="{1C29B9B9-8F96-8243-ABD4-65D67B2AF6B8}" destId="{46BC2C95-A7BF-1144-9622-C64D55AA8E78}" srcOrd="3" destOrd="0" presId="urn:microsoft.com/office/officeart/2005/8/layout/default"/>
    <dgm:cxn modelId="{A4C86BEE-D904-764A-B44D-FB3B7FEA0816}" type="presParOf" srcId="{1C29B9B9-8F96-8243-ABD4-65D67B2AF6B8}" destId="{82EBC9B0-3604-AB48-A574-B0EF591472B0}" srcOrd="4" destOrd="0" presId="urn:microsoft.com/office/officeart/2005/8/layout/default"/>
    <dgm:cxn modelId="{31D91C75-E3B5-B941-BA68-76B4B7B2BC2B}" type="presParOf" srcId="{1C29B9B9-8F96-8243-ABD4-65D67B2AF6B8}" destId="{B92CC7E4-530E-0840-8299-705DAEA416B0}" srcOrd="5" destOrd="0" presId="urn:microsoft.com/office/officeart/2005/8/layout/default"/>
    <dgm:cxn modelId="{2CB349D5-9CE0-3840-B311-1FB43C44C6B5}" type="presParOf" srcId="{1C29B9B9-8F96-8243-ABD4-65D67B2AF6B8}" destId="{8A1D9779-80BC-1F44-B078-305AA64F96A8}" srcOrd="6" destOrd="0" presId="urn:microsoft.com/office/officeart/2005/8/layout/default"/>
    <dgm:cxn modelId="{65D4CF94-D267-A541-87C1-AB8B6E8757A7}" type="presParOf" srcId="{1C29B9B9-8F96-8243-ABD4-65D67B2AF6B8}" destId="{CF2C90AA-802F-CE44-B62D-7BEE6BA62382}" srcOrd="7" destOrd="0" presId="urn:microsoft.com/office/officeart/2005/8/layout/default"/>
    <dgm:cxn modelId="{1E112E8E-3390-FA46-87AB-1C150272D3F8}" type="presParOf" srcId="{1C29B9B9-8F96-8243-ABD4-65D67B2AF6B8}" destId="{846EB97E-2B3C-8048-BCDF-122E00A1FD22}" srcOrd="8" destOrd="0" presId="urn:microsoft.com/office/officeart/2005/8/layout/default"/>
    <dgm:cxn modelId="{277032A5-3217-1B43-AE50-4157765336E1}" type="presParOf" srcId="{1C29B9B9-8F96-8243-ABD4-65D67B2AF6B8}" destId="{01362D59-19C6-BE47-81EB-502A7E8505DF}" srcOrd="9" destOrd="0" presId="urn:microsoft.com/office/officeart/2005/8/layout/default"/>
    <dgm:cxn modelId="{E849D048-25D6-7C43-B602-E7518DC662B5}" type="presParOf" srcId="{1C29B9B9-8F96-8243-ABD4-65D67B2AF6B8}" destId="{DE08E2C7-938A-884F-A77C-F298397224AD}" srcOrd="10" destOrd="0" presId="urn:microsoft.com/office/officeart/2005/8/layout/default"/>
    <dgm:cxn modelId="{7B0E772E-EC9B-854B-B390-1F58C67936D1}" type="presParOf" srcId="{1C29B9B9-8F96-8243-ABD4-65D67B2AF6B8}" destId="{8C067C47-FF30-CC4E-BAEA-2C19DF8DC46A}" srcOrd="11" destOrd="0" presId="urn:microsoft.com/office/officeart/2005/8/layout/default"/>
    <dgm:cxn modelId="{8976604B-7906-CF47-8005-8BB508E6BA9E}" type="presParOf" srcId="{1C29B9B9-8F96-8243-ABD4-65D67B2AF6B8}" destId="{07EAFCD5-0BF6-C343-9974-3DE8DA4B45E2}" srcOrd="12" destOrd="0" presId="urn:microsoft.com/office/officeart/2005/8/layout/default"/>
    <dgm:cxn modelId="{4B414E51-1D29-E14A-ACFE-35F001CD4DEA}" type="presParOf" srcId="{1C29B9B9-8F96-8243-ABD4-65D67B2AF6B8}" destId="{E97413E1-BF0C-8E4B-A91B-DA3921B0604D}" srcOrd="13" destOrd="0" presId="urn:microsoft.com/office/officeart/2005/8/layout/default"/>
    <dgm:cxn modelId="{E05AA413-2905-494F-917F-EDF439C5CDB4}" type="presParOf" srcId="{1C29B9B9-8F96-8243-ABD4-65D67B2AF6B8}" destId="{B9D42449-6BCD-7A4F-8FC1-A872C7B90D9A}" srcOrd="14" destOrd="0" presId="urn:microsoft.com/office/officeart/2005/8/layout/default"/>
    <dgm:cxn modelId="{BDE3529E-B7E1-4540-A6FF-A34D114B2CC6}" type="presParOf" srcId="{1C29B9B9-8F96-8243-ABD4-65D67B2AF6B8}" destId="{18F32C1B-0603-F74B-AFF5-B76BC82F3F69}" srcOrd="15" destOrd="0" presId="urn:microsoft.com/office/officeart/2005/8/layout/default"/>
    <dgm:cxn modelId="{C24680EC-DA46-404D-8EF1-9AB5CA0AFC14}" type="presParOf" srcId="{1C29B9B9-8F96-8243-ABD4-65D67B2AF6B8}" destId="{9BD9B660-4D13-D74A-A770-34A6C0FA5C09}" srcOrd="16" destOrd="0" presId="urn:microsoft.com/office/officeart/2005/8/layout/default"/>
    <dgm:cxn modelId="{99C6DC0F-6CB0-9344-91AE-E3B29862D345}" type="presParOf" srcId="{1C29B9B9-8F96-8243-ABD4-65D67B2AF6B8}" destId="{CA960B51-1F2B-D646-A14F-8B31860112C1}" srcOrd="17" destOrd="0" presId="urn:microsoft.com/office/officeart/2005/8/layout/default"/>
    <dgm:cxn modelId="{FA373DD0-6FFB-894D-B878-28F2D5170F89}" type="presParOf" srcId="{1C29B9B9-8F96-8243-ABD4-65D67B2AF6B8}" destId="{ED45F66D-C536-B743-93D7-3812B461AA0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C432BA-55D9-4030-AF58-A770680F721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A30E7A7-E0E9-46FE-B357-9549D84FD63A}">
      <dgm:prSet/>
      <dgm:spPr/>
      <dgm:t>
        <a:bodyPr/>
        <a:lstStyle/>
        <a:p>
          <a:r>
            <a:rPr lang="en-GB" b="1" i="0" dirty="0"/>
            <a:t>Minimise Strong Odors</a:t>
          </a:r>
          <a:r>
            <a:rPr lang="en-GB" b="0" i="0" dirty="0"/>
            <a:t>: Reduce or eliminate sources of strong odours in the environment, such as cleaning chemicals, air fresheners, or perfumes. Opt for unscented or hypoallergenic cleaning products and avoid using strong-smelling air fresheners or scented candles.</a:t>
          </a:r>
          <a:endParaRPr lang="en-US" dirty="0"/>
        </a:p>
      </dgm:t>
    </dgm:pt>
    <dgm:pt modelId="{054EE885-201C-40A6-BC95-76BD475112EC}" type="parTrans" cxnId="{641325B7-51BC-4EEF-917B-BE962F34408D}">
      <dgm:prSet/>
      <dgm:spPr/>
      <dgm:t>
        <a:bodyPr/>
        <a:lstStyle/>
        <a:p>
          <a:endParaRPr lang="en-US"/>
        </a:p>
      </dgm:t>
    </dgm:pt>
    <dgm:pt modelId="{8C66DF35-275B-4220-9A3D-FB0094D3B8CB}" type="sibTrans" cxnId="{641325B7-51BC-4EEF-917B-BE962F34408D}">
      <dgm:prSet/>
      <dgm:spPr/>
      <dgm:t>
        <a:bodyPr/>
        <a:lstStyle/>
        <a:p>
          <a:endParaRPr lang="en-US"/>
        </a:p>
      </dgm:t>
    </dgm:pt>
    <dgm:pt modelId="{288DBFE4-92D6-4C9C-8642-8016882F76BC}">
      <dgm:prSet/>
      <dgm:spPr/>
      <dgm:t>
        <a:bodyPr/>
        <a:lstStyle/>
        <a:p>
          <a:r>
            <a:rPr lang="en-GB" b="1" i="0" dirty="0"/>
            <a:t>Ensure Good Ventilation</a:t>
          </a:r>
          <a:r>
            <a:rPr lang="en-GB" b="0" i="0" dirty="0"/>
            <a:t>: Maintain good ventilation in the space to help dissipate odours and ensure fresh air circulation. Open windows when possible to allow natural airflow, and consider using air purifiers or ventilation systems to improve air quality.</a:t>
          </a:r>
          <a:endParaRPr lang="en-US" dirty="0"/>
        </a:p>
      </dgm:t>
    </dgm:pt>
    <dgm:pt modelId="{A7527D8E-B81D-4ED5-BD5C-B67D44878C4D}" type="parTrans" cxnId="{6FAD27CB-33B8-4EC5-9B9F-38DBBC16435C}">
      <dgm:prSet/>
      <dgm:spPr/>
      <dgm:t>
        <a:bodyPr/>
        <a:lstStyle/>
        <a:p>
          <a:endParaRPr lang="en-US"/>
        </a:p>
      </dgm:t>
    </dgm:pt>
    <dgm:pt modelId="{B93847F5-120F-4921-8C24-010CC57502C7}" type="sibTrans" cxnId="{6FAD27CB-33B8-4EC5-9B9F-38DBBC16435C}">
      <dgm:prSet/>
      <dgm:spPr/>
      <dgm:t>
        <a:bodyPr/>
        <a:lstStyle/>
        <a:p>
          <a:endParaRPr lang="en-US"/>
        </a:p>
      </dgm:t>
    </dgm:pt>
    <dgm:pt modelId="{F0364529-D2C5-4DE1-9CA7-E77073B8DA75}">
      <dgm:prSet/>
      <dgm:spPr/>
      <dgm:t>
        <a:bodyPr/>
        <a:lstStyle/>
        <a:p>
          <a:r>
            <a:rPr lang="en-GB" b="1" i="0" dirty="0"/>
            <a:t>Use Neutral Scents</a:t>
          </a:r>
          <a:r>
            <a:rPr lang="en-GB" b="0" i="0" dirty="0"/>
            <a:t>: If you choose to use scents in the environment, opt for neutral or mild fragrances that are unlikely to trigger sensitivities or discomfort in individuals with olfactory sensitivities. Consider using natural scents such as lavender, citrus, or eucalyptus, which are generally well-tolerated. These can be personalised by creating smelling jars or smelling tissues.</a:t>
          </a:r>
          <a:endParaRPr lang="en-US" dirty="0"/>
        </a:p>
      </dgm:t>
    </dgm:pt>
    <dgm:pt modelId="{ED86D3B4-B5E4-4A66-AA72-E36350094F55}" type="parTrans" cxnId="{C6E5BABB-3A44-4E25-80C8-381D82EBD963}">
      <dgm:prSet/>
      <dgm:spPr/>
      <dgm:t>
        <a:bodyPr/>
        <a:lstStyle/>
        <a:p>
          <a:endParaRPr lang="en-US"/>
        </a:p>
      </dgm:t>
    </dgm:pt>
    <dgm:pt modelId="{A18B8840-92AC-4BF5-9512-8F3256A56111}" type="sibTrans" cxnId="{C6E5BABB-3A44-4E25-80C8-381D82EBD963}">
      <dgm:prSet/>
      <dgm:spPr/>
      <dgm:t>
        <a:bodyPr/>
        <a:lstStyle/>
        <a:p>
          <a:endParaRPr lang="en-US"/>
        </a:p>
      </dgm:t>
    </dgm:pt>
    <dgm:pt modelId="{92AD9723-B3FA-44CF-A317-3D43835838C9}">
      <dgm:prSet/>
      <dgm:spPr/>
      <dgm:t>
        <a:bodyPr/>
        <a:lstStyle/>
        <a:p>
          <a:r>
            <a:rPr lang="en-GB" b="1" i="0" dirty="0"/>
            <a:t>Provide Scent-Free Zones</a:t>
          </a:r>
          <a:r>
            <a:rPr lang="en-GB" b="0" i="0" dirty="0"/>
            <a:t>: Designate scent-free zones or areas where strong fragrances are prohibited to accommodate individuals with sensitivities or allergies to certain smells. Ensure that these areas are clearly marked and respected by all occupants of the space.</a:t>
          </a:r>
          <a:endParaRPr lang="en-US" dirty="0"/>
        </a:p>
      </dgm:t>
    </dgm:pt>
    <dgm:pt modelId="{86A75D0B-21BC-4C1F-AD42-CB1A5686D833}" type="parTrans" cxnId="{12CEF773-CB71-4E2C-A64D-359C5F5B88FE}">
      <dgm:prSet/>
      <dgm:spPr/>
      <dgm:t>
        <a:bodyPr/>
        <a:lstStyle/>
        <a:p>
          <a:endParaRPr lang="en-US"/>
        </a:p>
      </dgm:t>
    </dgm:pt>
    <dgm:pt modelId="{AA300FB0-E7C7-4284-88F8-A5E0A76D7DF1}" type="sibTrans" cxnId="{12CEF773-CB71-4E2C-A64D-359C5F5B88FE}">
      <dgm:prSet/>
      <dgm:spPr/>
      <dgm:t>
        <a:bodyPr/>
        <a:lstStyle/>
        <a:p>
          <a:endParaRPr lang="en-US"/>
        </a:p>
      </dgm:t>
    </dgm:pt>
    <dgm:pt modelId="{7AEBE26B-4F3F-4C3B-B79F-204554616D9C}">
      <dgm:prSet/>
      <dgm:spPr/>
      <dgm:t>
        <a:bodyPr/>
        <a:lstStyle/>
        <a:p>
          <a:r>
            <a:rPr lang="en-GB" b="1" i="0" dirty="0"/>
            <a:t>Use Natural Materials</a:t>
          </a:r>
          <a:r>
            <a:rPr lang="en-GB" b="0" i="0" dirty="0"/>
            <a:t>: Choose furnishings, fabrics, and materials that are made from natural, non-toxic materials and are less likely to emit strong odours or off-gas harmful chemicals. Avoid synthetic materials or products with strong chemical odours.</a:t>
          </a:r>
          <a:endParaRPr lang="en-US" dirty="0"/>
        </a:p>
      </dgm:t>
    </dgm:pt>
    <dgm:pt modelId="{9AF4F682-D0E9-49BC-B6C0-F440F3E56F2E}" type="parTrans" cxnId="{FC4A8533-43BB-410B-9948-6E890D07528D}">
      <dgm:prSet/>
      <dgm:spPr/>
      <dgm:t>
        <a:bodyPr/>
        <a:lstStyle/>
        <a:p>
          <a:endParaRPr lang="en-US"/>
        </a:p>
      </dgm:t>
    </dgm:pt>
    <dgm:pt modelId="{F039B6EC-D0BA-455B-A401-C886DA23C8D0}" type="sibTrans" cxnId="{FC4A8533-43BB-410B-9948-6E890D07528D}">
      <dgm:prSet/>
      <dgm:spPr/>
      <dgm:t>
        <a:bodyPr/>
        <a:lstStyle/>
        <a:p>
          <a:endParaRPr lang="en-US"/>
        </a:p>
      </dgm:t>
    </dgm:pt>
    <dgm:pt modelId="{CCBB86F1-DB32-442E-B979-95F81269B69C}">
      <dgm:prSet/>
      <dgm:spPr/>
      <dgm:t>
        <a:bodyPr/>
        <a:lstStyle/>
        <a:p>
          <a:r>
            <a:rPr lang="en-GB" b="1" i="0" dirty="0"/>
            <a:t>Maintain Cleanliness</a:t>
          </a:r>
          <a:r>
            <a:rPr lang="en-GB" b="0" i="0" dirty="0"/>
            <a:t>: Keep the environment clean and free from sources of unpleasant odours such as rubbish or food waste. Implement regular cleaning schedules and practices to ensure that the space remains fresh and odour-free.</a:t>
          </a:r>
          <a:endParaRPr lang="en-US" dirty="0"/>
        </a:p>
      </dgm:t>
    </dgm:pt>
    <dgm:pt modelId="{01F90712-8B00-49C8-B116-D40009AE2310}" type="parTrans" cxnId="{4ED603FC-D4C1-4FAE-AB75-2B17A6C39F11}">
      <dgm:prSet/>
      <dgm:spPr/>
      <dgm:t>
        <a:bodyPr/>
        <a:lstStyle/>
        <a:p>
          <a:endParaRPr lang="en-US"/>
        </a:p>
      </dgm:t>
    </dgm:pt>
    <dgm:pt modelId="{05FA1E62-9C44-4FA0-92FF-04B145BAE311}" type="sibTrans" cxnId="{4ED603FC-D4C1-4FAE-AB75-2B17A6C39F11}">
      <dgm:prSet/>
      <dgm:spPr/>
      <dgm:t>
        <a:bodyPr/>
        <a:lstStyle/>
        <a:p>
          <a:endParaRPr lang="en-US"/>
        </a:p>
      </dgm:t>
    </dgm:pt>
    <dgm:pt modelId="{8E6509BA-9ED8-4101-98E0-5A1D56675A1D}">
      <dgm:prSet/>
      <dgm:spPr/>
      <dgm:t>
        <a:bodyPr/>
        <a:lstStyle/>
        <a:p>
          <a:r>
            <a:rPr lang="en-GB" b="1" i="0" dirty="0"/>
            <a:t>Incorporate Aromatherapy</a:t>
          </a:r>
          <a:r>
            <a:rPr lang="en-GB" b="0" i="0" dirty="0"/>
            <a:t>: Consider incorporating aromatherapy techniques using essential oils or natural scents to create a calming and pleasant atmosphere. Use diffusers, aroma sticks or smelling tissues/jars to distribute subtle scents throughout the space, taking care to avoid overpowering fragrances.</a:t>
          </a:r>
          <a:endParaRPr lang="en-US" dirty="0"/>
        </a:p>
      </dgm:t>
    </dgm:pt>
    <dgm:pt modelId="{9C974DE6-F51B-4041-95A0-230393B810DF}" type="parTrans" cxnId="{67D56DD8-E533-44D9-8C46-85CEB9DD5E64}">
      <dgm:prSet/>
      <dgm:spPr/>
      <dgm:t>
        <a:bodyPr/>
        <a:lstStyle/>
        <a:p>
          <a:endParaRPr lang="en-US"/>
        </a:p>
      </dgm:t>
    </dgm:pt>
    <dgm:pt modelId="{75CEAD6D-C546-4314-B5FA-680634296793}" type="sibTrans" cxnId="{67D56DD8-E533-44D9-8C46-85CEB9DD5E64}">
      <dgm:prSet/>
      <dgm:spPr/>
      <dgm:t>
        <a:bodyPr/>
        <a:lstStyle/>
        <a:p>
          <a:endParaRPr lang="en-US"/>
        </a:p>
      </dgm:t>
    </dgm:pt>
    <dgm:pt modelId="{DC60BF10-C4D5-46D2-B42D-22326CADA64A}">
      <dgm:prSet/>
      <dgm:spPr/>
      <dgm:t>
        <a:bodyPr/>
        <a:lstStyle/>
        <a:p>
          <a:r>
            <a:rPr lang="en-GB" b="1" i="0" dirty="0"/>
            <a:t>Provide Scent-Free Personal Care Products</a:t>
          </a:r>
          <a:r>
            <a:rPr lang="en-GB" b="0" i="0" dirty="0"/>
            <a:t>: In shared spaces such as bathrooms, provide scent-free or hypoallergenic personal care products such as hand soap, shampoo, and lotion to accommodate individuals with sensitivities to fragrances.</a:t>
          </a:r>
          <a:endParaRPr lang="en-US" dirty="0"/>
        </a:p>
      </dgm:t>
    </dgm:pt>
    <dgm:pt modelId="{7D952EBB-D6FD-45C0-A5CF-0EE2CF7471F8}" type="parTrans" cxnId="{212720E9-A614-47D7-A95F-9EE954F16061}">
      <dgm:prSet/>
      <dgm:spPr/>
      <dgm:t>
        <a:bodyPr/>
        <a:lstStyle/>
        <a:p>
          <a:endParaRPr lang="en-US"/>
        </a:p>
      </dgm:t>
    </dgm:pt>
    <dgm:pt modelId="{9058C768-8FDC-490D-90FB-29ACB61E8E00}" type="sibTrans" cxnId="{212720E9-A614-47D7-A95F-9EE954F16061}">
      <dgm:prSet/>
      <dgm:spPr/>
      <dgm:t>
        <a:bodyPr/>
        <a:lstStyle/>
        <a:p>
          <a:endParaRPr lang="en-US"/>
        </a:p>
      </dgm:t>
    </dgm:pt>
    <dgm:pt modelId="{5084FCE8-6803-49DC-A054-E87BF5964971}">
      <dgm:prSet/>
      <dgm:spPr/>
      <dgm:t>
        <a:bodyPr/>
        <a:lstStyle/>
        <a:p>
          <a:r>
            <a:rPr lang="en-GB" b="1" i="0" dirty="0"/>
            <a:t>Respect Individual Preferences</a:t>
          </a:r>
          <a:r>
            <a:rPr lang="en-GB" b="0" i="0" dirty="0"/>
            <a:t>: Be mindful of individual preferences and sensitivities to smell, and accommodate them whenever possible. Encourage open communication and respect the needs and comfort levels of all occupants of the space.</a:t>
          </a:r>
          <a:endParaRPr lang="en-US" dirty="0"/>
        </a:p>
      </dgm:t>
    </dgm:pt>
    <dgm:pt modelId="{33EC4C1E-C9E7-4906-A28E-AF649C99BF9F}" type="parTrans" cxnId="{156C9BF8-F8EE-46ED-81DF-E7CBEBDFECC5}">
      <dgm:prSet/>
      <dgm:spPr/>
      <dgm:t>
        <a:bodyPr/>
        <a:lstStyle/>
        <a:p>
          <a:endParaRPr lang="en-US"/>
        </a:p>
      </dgm:t>
    </dgm:pt>
    <dgm:pt modelId="{7541E154-193B-4FC9-A87E-F7E82841BA75}" type="sibTrans" cxnId="{156C9BF8-F8EE-46ED-81DF-E7CBEBDFECC5}">
      <dgm:prSet/>
      <dgm:spPr/>
      <dgm:t>
        <a:bodyPr/>
        <a:lstStyle/>
        <a:p>
          <a:endParaRPr lang="en-US"/>
        </a:p>
      </dgm:t>
    </dgm:pt>
    <dgm:pt modelId="{2491A611-ED2D-47C9-88CC-75E8BD621C10}">
      <dgm:prSet/>
      <dgm:spPr/>
      <dgm:t>
        <a:bodyPr/>
        <a:lstStyle/>
        <a:p>
          <a:r>
            <a:rPr lang="en-GB" b="1" i="0" dirty="0"/>
            <a:t>Seek Feedback</a:t>
          </a:r>
          <a:r>
            <a:rPr lang="en-GB" b="0" i="0" dirty="0"/>
            <a:t>: Regularly seek feedback from occupants of the environment to assess their comfort levels with the olfactory environment and make adjustments as needed. Encourage individuals to voice any concerns or suggestions for improving the olfactory sensory-friendliness of the space.</a:t>
          </a:r>
          <a:endParaRPr lang="en-US" dirty="0"/>
        </a:p>
      </dgm:t>
    </dgm:pt>
    <dgm:pt modelId="{47EE65B8-4063-4D72-9248-A0D92B71CE68}" type="parTrans" cxnId="{D3E7D939-BDCB-4C37-B280-EBE1B8274FAF}">
      <dgm:prSet/>
      <dgm:spPr/>
      <dgm:t>
        <a:bodyPr/>
        <a:lstStyle/>
        <a:p>
          <a:endParaRPr lang="en-US"/>
        </a:p>
      </dgm:t>
    </dgm:pt>
    <dgm:pt modelId="{BE07A621-A88C-4AD7-ADA9-A3F7A463E993}" type="sibTrans" cxnId="{D3E7D939-BDCB-4C37-B280-EBE1B8274FAF}">
      <dgm:prSet/>
      <dgm:spPr/>
      <dgm:t>
        <a:bodyPr/>
        <a:lstStyle/>
        <a:p>
          <a:endParaRPr lang="en-US"/>
        </a:p>
      </dgm:t>
    </dgm:pt>
    <dgm:pt modelId="{31AFE99C-3FC3-A440-A34B-5484BA76DD4E}" type="pres">
      <dgm:prSet presAssocID="{16C432BA-55D9-4030-AF58-A770680F7214}" presName="diagram" presStyleCnt="0">
        <dgm:presLayoutVars>
          <dgm:dir/>
          <dgm:resizeHandles val="exact"/>
        </dgm:presLayoutVars>
      </dgm:prSet>
      <dgm:spPr/>
    </dgm:pt>
    <dgm:pt modelId="{7368C264-2402-F74D-BDE7-AB923C7AF3C1}" type="pres">
      <dgm:prSet presAssocID="{6A30E7A7-E0E9-46FE-B357-9549D84FD63A}" presName="node" presStyleLbl="node1" presStyleIdx="0" presStyleCnt="10">
        <dgm:presLayoutVars>
          <dgm:bulletEnabled val="1"/>
        </dgm:presLayoutVars>
      </dgm:prSet>
      <dgm:spPr/>
    </dgm:pt>
    <dgm:pt modelId="{2CD85F1D-1428-784F-805A-3FC61D6B2856}" type="pres">
      <dgm:prSet presAssocID="{8C66DF35-275B-4220-9A3D-FB0094D3B8CB}" presName="sibTrans" presStyleCnt="0"/>
      <dgm:spPr/>
    </dgm:pt>
    <dgm:pt modelId="{8BF83693-1B1B-9B43-A032-C5CEBFAA9528}" type="pres">
      <dgm:prSet presAssocID="{288DBFE4-92D6-4C9C-8642-8016882F76BC}" presName="node" presStyleLbl="node1" presStyleIdx="1" presStyleCnt="10">
        <dgm:presLayoutVars>
          <dgm:bulletEnabled val="1"/>
        </dgm:presLayoutVars>
      </dgm:prSet>
      <dgm:spPr/>
    </dgm:pt>
    <dgm:pt modelId="{BC69742B-0B5F-7D4A-8E27-8FD091F900E9}" type="pres">
      <dgm:prSet presAssocID="{B93847F5-120F-4921-8C24-010CC57502C7}" presName="sibTrans" presStyleCnt="0"/>
      <dgm:spPr/>
    </dgm:pt>
    <dgm:pt modelId="{2D5F5FBC-38B2-3745-B2E3-606AD311F199}" type="pres">
      <dgm:prSet presAssocID="{F0364529-D2C5-4DE1-9CA7-E77073B8DA75}" presName="node" presStyleLbl="node1" presStyleIdx="2" presStyleCnt="10">
        <dgm:presLayoutVars>
          <dgm:bulletEnabled val="1"/>
        </dgm:presLayoutVars>
      </dgm:prSet>
      <dgm:spPr/>
    </dgm:pt>
    <dgm:pt modelId="{EA76366E-700D-0A45-8B47-2161B5CC96BC}" type="pres">
      <dgm:prSet presAssocID="{A18B8840-92AC-4BF5-9512-8F3256A56111}" presName="sibTrans" presStyleCnt="0"/>
      <dgm:spPr/>
    </dgm:pt>
    <dgm:pt modelId="{CB282DBA-9C6F-9D48-9F07-0D81C95D7A28}" type="pres">
      <dgm:prSet presAssocID="{92AD9723-B3FA-44CF-A317-3D43835838C9}" presName="node" presStyleLbl="node1" presStyleIdx="3" presStyleCnt="10">
        <dgm:presLayoutVars>
          <dgm:bulletEnabled val="1"/>
        </dgm:presLayoutVars>
      </dgm:prSet>
      <dgm:spPr/>
    </dgm:pt>
    <dgm:pt modelId="{3388883D-5EFD-FE48-9C99-50005872C846}" type="pres">
      <dgm:prSet presAssocID="{AA300FB0-E7C7-4284-88F8-A5E0A76D7DF1}" presName="sibTrans" presStyleCnt="0"/>
      <dgm:spPr/>
    </dgm:pt>
    <dgm:pt modelId="{217B819D-C8F3-9244-943C-7D038FE16D31}" type="pres">
      <dgm:prSet presAssocID="{7AEBE26B-4F3F-4C3B-B79F-204554616D9C}" presName="node" presStyleLbl="node1" presStyleIdx="4" presStyleCnt="10">
        <dgm:presLayoutVars>
          <dgm:bulletEnabled val="1"/>
        </dgm:presLayoutVars>
      </dgm:prSet>
      <dgm:spPr/>
    </dgm:pt>
    <dgm:pt modelId="{F054BBA8-91E1-554A-81B6-B9D814C9384A}" type="pres">
      <dgm:prSet presAssocID="{F039B6EC-D0BA-455B-A401-C886DA23C8D0}" presName="sibTrans" presStyleCnt="0"/>
      <dgm:spPr/>
    </dgm:pt>
    <dgm:pt modelId="{511CB6A8-C847-554F-9DD8-A9EAD979B16B}" type="pres">
      <dgm:prSet presAssocID="{CCBB86F1-DB32-442E-B979-95F81269B69C}" presName="node" presStyleLbl="node1" presStyleIdx="5" presStyleCnt="10">
        <dgm:presLayoutVars>
          <dgm:bulletEnabled val="1"/>
        </dgm:presLayoutVars>
      </dgm:prSet>
      <dgm:spPr/>
    </dgm:pt>
    <dgm:pt modelId="{3057FB3E-C5DE-354D-BA83-989280CAFBBC}" type="pres">
      <dgm:prSet presAssocID="{05FA1E62-9C44-4FA0-92FF-04B145BAE311}" presName="sibTrans" presStyleCnt="0"/>
      <dgm:spPr/>
    </dgm:pt>
    <dgm:pt modelId="{B8A0F982-FE6C-AC47-8561-D1EDAC85880B}" type="pres">
      <dgm:prSet presAssocID="{8E6509BA-9ED8-4101-98E0-5A1D56675A1D}" presName="node" presStyleLbl="node1" presStyleIdx="6" presStyleCnt="10">
        <dgm:presLayoutVars>
          <dgm:bulletEnabled val="1"/>
        </dgm:presLayoutVars>
      </dgm:prSet>
      <dgm:spPr/>
    </dgm:pt>
    <dgm:pt modelId="{4ADCB97E-E429-344F-AFB9-E91440666A0A}" type="pres">
      <dgm:prSet presAssocID="{75CEAD6D-C546-4314-B5FA-680634296793}" presName="sibTrans" presStyleCnt="0"/>
      <dgm:spPr/>
    </dgm:pt>
    <dgm:pt modelId="{6EC980B8-461E-3940-81E2-3280F26A8EF8}" type="pres">
      <dgm:prSet presAssocID="{DC60BF10-C4D5-46D2-B42D-22326CADA64A}" presName="node" presStyleLbl="node1" presStyleIdx="7" presStyleCnt="10">
        <dgm:presLayoutVars>
          <dgm:bulletEnabled val="1"/>
        </dgm:presLayoutVars>
      </dgm:prSet>
      <dgm:spPr/>
    </dgm:pt>
    <dgm:pt modelId="{9558123B-01FC-E84B-ABB6-D825A3F6566F}" type="pres">
      <dgm:prSet presAssocID="{9058C768-8FDC-490D-90FB-29ACB61E8E00}" presName="sibTrans" presStyleCnt="0"/>
      <dgm:spPr/>
    </dgm:pt>
    <dgm:pt modelId="{CC78DE77-D287-BD4A-ADE2-853B921C0E8D}" type="pres">
      <dgm:prSet presAssocID="{5084FCE8-6803-49DC-A054-E87BF5964971}" presName="node" presStyleLbl="node1" presStyleIdx="8" presStyleCnt="10">
        <dgm:presLayoutVars>
          <dgm:bulletEnabled val="1"/>
        </dgm:presLayoutVars>
      </dgm:prSet>
      <dgm:spPr/>
    </dgm:pt>
    <dgm:pt modelId="{D327CF22-273F-2641-8444-1ED77048B9D9}" type="pres">
      <dgm:prSet presAssocID="{7541E154-193B-4FC9-A87E-F7E82841BA75}" presName="sibTrans" presStyleCnt="0"/>
      <dgm:spPr/>
    </dgm:pt>
    <dgm:pt modelId="{324F8A64-38B4-0647-A43A-1D0F86CB3731}" type="pres">
      <dgm:prSet presAssocID="{2491A611-ED2D-47C9-88CC-75E8BD621C10}" presName="node" presStyleLbl="node1" presStyleIdx="9" presStyleCnt="10">
        <dgm:presLayoutVars>
          <dgm:bulletEnabled val="1"/>
        </dgm:presLayoutVars>
      </dgm:prSet>
      <dgm:spPr/>
    </dgm:pt>
  </dgm:ptLst>
  <dgm:cxnLst>
    <dgm:cxn modelId="{FC4A8533-43BB-410B-9948-6E890D07528D}" srcId="{16C432BA-55D9-4030-AF58-A770680F7214}" destId="{7AEBE26B-4F3F-4C3B-B79F-204554616D9C}" srcOrd="4" destOrd="0" parTransId="{9AF4F682-D0E9-49BC-B6C0-F440F3E56F2E}" sibTransId="{F039B6EC-D0BA-455B-A401-C886DA23C8D0}"/>
    <dgm:cxn modelId="{D3E7D939-BDCB-4C37-B280-EBE1B8274FAF}" srcId="{16C432BA-55D9-4030-AF58-A770680F7214}" destId="{2491A611-ED2D-47C9-88CC-75E8BD621C10}" srcOrd="9" destOrd="0" parTransId="{47EE65B8-4063-4D72-9248-A0D92B71CE68}" sibTransId="{BE07A621-A88C-4AD7-ADA9-A3F7A463E993}"/>
    <dgm:cxn modelId="{A282824C-9A24-C842-AB14-EF6A17F2DE41}" type="presOf" srcId="{DC60BF10-C4D5-46D2-B42D-22326CADA64A}" destId="{6EC980B8-461E-3940-81E2-3280F26A8EF8}" srcOrd="0" destOrd="0" presId="urn:microsoft.com/office/officeart/2005/8/layout/default"/>
    <dgm:cxn modelId="{7E7B464E-4ED6-B446-841E-CDA0377FC179}" type="presOf" srcId="{5084FCE8-6803-49DC-A054-E87BF5964971}" destId="{CC78DE77-D287-BD4A-ADE2-853B921C0E8D}" srcOrd="0" destOrd="0" presId="urn:microsoft.com/office/officeart/2005/8/layout/default"/>
    <dgm:cxn modelId="{48468951-48D3-4F40-93F8-B9F7B2C11A07}" type="presOf" srcId="{92AD9723-B3FA-44CF-A317-3D43835838C9}" destId="{CB282DBA-9C6F-9D48-9F07-0D81C95D7A28}" srcOrd="0" destOrd="0" presId="urn:microsoft.com/office/officeart/2005/8/layout/default"/>
    <dgm:cxn modelId="{B0115057-3A5D-4741-B669-76FBE2AF3D27}" type="presOf" srcId="{16C432BA-55D9-4030-AF58-A770680F7214}" destId="{31AFE99C-3FC3-A440-A34B-5484BA76DD4E}" srcOrd="0" destOrd="0" presId="urn:microsoft.com/office/officeart/2005/8/layout/default"/>
    <dgm:cxn modelId="{023A8571-C8E3-8247-91B5-5EF1CE14B622}" type="presOf" srcId="{7AEBE26B-4F3F-4C3B-B79F-204554616D9C}" destId="{217B819D-C8F3-9244-943C-7D038FE16D31}" srcOrd="0" destOrd="0" presId="urn:microsoft.com/office/officeart/2005/8/layout/default"/>
    <dgm:cxn modelId="{12CEF773-CB71-4E2C-A64D-359C5F5B88FE}" srcId="{16C432BA-55D9-4030-AF58-A770680F7214}" destId="{92AD9723-B3FA-44CF-A317-3D43835838C9}" srcOrd="3" destOrd="0" parTransId="{86A75D0B-21BC-4C1F-AD42-CB1A5686D833}" sibTransId="{AA300FB0-E7C7-4284-88F8-A5E0A76D7DF1}"/>
    <dgm:cxn modelId="{2FC53F79-B898-F845-BB15-0598BC037702}" type="presOf" srcId="{F0364529-D2C5-4DE1-9CA7-E77073B8DA75}" destId="{2D5F5FBC-38B2-3745-B2E3-606AD311F199}" srcOrd="0" destOrd="0" presId="urn:microsoft.com/office/officeart/2005/8/layout/default"/>
    <dgm:cxn modelId="{9DF52686-DEDD-7846-878F-80D6674CE458}" type="presOf" srcId="{2491A611-ED2D-47C9-88CC-75E8BD621C10}" destId="{324F8A64-38B4-0647-A43A-1D0F86CB3731}" srcOrd="0" destOrd="0" presId="urn:microsoft.com/office/officeart/2005/8/layout/default"/>
    <dgm:cxn modelId="{A4DB6387-1C49-624F-88C0-E7615776C37A}" type="presOf" srcId="{CCBB86F1-DB32-442E-B979-95F81269B69C}" destId="{511CB6A8-C847-554F-9DD8-A9EAD979B16B}" srcOrd="0" destOrd="0" presId="urn:microsoft.com/office/officeart/2005/8/layout/default"/>
    <dgm:cxn modelId="{15935990-055B-F14D-879E-EEFAFBD03D99}" type="presOf" srcId="{288DBFE4-92D6-4C9C-8642-8016882F76BC}" destId="{8BF83693-1B1B-9B43-A032-C5CEBFAA9528}" srcOrd="0" destOrd="0" presId="urn:microsoft.com/office/officeart/2005/8/layout/default"/>
    <dgm:cxn modelId="{BAEB77A1-CA9D-2945-A051-21DD31A06077}" type="presOf" srcId="{6A30E7A7-E0E9-46FE-B357-9549D84FD63A}" destId="{7368C264-2402-F74D-BDE7-AB923C7AF3C1}" srcOrd="0" destOrd="0" presId="urn:microsoft.com/office/officeart/2005/8/layout/default"/>
    <dgm:cxn modelId="{088639B3-AB4A-EA4D-AB67-709C9F903DE0}" type="presOf" srcId="{8E6509BA-9ED8-4101-98E0-5A1D56675A1D}" destId="{B8A0F982-FE6C-AC47-8561-D1EDAC85880B}" srcOrd="0" destOrd="0" presId="urn:microsoft.com/office/officeart/2005/8/layout/default"/>
    <dgm:cxn modelId="{641325B7-51BC-4EEF-917B-BE962F34408D}" srcId="{16C432BA-55D9-4030-AF58-A770680F7214}" destId="{6A30E7A7-E0E9-46FE-B357-9549D84FD63A}" srcOrd="0" destOrd="0" parTransId="{054EE885-201C-40A6-BC95-76BD475112EC}" sibTransId="{8C66DF35-275B-4220-9A3D-FB0094D3B8CB}"/>
    <dgm:cxn modelId="{C6E5BABB-3A44-4E25-80C8-381D82EBD963}" srcId="{16C432BA-55D9-4030-AF58-A770680F7214}" destId="{F0364529-D2C5-4DE1-9CA7-E77073B8DA75}" srcOrd="2" destOrd="0" parTransId="{ED86D3B4-B5E4-4A66-AA72-E36350094F55}" sibTransId="{A18B8840-92AC-4BF5-9512-8F3256A56111}"/>
    <dgm:cxn modelId="{6FAD27CB-33B8-4EC5-9B9F-38DBBC16435C}" srcId="{16C432BA-55D9-4030-AF58-A770680F7214}" destId="{288DBFE4-92D6-4C9C-8642-8016882F76BC}" srcOrd="1" destOrd="0" parTransId="{A7527D8E-B81D-4ED5-BD5C-B67D44878C4D}" sibTransId="{B93847F5-120F-4921-8C24-010CC57502C7}"/>
    <dgm:cxn modelId="{67D56DD8-E533-44D9-8C46-85CEB9DD5E64}" srcId="{16C432BA-55D9-4030-AF58-A770680F7214}" destId="{8E6509BA-9ED8-4101-98E0-5A1D56675A1D}" srcOrd="6" destOrd="0" parTransId="{9C974DE6-F51B-4041-95A0-230393B810DF}" sibTransId="{75CEAD6D-C546-4314-B5FA-680634296793}"/>
    <dgm:cxn modelId="{212720E9-A614-47D7-A95F-9EE954F16061}" srcId="{16C432BA-55D9-4030-AF58-A770680F7214}" destId="{DC60BF10-C4D5-46D2-B42D-22326CADA64A}" srcOrd="7" destOrd="0" parTransId="{7D952EBB-D6FD-45C0-A5CF-0EE2CF7471F8}" sibTransId="{9058C768-8FDC-490D-90FB-29ACB61E8E00}"/>
    <dgm:cxn modelId="{156C9BF8-F8EE-46ED-81DF-E7CBEBDFECC5}" srcId="{16C432BA-55D9-4030-AF58-A770680F7214}" destId="{5084FCE8-6803-49DC-A054-E87BF5964971}" srcOrd="8" destOrd="0" parTransId="{33EC4C1E-C9E7-4906-A28E-AF649C99BF9F}" sibTransId="{7541E154-193B-4FC9-A87E-F7E82841BA75}"/>
    <dgm:cxn modelId="{4ED603FC-D4C1-4FAE-AB75-2B17A6C39F11}" srcId="{16C432BA-55D9-4030-AF58-A770680F7214}" destId="{CCBB86F1-DB32-442E-B979-95F81269B69C}" srcOrd="5" destOrd="0" parTransId="{01F90712-8B00-49C8-B116-D40009AE2310}" sibTransId="{05FA1E62-9C44-4FA0-92FF-04B145BAE311}"/>
    <dgm:cxn modelId="{1C1409B0-65E1-6849-AEDD-7AB32D18DD9E}" type="presParOf" srcId="{31AFE99C-3FC3-A440-A34B-5484BA76DD4E}" destId="{7368C264-2402-F74D-BDE7-AB923C7AF3C1}" srcOrd="0" destOrd="0" presId="urn:microsoft.com/office/officeart/2005/8/layout/default"/>
    <dgm:cxn modelId="{5ED5A864-4FC4-CE4E-88FB-A2E09A8B8026}" type="presParOf" srcId="{31AFE99C-3FC3-A440-A34B-5484BA76DD4E}" destId="{2CD85F1D-1428-784F-805A-3FC61D6B2856}" srcOrd="1" destOrd="0" presId="urn:microsoft.com/office/officeart/2005/8/layout/default"/>
    <dgm:cxn modelId="{934C98F9-4A8B-E443-B078-D1B4E4A75B25}" type="presParOf" srcId="{31AFE99C-3FC3-A440-A34B-5484BA76DD4E}" destId="{8BF83693-1B1B-9B43-A032-C5CEBFAA9528}" srcOrd="2" destOrd="0" presId="urn:microsoft.com/office/officeart/2005/8/layout/default"/>
    <dgm:cxn modelId="{5AF75C95-3D52-DD41-9D5A-609F7BC55879}" type="presParOf" srcId="{31AFE99C-3FC3-A440-A34B-5484BA76DD4E}" destId="{BC69742B-0B5F-7D4A-8E27-8FD091F900E9}" srcOrd="3" destOrd="0" presId="urn:microsoft.com/office/officeart/2005/8/layout/default"/>
    <dgm:cxn modelId="{2DD7AD42-67CE-D44B-9212-B78D80C9D9C0}" type="presParOf" srcId="{31AFE99C-3FC3-A440-A34B-5484BA76DD4E}" destId="{2D5F5FBC-38B2-3745-B2E3-606AD311F199}" srcOrd="4" destOrd="0" presId="urn:microsoft.com/office/officeart/2005/8/layout/default"/>
    <dgm:cxn modelId="{634D33F7-3C96-5046-BE20-F8DE3E6795DF}" type="presParOf" srcId="{31AFE99C-3FC3-A440-A34B-5484BA76DD4E}" destId="{EA76366E-700D-0A45-8B47-2161B5CC96BC}" srcOrd="5" destOrd="0" presId="urn:microsoft.com/office/officeart/2005/8/layout/default"/>
    <dgm:cxn modelId="{9AC51838-5340-164C-BE14-3C98EA5A23EF}" type="presParOf" srcId="{31AFE99C-3FC3-A440-A34B-5484BA76DD4E}" destId="{CB282DBA-9C6F-9D48-9F07-0D81C95D7A28}" srcOrd="6" destOrd="0" presId="urn:microsoft.com/office/officeart/2005/8/layout/default"/>
    <dgm:cxn modelId="{C37AF0BB-7FBC-6A4F-85B0-C67B77578701}" type="presParOf" srcId="{31AFE99C-3FC3-A440-A34B-5484BA76DD4E}" destId="{3388883D-5EFD-FE48-9C99-50005872C846}" srcOrd="7" destOrd="0" presId="urn:microsoft.com/office/officeart/2005/8/layout/default"/>
    <dgm:cxn modelId="{6C1ACD3B-AB2E-7040-9D26-77EE54D548BC}" type="presParOf" srcId="{31AFE99C-3FC3-A440-A34B-5484BA76DD4E}" destId="{217B819D-C8F3-9244-943C-7D038FE16D31}" srcOrd="8" destOrd="0" presId="urn:microsoft.com/office/officeart/2005/8/layout/default"/>
    <dgm:cxn modelId="{622C3151-9656-4F47-BD96-62AF62F52A0E}" type="presParOf" srcId="{31AFE99C-3FC3-A440-A34B-5484BA76DD4E}" destId="{F054BBA8-91E1-554A-81B6-B9D814C9384A}" srcOrd="9" destOrd="0" presId="urn:microsoft.com/office/officeart/2005/8/layout/default"/>
    <dgm:cxn modelId="{B3F38F52-A332-8543-970B-F25AEC210519}" type="presParOf" srcId="{31AFE99C-3FC3-A440-A34B-5484BA76DD4E}" destId="{511CB6A8-C847-554F-9DD8-A9EAD979B16B}" srcOrd="10" destOrd="0" presId="urn:microsoft.com/office/officeart/2005/8/layout/default"/>
    <dgm:cxn modelId="{B745E10B-2B4E-8F46-853A-7EE00FF0E2E9}" type="presParOf" srcId="{31AFE99C-3FC3-A440-A34B-5484BA76DD4E}" destId="{3057FB3E-C5DE-354D-BA83-989280CAFBBC}" srcOrd="11" destOrd="0" presId="urn:microsoft.com/office/officeart/2005/8/layout/default"/>
    <dgm:cxn modelId="{893AA80A-4F69-A740-AA7D-85E2BE4B1532}" type="presParOf" srcId="{31AFE99C-3FC3-A440-A34B-5484BA76DD4E}" destId="{B8A0F982-FE6C-AC47-8561-D1EDAC85880B}" srcOrd="12" destOrd="0" presId="urn:microsoft.com/office/officeart/2005/8/layout/default"/>
    <dgm:cxn modelId="{C70A164A-A115-3747-8CD7-0B97BD380663}" type="presParOf" srcId="{31AFE99C-3FC3-A440-A34B-5484BA76DD4E}" destId="{4ADCB97E-E429-344F-AFB9-E91440666A0A}" srcOrd="13" destOrd="0" presId="urn:microsoft.com/office/officeart/2005/8/layout/default"/>
    <dgm:cxn modelId="{E7575DEA-E6B6-DE42-BC81-9703097E65AF}" type="presParOf" srcId="{31AFE99C-3FC3-A440-A34B-5484BA76DD4E}" destId="{6EC980B8-461E-3940-81E2-3280F26A8EF8}" srcOrd="14" destOrd="0" presId="urn:microsoft.com/office/officeart/2005/8/layout/default"/>
    <dgm:cxn modelId="{14BE35E0-A3E2-1A43-A953-355F16E90E09}" type="presParOf" srcId="{31AFE99C-3FC3-A440-A34B-5484BA76DD4E}" destId="{9558123B-01FC-E84B-ABB6-D825A3F6566F}" srcOrd="15" destOrd="0" presId="urn:microsoft.com/office/officeart/2005/8/layout/default"/>
    <dgm:cxn modelId="{392AAC7C-D3E9-784A-8D12-6C41CEF0B55D}" type="presParOf" srcId="{31AFE99C-3FC3-A440-A34B-5484BA76DD4E}" destId="{CC78DE77-D287-BD4A-ADE2-853B921C0E8D}" srcOrd="16" destOrd="0" presId="urn:microsoft.com/office/officeart/2005/8/layout/default"/>
    <dgm:cxn modelId="{A2426471-60C8-8642-BAF9-753233451E1D}" type="presParOf" srcId="{31AFE99C-3FC3-A440-A34B-5484BA76DD4E}" destId="{D327CF22-273F-2641-8444-1ED77048B9D9}" srcOrd="17" destOrd="0" presId="urn:microsoft.com/office/officeart/2005/8/layout/default"/>
    <dgm:cxn modelId="{21D5255A-00B0-1447-A223-96C7EDF96B6B}" type="presParOf" srcId="{31AFE99C-3FC3-A440-A34B-5484BA76DD4E}" destId="{324F8A64-38B4-0647-A43A-1D0F86CB373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C432BA-55D9-4030-AF58-A770680F721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A30E7A7-E0E9-46FE-B357-9549D84FD63A}">
      <dgm:prSet/>
      <dgm:spPr/>
      <dgm:t>
        <a:bodyPr/>
        <a:lstStyle/>
        <a:p>
          <a:r>
            <a:rPr lang="en-GB" b="1" i="0" u="none" dirty="0"/>
            <a:t>Offer Diverse and Nutritious Food Options</a:t>
          </a:r>
          <a:r>
            <a:rPr lang="en-GB" b="0" i="0" u="none" dirty="0"/>
            <a:t>: Provide a variety of food options that cater to different tastes, dietary preferences, and nutritional needs. Offer a balance of healthy and flavourful choices, including fruits, vegetables, whole grains, proteins, and dairy or plant-based alternatives.</a:t>
          </a:r>
          <a:endParaRPr lang="en-US" dirty="0"/>
        </a:p>
      </dgm:t>
    </dgm:pt>
    <dgm:pt modelId="{054EE885-201C-40A6-BC95-76BD475112EC}" type="parTrans" cxnId="{641325B7-51BC-4EEF-917B-BE962F34408D}">
      <dgm:prSet/>
      <dgm:spPr/>
      <dgm:t>
        <a:bodyPr/>
        <a:lstStyle/>
        <a:p>
          <a:endParaRPr lang="en-US"/>
        </a:p>
      </dgm:t>
    </dgm:pt>
    <dgm:pt modelId="{8C66DF35-275B-4220-9A3D-FB0094D3B8CB}" type="sibTrans" cxnId="{641325B7-51BC-4EEF-917B-BE962F34408D}">
      <dgm:prSet/>
      <dgm:spPr/>
      <dgm:t>
        <a:bodyPr/>
        <a:lstStyle/>
        <a:p>
          <a:endParaRPr lang="en-US"/>
        </a:p>
      </dgm:t>
    </dgm:pt>
    <dgm:pt modelId="{0FFE79ED-64E6-D64C-B89F-17AFCE64AB52}">
      <dgm:prSet/>
      <dgm:spPr/>
      <dgm:t>
        <a:bodyPr/>
        <a:lstStyle/>
        <a:p>
          <a:pPr>
            <a:buFont typeface="+mj-lt"/>
            <a:buAutoNum type="arabicPeriod" startAt="2"/>
          </a:pPr>
          <a:r>
            <a:rPr lang="en-GB" b="1" i="0" u="none" dirty="0"/>
            <a:t>Accommodate Dietary Restrictions and Preferences</a:t>
          </a:r>
          <a:r>
            <a:rPr lang="en-GB" b="0" i="0" u="none" dirty="0"/>
            <a:t>: Be mindful of dietary restrictions, allergies, and cultural or religious dietary preferences when planning menus and food offerings. Offer alternatives and accommodations to ensure that all individuals can enjoy meals safely and comfortably.</a:t>
          </a:r>
        </a:p>
      </dgm:t>
    </dgm:pt>
    <dgm:pt modelId="{623DBB68-C602-A74F-AA4F-6C2D7F9D12E4}" type="parTrans" cxnId="{A3AC21DD-D60B-5549-BFA4-5F7B1FAF257C}">
      <dgm:prSet/>
      <dgm:spPr/>
      <dgm:t>
        <a:bodyPr/>
        <a:lstStyle/>
        <a:p>
          <a:endParaRPr lang="en-GB"/>
        </a:p>
      </dgm:t>
    </dgm:pt>
    <dgm:pt modelId="{95415663-9194-CD4D-84E3-BF8D0826130A}" type="sibTrans" cxnId="{A3AC21DD-D60B-5549-BFA4-5F7B1FAF257C}">
      <dgm:prSet/>
      <dgm:spPr/>
      <dgm:t>
        <a:bodyPr/>
        <a:lstStyle/>
        <a:p>
          <a:endParaRPr lang="en-GB"/>
        </a:p>
      </dgm:t>
    </dgm:pt>
    <dgm:pt modelId="{3D4CDAC6-02F2-454D-8C58-DAA2C2884058}">
      <dgm:prSet/>
      <dgm:spPr/>
      <dgm:t>
        <a:bodyPr/>
        <a:lstStyle/>
        <a:p>
          <a:pPr>
            <a:buFont typeface="+mj-lt"/>
            <a:buAutoNum type="arabicPeriod" startAt="3"/>
          </a:pPr>
          <a:r>
            <a:rPr lang="en-GB" b="1" i="0" u="none" dirty="0"/>
            <a:t>Promote Mindful Eating Practices</a:t>
          </a:r>
          <a:r>
            <a:rPr lang="en-GB" b="0" i="0" u="none" dirty="0"/>
            <a:t>: Encourage mindful eating practices that emphasise savouring and enjoying food experiences. Provide opportunities for individuals to eat slowly, engage their senses, and appreciate the Flavors, textures, and aromas of their meals.</a:t>
          </a:r>
        </a:p>
      </dgm:t>
    </dgm:pt>
    <dgm:pt modelId="{6407D3DB-6146-8B4F-A598-9C4F7F19BF20}" type="parTrans" cxnId="{EE4FE3C3-E3BF-D64F-84DA-CB2583081F22}">
      <dgm:prSet/>
      <dgm:spPr/>
      <dgm:t>
        <a:bodyPr/>
        <a:lstStyle/>
        <a:p>
          <a:endParaRPr lang="en-GB"/>
        </a:p>
      </dgm:t>
    </dgm:pt>
    <dgm:pt modelId="{7ED7744F-5B60-5641-881F-7C2F0AF3B731}" type="sibTrans" cxnId="{EE4FE3C3-E3BF-D64F-84DA-CB2583081F22}">
      <dgm:prSet/>
      <dgm:spPr/>
      <dgm:t>
        <a:bodyPr/>
        <a:lstStyle/>
        <a:p>
          <a:endParaRPr lang="en-GB"/>
        </a:p>
      </dgm:t>
    </dgm:pt>
    <dgm:pt modelId="{57BED78F-5DAA-E248-B79D-67979397EBC2}">
      <dgm:prSet/>
      <dgm:spPr/>
      <dgm:t>
        <a:bodyPr/>
        <a:lstStyle/>
        <a:p>
          <a:pPr>
            <a:buFont typeface="+mj-lt"/>
            <a:buAutoNum type="arabicPeriod" startAt="4"/>
          </a:pPr>
          <a:r>
            <a:rPr lang="en-GB" b="1" i="0" u="none" dirty="0"/>
            <a:t>Create a Welcoming Dining Environment</a:t>
          </a:r>
          <a:r>
            <a:rPr lang="en-GB" b="0" i="0" u="none" dirty="0"/>
            <a:t>: Design dining spaces that are inviting, comfortable, and conducive to social interaction. Consider factors such as lighting, seating arrangements, and ambiance to create a pleasant and relaxing atmosphere for enjoying meals. </a:t>
          </a:r>
        </a:p>
      </dgm:t>
    </dgm:pt>
    <dgm:pt modelId="{4E33B52A-2F33-3046-8B15-E7DC3468DDAF}" type="parTrans" cxnId="{75249114-3A77-1740-96AF-70BE356A3EFF}">
      <dgm:prSet/>
      <dgm:spPr/>
      <dgm:t>
        <a:bodyPr/>
        <a:lstStyle/>
        <a:p>
          <a:endParaRPr lang="en-GB"/>
        </a:p>
      </dgm:t>
    </dgm:pt>
    <dgm:pt modelId="{A45BB699-F1F0-F643-A5B1-44B319A8BF6D}" type="sibTrans" cxnId="{75249114-3A77-1740-96AF-70BE356A3EFF}">
      <dgm:prSet/>
      <dgm:spPr/>
      <dgm:t>
        <a:bodyPr/>
        <a:lstStyle/>
        <a:p>
          <a:endParaRPr lang="en-GB"/>
        </a:p>
      </dgm:t>
    </dgm:pt>
    <dgm:pt modelId="{BE708F0C-08F3-6449-BAFA-CC743AC5EFA9}">
      <dgm:prSet/>
      <dgm:spPr/>
      <dgm:t>
        <a:bodyPr/>
        <a:lstStyle/>
        <a:p>
          <a:pPr>
            <a:buFont typeface="+mj-lt"/>
            <a:buAutoNum type="arabicPeriod" startAt="5"/>
          </a:pPr>
          <a:r>
            <a:rPr lang="en-GB" b="1" i="0" u="none" dirty="0"/>
            <a:t>Offer Pleasant Dining Settings</a:t>
          </a:r>
          <a:r>
            <a:rPr lang="en-GB" b="0" i="0" u="none" dirty="0"/>
            <a:t>: Provide opportunities for individuals to dine in different settings, such as indoor dining areas, outdoor patios, or communal gathering spaces. Offer options for both quiet, intimate meals and lively, social dining experiences. Offer different seating options such as beanbags, wobble cushions or high tables.</a:t>
          </a:r>
        </a:p>
      </dgm:t>
    </dgm:pt>
    <dgm:pt modelId="{A5C3E840-5B46-EA4E-83C9-9030A9AC36E6}" type="parTrans" cxnId="{D268E7D7-B4D2-6043-B746-41DD095B1C7E}">
      <dgm:prSet/>
      <dgm:spPr/>
      <dgm:t>
        <a:bodyPr/>
        <a:lstStyle/>
        <a:p>
          <a:endParaRPr lang="en-GB"/>
        </a:p>
      </dgm:t>
    </dgm:pt>
    <dgm:pt modelId="{ECF4AD31-0379-3B4C-A005-250AD12CC186}" type="sibTrans" cxnId="{D268E7D7-B4D2-6043-B746-41DD095B1C7E}">
      <dgm:prSet/>
      <dgm:spPr/>
      <dgm:t>
        <a:bodyPr/>
        <a:lstStyle/>
        <a:p>
          <a:endParaRPr lang="en-GB"/>
        </a:p>
      </dgm:t>
    </dgm:pt>
    <dgm:pt modelId="{5CC7F7EC-B7AC-124F-B328-B92E571CBFED}">
      <dgm:prSet/>
      <dgm:spPr/>
      <dgm:t>
        <a:bodyPr/>
        <a:lstStyle/>
        <a:p>
          <a:pPr>
            <a:buFont typeface="+mj-lt"/>
            <a:buAutoNum type="arabicPeriod" startAt="6"/>
          </a:pPr>
          <a:r>
            <a:rPr lang="en-GB" b="1" i="0" u="none" dirty="0"/>
            <a:t>Cultivate a Positive Food Culture</a:t>
          </a:r>
          <a:r>
            <a:rPr lang="en-GB" b="0" i="0" u="none" dirty="0"/>
            <a:t>: Foster a positive food culture that celebrates diversity, encourages exploration, and promotes eating habits. Offer educational opportunities, cooking classes, or food-related events to engage individuals and foster a sense of community around food.</a:t>
          </a:r>
        </a:p>
      </dgm:t>
    </dgm:pt>
    <dgm:pt modelId="{C41FAD2B-15AC-5B43-82A3-DAF9C1EEB3E3}" type="parTrans" cxnId="{8E671752-9ED4-A844-9312-EF22B0FF0686}">
      <dgm:prSet/>
      <dgm:spPr/>
      <dgm:t>
        <a:bodyPr/>
        <a:lstStyle/>
        <a:p>
          <a:endParaRPr lang="en-GB"/>
        </a:p>
      </dgm:t>
    </dgm:pt>
    <dgm:pt modelId="{D3447748-1426-7A44-BD6F-284B6DFAB96E}" type="sibTrans" cxnId="{8E671752-9ED4-A844-9312-EF22B0FF0686}">
      <dgm:prSet/>
      <dgm:spPr/>
      <dgm:t>
        <a:bodyPr/>
        <a:lstStyle/>
        <a:p>
          <a:endParaRPr lang="en-GB"/>
        </a:p>
      </dgm:t>
    </dgm:pt>
    <dgm:pt modelId="{E683DDC7-C302-6D4A-814C-4605297E31F2}">
      <dgm:prSet/>
      <dgm:spPr/>
      <dgm:t>
        <a:bodyPr/>
        <a:lstStyle/>
        <a:p>
          <a:pPr>
            <a:buFont typeface="+mj-lt"/>
            <a:buAutoNum type="arabicPeriod" startAt="7"/>
          </a:pPr>
          <a:r>
            <a:rPr lang="en-GB" b="1" i="0" u="none" dirty="0"/>
            <a:t>Allow for food preferences: </a:t>
          </a:r>
          <a:r>
            <a:rPr lang="en-GB" b="0" i="0" u="none" dirty="0"/>
            <a:t>Offer food of choice before introducing food that is not of preference. </a:t>
          </a:r>
          <a:r>
            <a:rPr lang="en-GB" b="1" i="1" u="none" dirty="0"/>
            <a:t>Don't restrict the restricted</a:t>
          </a:r>
          <a:r>
            <a:rPr lang="en-GB" b="0" i="0" u="none" dirty="0"/>
            <a:t>- ensure that they have their "safe foods" but always offer (a small amount) of the other options available.</a:t>
          </a:r>
        </a:p>
      </dgm:t>
    </dgm:pt>
    <dgm:pt modelId="{B214D317-336A-2F4A-9BC2-CA28BF07E1DF}" type="parTrans" cxnId="{771209FA-9DE3-5847-B98D-0F267F734429}">
      <dgm:prSet/>
      <dgm:spPr/>
      <dgm:t>
        <a:bodyPr/>
        <a:lstStyle/>
        <a:p>
          <a:endParaRPr lang="en-GB"/>
        </a:p>
      </dgm:t>
    </dgm:pt>
    <dgm:pt modelId="{BB53336E-2EED-674B-BB87-2E76256080FF}" type="sibTrans" cxnId="{771209FA-9DE3-5847-B98D-0F267F734429}">
      <dgm:prSet/>
      <dgm:spPr/>
      <dgm:t>
        <a:bodyPr/>
        <a:lstStyle/>
        <a:p>
          <a:endParaRPr lang="en-GB"/>
        </a:p>
      </dgm:t>
    </dgm:pt>
    <dgm:pt modelId="{02A93033-4723-E547-A043-61310BC2B30E}">
      <dgm:prSet/>
      <dgm:spPr/>
      <dgm:t>
        <a:bodyPr/>
        <a:lstStyle/>
        <a:p>
          <a:pPr>
            <a:buFont typeface="+mj-lt"/>
            <a:buAutoNum type="arabicPeriod" startAt="8"/>
          </a:pPr>
          <a:r>
            <a:rPr lang="en-GB" b="1" i="0" u="none" dirty="0"/>
            <a:t>Provide Opportunities for Culinary Exploration</a:t>
          </a:r>
          <a:r>
            <a:rPr lang="en-GB" b="0" i="0" u="none" dirty="0"/>
            <a:t>: Offer opportunities for individuals to explore different cuisines, Flavors, and culinary traditions. Host themed meals, cultural events, or food tastings to introduce new foods and expand individuals' culinary horizons.</a:t>
          </a:r>
        </a:p>
      </dgm:t>
    </dgm:pt>
    <dgm:pt modelId="{E1905D88-5432-C74A-8543-6AA1EB0666B9}" type="parTrans" cxnId="{F3730258-ACF2-7448-92C5-4BD4BF4BFC12}">
      <dgm:prSet/>
      <dgm:spPr/>
      <dgm:t>
        <a:bodyPr/>
        <a:lstStyle/>
        <a:p>
          <a:endParaRPr lang="en-GB"/>
        </a:p>
      </dgm:t>
    </dgm:pt>
    <dgm:pt modelId="{CFC8DC78-A45A-B443-8FC6-FA2D8F607695}" type="sibTrans" cxnId="{F3730258-ACF2-7448-92C5-4BD4BF4BFC12}">
      <dgm:prSet/>
      <dgm:spPr/>
      <dgm:t>
        <a:bodyPr/>
        <a:lstStyle/>
        <a:p>
          <a:endParaRPr lang="en-GB"/>
        </a:p>
      </dgm:t>
    </dgm:pt>
    <dgm:pt modelId="{B0F34750-A896-0941-822C-F54EC3C2B5B8}">
      <dgm:prSet/>
      <dgm:spPr/>
      <dgm:t>
        <a:bodyPr/>
        <a:lstStyle/>
        <a:p>
          <a:pPr>
            <a:buFont typeface="+mj-lt"/>
            <a:buAutoNum type="arabicPeriod" startAt="9"/>
          </a:pPr>
          <a:r>
            <a:rPr lang="en-GB" b="1" i="0" u="none" dirty="0"/>
            <a:t>Encourage Social Dining Experiences</a:t>
          </a:r>
          <a:r>
            <a:rPr lang="en-GB" b="0" i="0" u="none" dirty="0"/>
            <a:t>: Facilitate social dining experiences that promote connection, conversation, and camaraderie. Provide communal dining tables, group meal options, or shared cooking experiences to encourage interaction and bonding over food.</a:t>
          </a:r>
        </a:p>
      </dgm:t>
    </dgm:pt>
    <dgm:pt modelId="{71EF099F-9F0F-BD42-97F6-59B5748B5D50}" type="parTrans" cxnId="{2B62FC33-3CD8-6D49-9887-421E107D2567}">
      <dgm:prSet/>
      <dgm:spPr/>
      <dgm:t>
        <a:bodyPr/>
        <a:lstStyle/>
        <a:p>
          <a:endParaRPr lang="en-GB"/>
        </a:p>
      </dgm:t>
    </dgm:pt>
    <dgm:pt modelId="{AE78AE32-EC96-AF47-A635-9E0D27BB2798}" type="sibTrans" cxnId="{2B62FC33-3CD8-6D49-9887-421E107D2567}">
      <dgm:prSet/>
      <dgm:spPr/>
      <dgm:t>
        <a:bodyPr/>
        <a:lstStyle/>
        <a:p>
          <a:endParaRPr lang="en-GB"/>
        </a:p>
      </dgm:t>
    </dgm:pt>
    <dgm:pt modelId="{F7A4FBCC-A042-1743-8B6E-A56580C01BCE}">
      <dgm:prSet/>
      <dgm:spPr/>
      <dgm:t>
        <a:bodyPr/>
        <a:lstStyle/>
        <a:p>
          <a:pPr>
            <a:buFont typeface="+mj-lt"/>
            <a:buAutoNum type="arabicPeriod" startAt="10"/>
          </a:pPr>
          <a:r>
            <a:rPr lang="en-GB" b="1" i="0" u="none" dirty="0"/>
            <a:t>Seek Feedback and Adapt</a:t>
          </a:r>
          <a:r>
            <a:rPr lang="en-GB" b="0" i="0" u="none" dirty="0"/>
            <a:t>: Regularly solicit feedback from individuals about their dining experiences and preferences. Use feedback to make adjustments and improvements to menus, food offerings, and dining practices to better meet the needs and preferences of individuals.</a:t>
          </a:r>
        </a:p>
      </dgm:t>
    </dgm:pt>
    <dgm:pt modelId="{3962F756-BCB8-9F4C-83F8-F00C1B0FE2CD}" type="parTrans" cxnId="{D04C86E8-08E6-4446-AF0D-58AD55449FCB}">
      <dgm:prSet/>
      <dgm:spPr/>
      <dgm:t>
        <a:bodyPr/>
        <a:lstStyle/>
        <a:p>
          <a:endParaRPr lang="en-GB"/>
        </a:p>
      </dgm:t>
    </dgm:pt>
    <dgm:pt modelId="{A83D1B9A-08D9-194A-A1A2-6009EF61B3A9}" type="sibTrans" cxnId="{D04C86E8-08E6-4446-AF0D-58AD55449FCB}">
      <dgm:prSet/>
      <dgm:spPr/>
      <dgm:t>
        <a:bodyPr/>
        <a:lstStyle/>
        <a:p>
          <a:endParaRPr lang="en-GB"/>
        </a:p>
      </dgm:t>
    </dgm:pt>
    <dgm:pt modelId="{31AFE99C-3FC3-A440-A34B-5484BA76DD4E}" type="pres">
      <dgm:prSet presAssocID="{16C432BA-55D9-4030-AF58-A770680F7214}" presName="diagram" presStyleCnt="0">
        <dgm:presLayoutVars>
          <dgm:dir/>
          <dgm:resizeHandles val="exact"/>
        </dgm:presLayoutVars>
      </dgm:prSet>
      <dgm:spPr/>
    </dgm:pt>
    <dgm:pt modelId="{7368C264-2402-F74D-BDE7-AB923C7AF3C1}" type="pres">
      <dgm:prSet presAssocID="{6A30E7A7-E0E9-46FE-B357-9549D84FD63A}" presName="node" presStyleLbl="node1" presStyleIdx="0" presStyleCnt="10">
        <dgm:presLayoutVars>
          <dgm:bulletEnabled val="1"/>
        </dgm:presLayoutVars>
      </dgm:prSet>
      <dgm:spPr/>
    </dgm:pt>
    <dgm:pt modelId="{2CD85F1D-1428-784F-805A-3FC61D6B2856}" type="pres">
      <dgm:prSet presAssocID="{8C66DF35-275B-4220-9A3D-FB0094D3B8CB}" presName="sibTrans" presStyleCnt="0"/>
      <dgm:spPr/>
    </dgm:pt>
    <dgm:pt modelId="{5BF85A73-5D73-5A46-9B6F-AC0C196597D1}" type="pres">
      <dgm:prSet presAssocID="{0FFE79ED-64E6-D64C-B89F-17AFCE64AB52}" presName="node" presStyleLbl="node1" presStyleIdx="1" presStyleCnt="10">
        <dgm:presLayoutVars>
          <dgm:bulletEnabled val="1"/>
        </dgm:presLayoutVars>
      </dgm:prSet>
      <dgm:spPr/>
    </dgm:pt>
    <dgm:pt modelId="{04FD079D-59A3-CE46-9653-2CF90FEEDB9B}" type="pres">
      <dgm:prSet presAssocID="{95415663-9194-CD4D-84E3-BF8D0826130A}" presName="sibTrans" presStyleCnt="0"/>
      <dgm:spPr/>
    </dgm:pt>
    <dgm:pt modelId="{F42B5231-259E-0741-88D3-E1AD8665289F}" type="pres">
      <dgm:prSet presAssocID="{3D4CDAC6-02F2-454D-8C58-DAA2C2884058}" presName="node" presStyleLbl="node1" presStyleIdx="2" presStyleCnt="10">
        <dgm:presLayoutVars>
          <dgm:bulletEnabled val="1"/>
        </dgm:presLayoutVars>
      </dgm:prSet>
      <dgm:spPr/>
    </dgm:pt>
    <dgm:pt modelId="{43971A47-4272-7347-BFB5-6466CCA03DC5}" type="pres">
      <dgm:prSet presAssocID="{7ED7744F-5B60-5641-881F-7C2F0AF3B731}" presName="sibTrans" presStyleCnt="0"/>
      <dgm:spPr/>
    </dgm:pt>
    <dgm:pt modelId="{5F7DE20A-9EB3-4B4C-BD44-AA19B093F28D}" type="pres">
      <dgm:prSet presAssocID="{57BED78F-5DAA-E248-B79D-67979397EBC2}" presName="node" presStyleLbl="node1" presStyleIdx="3" presStyleCnt="10">
        <dgm:presLayoutVars>
          <dgm:bulletEnabled val="1"/>
        </dgm:presLayoutVars>
      </dgm:prSet>
      <dgm:spPr/>
    </dgm:pt>
    <dgm:pt modelId="{05D2B086-C086-974C-8575-296F5269E2B3}" type="pres">
      <dgm:prSet presAssocID="{A45BB699-F1F0-F643-A5B1-44B319A8BF6D}" presName="sibTrans" presStyleCnt="0"/>
      <dgm:spPr/>
    </dgm:pt>
    <dgm:pt modelId="{4980A9FC-2850-DE4A-8E04-30AADBCC2BEC}" type="pres">
      <dgm:prSet presAssocID="{BE708F0C-08F3-6449-BAFA-CC743AC5EFA9}" presName="node" presStyleLbl="node1" presStyleIdx="4" presStyleCnt="10">
        <dgm:presLayoutVars>
          <dgm:bulletEnabled val="1"/>
        </dgm:presLayoutVars>
      </dgm:prSet>
      <dgm:spPr/>
    </dgm:pt>
    <dgm:pt modelId="{7E186363-B7AD-674A-B56D-E15A72202B75}" type="pres">
      <dgm:prSet presAssocID="{ECF4AD31-0379-3B4C-A005-250AD12CC186}" presName="sibTrans" presStyleCnt="0"/>
      <dgm:spPr/>
    </dgm:pt>
    <dgm:pt modelId="{7FED2768-0F0B-6242-BCC3-A11168EBBA9B}" type="pres">
      <dgm:prSet presAssocID="{5CC7F7EC-B7AC-124F-B328-B92E571CBFED}" presName="node" presStyleLbl="node1" presStyleIdx="5" presStyleCnt="10">
        <dgm:presLayoutVars>
          <dgm:bulletEnabled val="1"/>
        </dgm:presLayoutVars>
      </dgm:prSet>
      <dgm:spPr/>
    </dgm:pt>
    <dgm:pt modelId="{7DE813C8-2824-EC43-BE03-2275EC750B8E}" type="pres">
      <dgm:prSet presAssocID="{D3447748-1426-7A44-BD6F-284B6DFAB96E}" presName="sibTrans" presStyleCnt="0"/>
      <dgm:spPr/>
    </dgm:pt>
    <dgm:pt modelId="{8E136FFB-323B-604A-95C4-5DBE4B7255BC}" type="pres">
      <dgm:prSet presAssocID="{E683DDC7-C302-6D4A-814C-4605297E31F2}" presName="node" presStyleLbl="node1" presStyleIdx="6" presStyleCnt="10">
        <dgm:presLayoutVars>
          <dgm:bulletEnabled val="1"/>
        </dgm:presLayoutVars>
      </dgm:prSet>
      <dgm:spPr/>
    </dgm:pt>
    <dgm:pt modelId="{C87C62CD-94B1-AC4C-A03B-BB1E8EE739AC}" type="pres">
      <dgm:prSet presAssocID="{BB53336E-2EED-674B-BB87-2E76256080FF}" presName="sibTrans" presStyleCnt="0"/>
      <dgm:spPr/>
    </dgm:pt>
    <dgm:pt modelId="{59F0B1D3-9948-AB4B-9EDC-03C9F848CA9C}" type="pres">
      <dgm:prSet presAssocID="{02A93033-4723-E547-A043-61310BC2B30E}" presName="node" presStyleLbl="node1" presStyleIdx="7" presStyleCnt="10">
        <dgm:presLayoutVars>
          <dgm:bulletEnabled val="1"/>
        </dgm:presLayoutVars>
      </dgm:prSet>
      <dgm:spPr/>
    </dgm:pt>
    <dgm:pt modelId="{6749FE47-79F4-A74F-88B5-5AB81A5A3C22}" type="pres">
      <dgm:prSet presAssocID="{CFC8DC78-A45A-B443-8FC6-FA2D8F607695}" presName="sibTrans" presStyleCnt="0"/>
      <dgm:spPr/>
    </dgm:pt>
    <dgm:pt modelId="{332829F5-7BFF-EB4E-B18B-C0F6D87BF28E}" type="pres">
      <dgm:prSet presAssocID="{B0F34750-A896-0941-822C-F54EC3C2B5B8}" presName="node" presStyleLbl="node1" presStyleIdx="8" presStyleCnt="10">
        <dgm:presLayoutVars>
          <dgm:bulletEnabled val="1"/>
        </dgm:presLayoutVars>
      </dgm:prSet>
      <dgm:spPr/>
    </dgm:pt>
    <dgm:pt modelId="{4DE40236-54CE-6346-8ACD-E6B4BBB2D46A}" type="pres">
      <dgm:prSet presAssocID="{AE78AE32-EC96-AF47-A635-9E0D27BB2798}" presName="sibTrans" presStyleCnt="0"/>
      <dgm:spPr/>
    </dgm:pt>
    <dgm:pt modelId="{1E565D12-9844-B44A-896E-752F3C3A8B8F}" type="pres">
      <dgm:prSet presAssocID="{F7A4FBCC-A042-1743-8B6E-A56580C01BCE}" presName="node" presStyleLbl="node1" presStyleIdx="9" presStyleCnt="10">
        <dgm:presLayoutVars>
          <dgm:bulletEnabled val="1"/>
        </dgm:presLayoutVars>
      </dgm:prSet>
      <dgm:spPr/>
    </dgm:pt>
  </dgm:ptLst>
  <dgm:cxnLst>
    <dgm:cxn modelId="{75249114-3A77-1740-96AF-70BE356A3EFF}" srcId="{16C432BA-55D9-4030-AF58-A770680F7214}" destId="{57BED78F-5DAA-E248-B79D-67979397EBC2}" srcOrd="3" destOrd="0" parTransId="{4E33B52A-2F33-3046-8B15-E7DC3468DDAF}" sibTransId="{A45BB699-F1F0-F643-A5B1-44B319A8BF6D}"/>
    <dgm:cxn modelId="{9EB9C717-0618-3448-9477-6E3F1F36D7FE}" type="presOf" srcId="{5CC7F7EC-B7AC-124F-B328-B92E571CBFED}" destId="{7FED2768-0F0B-6242-BCC3-A11168EBBA9B}" srcOrd="0" destOrd="0" presId="urn:microsoft.com/office/officeart/2005/8/layout/default"/>
    <dgm:cxn modelId="{2B62FC33-3CD8-6D49-9887-421E107D2567}" srcId="{16C432BA-55D9-4030-AF58-A770680F7214}" destId="{B0F34750-A896-0941-822C-F54EC3C2B5B8}" srcOrd="8" destOrd="0" parTransId="{71EF099F-9F0F-BD42-97F6-59B5748B5D50}" sibTransId="{AE78AE32-EC96-AF47-A635-9E0D27BB2798}"/>
    <dgm:cxn modelId="{137FE244-E094-2D40-B75D-1270CC9A8D29}" type="presOf" srcId="{57BED78F-5DAA-E248-B79D-67979397EBC2}" destId="{5F7DE20A-9EB3-4B4C-BD44-AA19B093F28D}" srcOrd="0" destOrd="0" presId="urn:microsoft.com/office/officeart/2005/8/layout/default"/>
    <dgm:cxn modelId="{722EEE4C-F46C-2444-91C5-66C26579AD7B}" type="presOf" srcId="{E683DDC7-C302-6D4A-814C-4605297E31F2}" destId="{8E136FFB-323B-604A-95C4-5DBE4B7255BC}" srcOrd="0" destOrd="0" presId="urn:microsoft.com/office/officeart/2005/8/layout/default"/>
    <dgm:cxn modelId="{8E671752-9ED4-A844-9312-EF22B0FF0686}" srcId="{16C432BA-55D9-4030-AF58-A770680F7214}" destId="{5CC7F7EC-B7AC-124F-B328-B92E571CBFED}" srcOrd="5" destOrd="0" parTransId="{C41FAD2B-15AC-5B43-82A3-DAF9C1EEB3E3}" sibTransId="{D3447748-1426-7A44-BD6F-284B6DFAB96E}"/>
    <dgm:cxn modelId="{B0115057-3A5D-4741-B669-76FBE2AF3D27}" type="presOf" srcId="{16C432BA-55D9-4030-AF58-A770680F7214}" destId="{31AFE99C-3FC3-A440-A34B-5484BA76DD4E}" srcOrd="0" destOrd="0" presId="urn:microsoft.com/office/officeart/2005/8/layout/default"/>
    <dgm:cxn modelId="{F3730258-ACF2-7448-92C5-4BD4BF4BFC12}" srcId="{16C432BA-55D9-4030-AF58-A770680F7214}" destId="{02A93033-4723-E547-A043-61310BC2B30E}" srcOrd="7" destOrd="0" parTransId="{E1905D88-5432-C74A-8543-6AA1EB0666B9}" sibTransId="{CFC8DC78-A45A-B443-8FC6-FA2D8F607695}"/>
    <dgm:cxn modelId="{F3A91A59-47D7-354A-B1AE-E2123FB8458E}" type="presOf" srcId="{3D4CDAC6-02F2-454D-8C58-DAA2C2884058}" destId="{F42B5231-259E-0741-88D3-E1AD8665289F}" srcOrd="0" destOrd="0" presId="urn:microsoft.com/office/officeart/2005/8/layout/default"/>
    <dgm:cxn modelId="{D8E1CC5D-FF64-1A4C-983F-4583ECF68876}" type="presOf" srcId="{02A93033-4723-E547-A043-61310BC2B30E}" destId="{59F0B1D3-9948-AB4B-9EDC-03C9F848CA9C}" srcOrd="0" destOrd="0" presId="urn:microsoft.com/office/officeart/2005/8/layout/default"/>
    <dgm:cxn modelId="{F051A860-D605-CC45-AC2E-6C89E593168B}" type="presOf" srcId="{0FFE79ED-64E6-D64C-B89F-17AFCE64AB52}" destId="{5BF85A73-5D73-5A46-9B6F-AC0C196597D1}" srcOrd="0" destOrd="0" presId="urn:microsoft.com/office/officeart/2005/8/layout/default"/>
    <dgm:cxn modelId="{AEF60270-B0E9-6F42-A5DC-412C2445C1B2}" type="presOf" srcId="{B0F34750-A896-0941-822C-F54EC3C2B5B8}" destId="{332829F5-7BFF-EB4E-B18B-C0F6D87BF28E}" srcOrd="0" destOrd="0" presId="urn:microsoft.com/office/officeart/2005/8/layout/default"/>
    <dgm:cxn modelId="{BAEB77A1-CA9D-2945-A051-21DD31A06077}" type="presOf" srcId="{6A30E7A7-E0E9-46FE-B357-9549D84FD63A}" destId="{7368C264-2402-F74D-BDE7-AB923C7AF3C1}" srcOrd="0" destOrd="0" presId="urn:microsoft.com/office/officeart/2005/8/layout/default"/>
    <dgm:cxn modelId="{E33F56AC-F25B-A54E-BF36-005CF75DAC3C}" type="presOf" srcId="{BE708F0C-08F3-6449-BAFA-CC743AC5EFA9}" destId="{4980A9FC-2850-DE4A-8E04-30AADBCC2BEC}" srcOrd="0" destOrd="0" presId="urn:microsoft.com/office/officeart/2005/8/layout/default"/>
    <dgm:cxn modelId="{641325B7-51BC-4EEF-917B-BE962F34408D}" srcId="{16C432BA-55D9-4030-AF58-A770680F7214}" destId="{6A30E7A7-E0E9-46FE-B357-9549D84FD63A}" srcOrd="0" destOrd="0" parTransId="{054EE885-201C-40A6-BC95-76BD475112EC}" sibTransId="{8C66DF35-275B-4220-9A3D-FB0094D3B8CB}"/>
    <dgm:cxn modelId="{EE4FE3C3-E3BF-D64F-84DA-CB2583081F22}" srcId="{16C432BA-55D9-4030-AF58-A770680F7214}" destId="{3D4CDAC6-02F2-454D-8C58-DAA2C2884058}" srcOrd="2" destOrd="0" parTransId="{6407D3DB-6146-8B4F-A598-9C4F7F19BF20}" sibTransId="{7ED7744F-5B60-5641-881F-7C2F0AF3B731}"/>
    <dgm:cxn modelId="{D268E7D7-B4D2-6043-B746-41DD095B1C7E}" srcId="{16C432BA-55D9-4030-AF58-A770680F7214}" destId="{BE708F0C-08F3-6449-BAFA-CC743AC5EFA9}" srcOrd="4" destOrd="0" parTransId="{A5C3E840-5B46-EA4E-83C9-9030A9AC36E6}" sibTransId="{ECF4AD31-0379-3B4C-A005-250AD12CC186}"/>
    <dgm:cxn modelId="{A3AC21DD-D60B-5549-BFA4-5F7B1FAF257C}" srcId="{16C432BA-55D9-4030-AF58-A770680F7214}" destId="{0FFE79ED-64E6-D64C-B89F-17AFCE64AB52}" srcOrd="1" destOrd="0" parTransId="{623DBB68-C602-A74F-AA4F-6C2D7F9D12E4}" sibTransId="{95415663-9194-CD4D-84E3-BF8D0826130A}"/>
    <dgm:cxn modelId="{274316E1-BAEF-184F-A836-073E616C5B4E}" type="presOf" srcId="{F7A4FBCC-A042-1743-8B6E-A56580C01BCE}" destId="{1E565D12-9844-B44A-896E-752F3C3A8B8F}" srcOrd="0" destOrd="0" presId="urn:microsoft.com/office/officeart/2005/8/layout/default"/>
    <dgm:cxn modelId="{D04C86E8-08E6-4446-AF0D-58AD55449FCB}" srcId="{16C432BA-55D9-4030-AF58-A770680F7214}" destId="{F7A4FBCC-A042-1743-8B6E-A56580C01BCE}" srcOrd="9" destOrd="0" parTransId="{3962F756-BCB8-9F4C-83F8-F00C1B0FE2CD}" sibTransId="{A83D1B9A-08D9-194A-A1A2-6009EF61B3A9}"/>
    <dgm:cxn modelId="{771209FA-9DE3-5847-B98D-0F267F734429}" srcId="{16C432BA-55D9-4030-AF58-A770680F7214}" destId="{E683DDC7-C302-6D4A-814C-4605297E31F2}" srcOrd="6" destOrd="0" parTransId="{B214D317-336A-2F4A-9BC2-CA28BF07E1DF}" sibTransId="{BB53336E-2EED-674B-BB87-2E76256080FF}"/>
    <dgm:cxn modelId="{1C1409B0-65E1-6849-AEDD-7AB32D18DD9E}" type="presParOf" srcId="{31AFE99C-3FC3-A440-A34B-5484BA76DD4E}" destId="{7368C264-2402-F74D-BDE7-AB923C7AF3C1}" srcOrd="0" destOrd="0" presId="urn:microsoft.com/office/officeart/2005/8/layout/default"/>
    <dgm:cxn modelId="{5ED5A864-4FC4-CE4E-88FB-A2E09A8B8026}" type="presParOf" srcId="{31AFE99C-3FC3-A440-A34B-5484BA76DD4E}" destId="{2CD85F1D-1428-784F-805A-3FC61D6B2856}" srcOrd="1" destOrd="0" presId="urn:microsoft.com/office/officeart/2005/8/layout/default"/>
    <dgm:cxn modelId="{E963FB99-9D1C-464A-A2FC-E3D9DD4833A9}" type="presParOf" srcId="{31AFE99C-3FC3-A440-A34B-5484BA76DD4E}" destId="{5BF85A73-5D73-5A46-9B6F-AC0C196597D1}" srcOrd="2" destOrd="0" presId="urn:microsoft.com/office/officeart/2005/8/layout/default"/>
    <dgm:cxn modelId="{490C782A-CDE4-214E-BAC3-969B5241A6AE}" type="presParOf" srcId="{31AFE99C-3FC3-A440-A34B-5484BA76DD4E}" destId="{04FD079D-59A3-CE46-9653-2CF90FEEDB9B}" srcOrd="3" destOrd="0" presId="urn:microsoft.com/office/officeart/2005/8/layout/default"/>
    <dgm:cxn modelId="{DBC709E6-5522-764B-B10F-13DF28750E15}" type="presParOf" srcId="{31AFE99C-3FC3-A440-A34B-5484BA76DD4E}" destId="{F42B5231-259E-0741-88D3-E1AD8665289F}" srcOrd="4" destOrd="0" presId="urn:microsoft.com/office/officeart/2005/8/layout/default"/>
    <dgm:cxn modelId="{F3FA988D-CE7E-8B43-BCC8-D79E67324FF1}" type="presParOf" srcId="{31AFE99C-3FC3-A440-A34B-5484BA76DD4E}" destId="{43971A47-4272-7347-BFB5-6466CCA03DC5}" srcOrd="5" destOrd="0" presId="urn:microsoft.com/office/officeart/2005/8/layout/default"/>
    <dgm:cxn modelId="{2414DCF3-AD19-244F-8F0C-65196A2019F7}" type="presParOf" srcId="{31AFE99C-3FC3-A440-A34B-5484BA76DD4E}" destId="{5F7DE20A-9EB3-4B4C-BD44-AA19B093F28D}" srcOrd="6" destOrd="0" presId="urn:microsoft.com/office/officeart/2005/8/layout/default"/>
    <dgm:cxn modelId="{4630DE63-6597-4C4F-8195-85C36B2E0CF3}" type="presParOf" srcId="{31AFE99C-3FC3-A440-A34B-5484BA76DD4E}" destId="{05D2B086-C086-974C-8575-296F5269E2B3}" srcOrd="7" destOrd="0" presId="urn:microsoft.com/office/officeart/2005/8/layout/default"/>
    <dgm:cxn modelId="{BFB40BDA-75EB-FE44-A3A0-47672AAC1723}" type="presParOf" srcId="{31AFE99C-3FC3-A440-A34B-5484BA76DD4E}" destId="{4980A9FC-2850-DE4A-8E04-30AADBCC2BEC}" srcOrd="8" destOrd="0" presId="urn:microsoft.com/office/officeart/2005/8/layout/default"/>
    <dgm:cxn modelId="{FCAAB740-6F3F-1345-8742-41A8CDF0DE4A}" type="presParOf" srcId="{31AFE99C-3FC3-A440-A34B-5484BA76DD4E}" destId="{7E186363-B7AD-674A-B56D-E15A72202B75}" srcOrd="9" destOrd="0" presId="urn:microsoft.com/office/officeart/2005/8/layout/default"/>
    <dgm:cxn modelId="{60057191-2BCF-864F-83A8-F4F8C638C45D}" type="presParOf" srcId="{31AFE99C-3FC3-A440-A34B-5484BA76DD4E}" destId="{7FED2768-0F0B-6242-BCC3-A11168EBBA9B}" srcOrd="10" destOrd="0" presId="urn:microsoft.com/office/officeart/2005/8/layout/default"/>
    <dgm:cxn modelId="{EB5A23EE-4F51-2742-AB9C-8B7DF2515745}" type="presParOf" srcId="{31AFE99C-3FC3-A440-A34B-5484BA76DD4E}" destId="{7DE813C8-2824-EC43-BE03-2275EC750B8E}" srcOrd="11" destOrd="0" presId="urn:microsoft.com/office/officeart/2005/8/layout/default"/>
    <dgm:cxn modelId="{18F7C209-11CD-C346-BF3D-2F9884ECC6DA}" type="presParOf" srcId="{31AFE99C-3FC3-A440-A34B-5484BA76DD4E}" destId="{8E136FFB-323B-604A-95C4-5DBE4B7255BC}" srcOrd="12" destOrd="0" presId="urn:microsoft.com/office/officeart/2005/8/layout/default"/>
    <dgm:cxn modelId="{88C51565-D1BA-B14D-85E4-7BA0BCC8272A}" type="presParOf" srcId="{31AFE99C-3FC3-A440-A34B-5484BA76DD4E}" destId="{C87C62CD-94B1-AC4C-A03B-BB1E8EE739AC}" srcOrd="13" destOrd="0" presId="urn:microsoft.com/office/officeart/2005/8/layout/default"/>
    <dgm:cxn modelId="{7D0C1E57-7BDA-CB46-9962-83E8B26B59A4}" type="presParOf" srcId="{31AFE99C-3FC3-A440-A34B-5484BA76DD4E}" destId="{59F0B1D3-9948-AB4B-9EDC-03C9F848CA9C}" srcOrd="14" destOrd="0" presId="urn:microsoft.com/office/officeart/2005/8/layout/default"/>
    <dgm:cxn modelId="{BF5FB375-2AAB-F84C-AED6-E044F7AEF057}" type="presParOf" srcId="{31AFE99C-3FC3-A440-A34B-5484BA76DD4E}" destId="{6749FE47-79F4-A74F-88B5-5AB81A5A3C22}" srcOrd="15" destOrd="0" presId="urn:microsoft.com/office/officeart/2005/8/layout/default"/>
    <dgm:cxn modelId="{36348CAF-AC47-5F48-B705-9B4C771C930B}" type="presParOf" srcId="{31AFE99C-3FC3-A440-A34B-5484BA76DD4E}" destId="{332829F5-7BFF-EB4E-B18B-C0F6D87BF28E}" srcOrd="16" destOrd="0" presId="urn:microsoft.com/office/officeart/2005/8/layout/default"/>
    <dgm:cxn modelId="{AD050DE1-8332-AF43-9A5B-6D8BD08A5FC8}" type="presParOf" srcId="{31AFE99C-3FC3-A440-A34B-5484BA76DD4E}" destId="{4DE40236-54CE-6346-8ACD-E6B4BBB2D46A}" srcOrd="17" destOrd="0" presId="urn:microsoft.com/office/officeart/2005/8/layout/default"/>
    <dgm:cxn modelId="{01AF1A0B-AC82-1344-AD77-15AE03E85FFF}" type="presParOf" srcId="{31AFE99C-3FC3-A440-A34B-5484BA76DD4E}" destId="{1E565D12-9844-B44A-896E-752F3C3A8B8F}"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657D811-15AE-419B-A98B-28240D062E3D}"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1A53D33C-CDDF-4EE0-8718-04F048517019}">
      <dgm:prSet/>
      <dgm:spPr/>
      <dgm:t>
        <a:bodyPr/>
        <a:lstStyle/>
        <a:p>
          <a:r>
            <a:rPr lang="en-GB" b="1" i="0" dirty="0"/>
            <a:t>Provide Opportunities for Movement</a:t>
          </a:r>
          <a:r>
            <a:rPr lang="en-GB" b="0" i="0" dirty="0"/>
            <a:t>: Incorporate opportunities for movement and physical activity throughout the environment. Offer designated areas for activities such as stretching, jumping, swinging, or climbing to help individuals regulate their proprioceptive input and satisfy their sensory needs.</a:t>
          </a:r>
          <a:endParaRPr lang="en-US" dirty="0"/>
        </a:p>
      </dgm:t>
    </dgm:pt>
    <dgm:pt modelId="{C41480EA-F56F-4E19-91E0-070E1393FB5C}" type="parTrans" cxnId="{ED6DF0BB-B2FE-440D-9961-35FBCDE57F59}">
      <dgm:prSet/>
      <dgm:spPr/>
      <dgm:t>
        <a:bodyPr/>
        <a:lstStyle/>
        <a:p>
          <a:endParaRPr lang="en-US"/>
        </a:p>
      </dgm:t>
    </dgm:pt>
    <dgm:pt modelId="{1489AB85-CCEB-469D-9DC6-48E513329EF6}" type="sibTrans" cxnId="{ED6DF0BB-B2FE-440D-9961-35FBCDE57F59}">
      <dgm:prSet/>
      <dgm:spPr/>
      <dgm:t>
        <a:bodyPr/>
        <a:lstStyle/>
        <a:p>
          <a:endParaRPr lang="en-US"/>
        </a:p>
      </dgm:t>
    </dgm:pt>
    <dgm:pt modelId="{67C5A124-C164-43C3-A4FD-A34C56B862F2}">
      <dgm:prSet/>
      <dgm:spPr/>
      <dgm:t>
        <a:bodyPr/>
        <a:lstStyle/>
        <a:p>
          <a:r>
            <a:rPr lang="en-GB" b="1" i="0" dirty="0"/>
            <a:t>Use Sensory Equipment and Tools</a:t>
          </a:r>
          <a:r>
            <a:rPr lang="en-GB" b="0" i="0" dirty="0"/>
            <a:t>: Provide sensory equipment and tools such as weighted blankets, therapy balls, or body socks to support proprioceptive input and regulation. These tools can help individuals increase body awareness and provide deep pressure input to promote calming and organization.</a:t>
          </a:r>
          <a:endParaRPr lang="en-US" dirty="0"/>
        </a:p>
      </dgm:t>
    </dgm:pt>
    <dgm:pt modelId="{5DD3834C-BD6C-46C7-9470-9CBFAF1B6EBB}" type="parTrans" cxnId="{6F18E142-9145-4544-82F6-9ED974E072C5}">
      <dgm:prSet/>
      <dgm:spPr/>
      <dgm:t>
        <a:bodyPr/>
        <a:lstStyle/>
        <a:p>
          <a:endParaRPr lang="en-US"/>
        </a:p>
      </dgm:t>
    </dgm:pt>
    <dgm:pt modelId="{D6716B05-3D8E-470F-8946-AB587AAF235C}" type="sibTrans" cxnId="{6F18E142-9145-4544-82F6-9ED974E072C5}">
      <dgm:prSet/>
      <dgm:spPr/>
      <dgm:t>
        <a:bodyPr/>
        <a:lstStyle/>
        <a:p>
          <a:endParaRPr lang="en-US"/>
        </a:p>
      </dgm:t>
    </dgm:pt>
    <dgm:pt modelId="{B54A1F80-DDE2-4C5D-B2F4-946857456A57}">
      <dgm:prSet/>
      <dgm:spPr/>
      <dgm:t>
        <a:bodyPr/>
        <a:lstStyle/>
        <a:p>
          <a:r>
            <a:rPr lang="en-GB" b="1" i="0" dirty="0"/>
            <a:t>Offer Flexible Seating Options</a:t>
          </a:r>
          <a:r>
            <a:rPr lang="en-GB" b="0" i="0" dirty="0"/>
            <a:t>: Provide a variety of seating options that accommodate different sensory preferences and support proprioceptive input. Offer chairs, cushions, or bean bags that allow individuals to adjust their seating position and find comfortable seating arrangements that meet their sensory needs.</a:t>
          </a:r>
          <a:endParaRPr lang="en-US" dirty="0"/>
        </a:p>
      </dgm:t>
    </dgm:pt>
    <dgm:pt modelId="{3D7EC3CC-75CA-488B-A9BF-8628A8E03475}" type="parTrans" cxnId="{4602FD64-2682-4F10-A677-F00EFABF7079}">
      <dgm:prSet/>
      <dgm:spPr/>
      <dgm:t>
        <a:bodyPr/>
        <a:lstStyle/>
        <a:p>
          <a:endParaRPr lang="en-US"/>
        </a:p>
      </dgm:t>
    </dgm:pt>
    <dgm:pt modelId="{05AFDDDD-F40D-4F68-A0FE-B992310A43AC}" type="sibTrans" cxnId="{4602FD64-2682-4F10-A677-F00EFABF7079}">
      <dgm:prSet/>
      <dgm:spPr/>
      <dgm:t>
        <a:bodyPr/>
        <a:lstStyle/>
        <a:p>
          <a:endParaRPr lang="en-US"/>
        </a:p>
      </dgm:t>
    </dgm:pt>
    <dgm:pt modelId="{E5E922C7-6FBC-42FA-85FC-1C7B80A36ACA}">
      <dgm:prSet/>
      <dgm:spPr/>
      <dgm:t>
        <a:bodyPr/>
        <a:lstStyle/>
        <a:p>
          <a:r>
            <a:rPr lang="en-GB" b="1" i="0" dirty="0"/>
            <a:t>Incorporate Heavy Work Activities</a:t>
          </a:r>
          <a:r>
            <a:rPr lang="en-GB" b="0" i="0" dirty="0"/>
            <a:t>: Incorporate heavy work activities into daily routines to provide proprioceptive input and support sensory regulation. Activities such as pushing, pulling, lifting, or carrying heavy objects can help individuals regulate their arousal levels and improve attention and focus.</a:t>
          </a:r>
          <a:endParaRPr lang="en-US" dirty="0"/>
        </a:p>
      </dgm:t>
    </dgm:pt>
    <dgm:pt modelId="{72D30B1A-0D42-4FE7-A784-B9B9D7D0B613}" type="parTrans" cxnId="{9B2D573C-774F-44C3-8B58-969B56CD1B5D}">
      <dgm:prSet/>
      <dgm:spPr/>
      <dgm:t>
        <a:bodyPr/>
        <a:lstStyle/>
        <a:p>
          <a:endParaRPr lang="en-US"/>
        </a:p>
      </dgm:t>
    </dgm:pt>
    <dgm:pt modelId="{8E6C4B92-42D7-481B-8484-E1D24720F587}" type="sibTrans" cxnId="{9B2D573C-774F-44C3-8B58-969B56CD1B5D}">
      <dgm:prSet/>
      <dgm:spPr/>
      <dgm:t>
        <a:bodyPr/>
        <a:lstStyle/>
        <a:p>
          <a:endParaRPr lang="en-US"/>
        </a:p>
      </dgm:t>
    </dgm:pt>
    <dgm:pt modelId="{4F73FBA9-7284-431D-95CF-7408856142A8}">
      <dgm:prSet/>
      <dgm:spPr/>
      <dgm:t>
        <a:bodyPr/>
        <a:lstStyle/>
        <a:p>
          <a:r>
            <a:rPr lang="en-GB" b="1" i="0" dirty="0"/>
            <a:t>Create Sensory Pathways or Trails</a:t>
          </a:r>
          <a:r>
            <a:rPr lang="en-GB" b="0" i="0" dirty="0"/>
            <a:t>: Design sensory pathways or trails within the environment that incorporate tactile and proprioceptive elements such as textured surfaces, balance beams, or stepping stones. These pathways can provide opportunities for individuals to engage in sensory-motor activities and improve coordination and body awareness.</a:t>
          </a:r>
          <a:endParaRPr lang="en-US" dirty="0"/>
        </a:p>
      </dgm:t>
    </dgm:pt>
    <dgm:pt modelId="{A62A8424-920E-4BE6-96F5-9E94B665C29D}" type="parTrans" cxnId="{6BB178B9-5512-4DFC-8409-19E99BACD80B}">
      <dgm:prSet/>
      <dgm:spPr/>
      <dgm:t>
        <a:bodyPr/>
        <a:lstStyle/>
        <a:p>
          <a:endParaRPr lang="en-US"/>
        </a:p>
      </dgm:t>
    </dgm:pt>
    <dgm:pt modelId="{105C7003-DCDD-4C29-B47C-F98DD2342234}" type="sibTrans" cxnId="{6BB178B9-5512-4DFC-8409-19E99BACD80B}">
      <dgm:prSet/>
      <dgm:spPr/>
      <dgm:t>
        <a:bodyPr/>
        <a:lstStyle/>
        <a:p>
          <a:endParaRPr lang="en-US"/>
        </a:p>
      </dgm:t>
    </dgm:pt>
    <dgm:pt modelId="{E6D62E42-EE89-4C8D-A092-8E1352504364}">
      <dgm:prSet/>
      <dgm:spPr/>
      <dgm:t>
        <a:bodyPr/>
        <a:lstStyle/>
        <a:p>
          <a:r>
            <a:rPr lang="en-GB" b="1" i="0" dirty="0"/>
            <a:t>Establish Sensory Zones</a:t>
          </a:r>
          <a:r>
            <a:rPr lang="en-GB" b="0" i="0" dirty="0"/>
            <a:t>: Create designated sensory zones within the environment that provide opportunities for individuals to engage in sensory activities and self-regulation strategies. Offer sensory bins, tactile materials, or sensory walls that encourage exploration and provide proprioceptive input.</a:t>
          </a:r>
          <a:endParaRPr lang="en-US" dirty="0"/>
        </a:p>
      </dgm:t>
    </dgm:pt>
    <dgm:pt modelId="{FD81FB9B-8D62-4DAD-89CF-769DA71A0430}" type="parTrans" cxnId="{BA1F6B6F-C374-48C7-B36A-C626EBD5BD64}">
      <dgm:prSet/>
      <dgm:spPr/>
      <dgm:t>
        <a:bodyPr/>
        <a:lstStyle/>
        <a:p>
          <a:endParaRPr lang="en-US"/>
        </a:p>
      </dgm:t>
    </dgm:pt>
    <dgm:pt modelId="{96F50982-6C38-4AA6-997E-6E2345D24B84}" type="sibTrans" cxnId="{BA1F6B6F-C374-48C7-B36A-C626EBD5BD64}">
      <dgm:prSet/>
      <dgm:spPr/>
      <dgm:t>
        <a:bodyPr/>
        <a:lstStyle/>
        <a:p>
          <a:endParaRPr lang="en-US"/>
        </a:p>
      </dgm:t>
    </dgm:pt>
    <dgm:pt modelId="{73833EB2-A602-4D06-A8C0-610892E30246}">
      <dgm:prSet/>
      <dgm:spPr/>
      <dgm:t>
        <a:bodyPr/>
        <a:lstStyle/>
        <a:p>
          <a:r>
            <a:rPr lang="en-GB" b="1" i="0" dirty="0"/>
            <a:t>Implement Sensory Break Areas</a:t>
          </a:r>
          <a:r>
            <a:rPr lang="en-GB" b="0" i="0" dirty="0"/>
            <a:t>: Designate quiet, calming areas within the environment where individuals can take sensory breaks and engage in self-regulation activities. Provide sensory tools such as fidgets, stress balls, or sensory bottles to support individuals in managing sensory overload or dysregulation.</a:t>
          </a:r>
          <a:endParaRPr lang="en-US" dirty="0"/>
        </a:p>
      </dgm:t>
    </dgm:pt>
    <dgm:pt modelId="{28AC3E80-3B4E-4E4B-80E8-892A3481C2F3}" type="parTrans" cxnId="{503E2874-9372-4284-AEF7-B9549E03C945}">
      <dgm:prSet/>
      <dgm:spPr/>
      <dgm:t>
        <a:bodyPr/>
        <a:lstStyle/>
        <a:p>
          <a:endParaRPr lang="en-US"/>
        </a:p>
      </dgm:t>
    </dgm:pt>
    <dgm:pt modelId="{9D5A6106-EB18-415F-B4D7-3B1365AA3CF3}" type="sibTrans" cxnId="{503E2874-9372-4284-AEF7-B9549E03C945}">
      <dgm:prSet/>
      <dgm:spPr/>
      <dgm:t>
        <a:bodyPr/>
        <a:lstStyle/>
        <a:p>
          <a:endParaRPr lang="en-US"/>
        </a:p>
      </dgm:t>
    </dgm:pt>
    <dgm:pt modelId="{6AA81F67-7FEC-4F17-A17A-81DDA350E1B7}">
      <dgm:prSet/>
      <dgm:spPr/>
      <dgm:t>
        <a:bodyPr/>
        <a:lstStyle/>
        <a:p>
          <a:r>
            <a:rPr lang="en-GB" b="1" i="0" dirty="0"/>
            <a:t>Use Visual Supports and Schedules</a:t>
          </a:r>
          <a:r>
            <a:rPr lang="en-GB" b="0" i="0" dirty="0"/>
            <a:t>: Incorporate visual supports and schedules to help individuals understand expectations and navigate the environment more effectively. Use visual cues such as visual schedules, visual timers, or picture symbols to provide structure and predictability.</a:t>
          </a:r>
          <a:endParaRPr lang="en-US" dirty="0"/>
        </a:p>
      </dgm:t>
    </dgm:pt>
    <dgm:pt modelId="{AB25F7DD-8A24-499E-9ECF-4589139E8785}" type="parTrans" cxnId="{51A45662-895A-4A64-93E1-BC21A7F2E83A}">
      <dgm:prSet/>
      <dgm:spPr/>
      <dgm:t>
        <a:bodyPr/>
        <a:lstStyle/>
        <a:p>
          <a:endParaRPr lang="en-US"/>
        </a:p>
      </dgm:t>
    </dgm:pt>
    <dgm:pt modelId="{E2168B79-F90F-40A6-BDA7-71A520EE645E}" type="sibTrans" cxnId="{51A45662-895A-4A64-93E1-BC21A7F2E83A}">
      <dgm:prSet/>
      <dgm:spPr/>
      <dgm:t>
        <a:bodyPr/>
        <a:lstStyle/>
        <a:p>
          <a:endParaRPr lang="en-US"/>
        </a:p>
      </dgm:t>
    </dgm:pt>
    <dgm:pt modelId="{761AB98E-D481-4E1B-8038-2F7D34A60295}">
      <dgm:prSet/>
      <dgm:spPr/>
      <dgm:t>
        <a:bodyPr/>
        <a:lstStyle/>
        <a:p>
          <a:r>
            <a:rPr lang="en-GB" b="1" i="0" dirty="0"/>
            <a:t>Provide Clear Spatial Organisation</a:t>
          </a:r>
          <a:r>
            <a:rPr lang="en-GB" b="0" i="0" dirty="0"/>
            <a:t>: Ensure that the environment is well-organised and free from clutter to support individuals' spatial awareness and safety. Use clear signage, color-coded pathways, or visual markers to delineate different areas and promote spatial orientation.</a:t>
          </a:r>
          <a:endParaRPr lang="en-US" dirty="0"/>
        </a:p>
      </dgm:t>
    </dgm:pt>
    <dgm:pt modelId="{4CE26BE8-ADB5-4E5C-AFC6-187EC9B6217C}" type="parTrans" cxnId="{5623EE2E-667B-4E21-B574-9A7907CFED32}">
      <dgm:prSet/>
      <dgm:spPr/>
      <dgm:t>
        <a:bodyPr/>
        <a:lstStyle/>
        <a:p>
          <a:endParaRPr lang="en-US"/>
        </a:p>
      </dgm:t>
    </dgm:pt>
    <dgm:pt modelId="{B5C989C5-9EA9-4E40-A752-846E9805F612}" type="sibTrans" cxnId="{5623EE2E-667B-4E21-B574-9A7907CFED32}">
      <dgm:prSet/>
      <dgm:spPr/>
      <dgm:t>
        <a:bodyPr/>
        <a:lstStyle/>
        <a:p>
          <a:endParaRPr lang="en-US"/>
        </a:p>
      </dgm:t>
    </dgm:pt>
    <dgm:pt modelId="{A3D79F71-9018-481A-A652-EA380427401C}">
      <dgm:prSet/>
      <dgm:spPr/>
      <dgm:t>
        <a:bodyPr/>
        <a:lstStyle/>
        <a:p>
          <a:r>
            <a:rPr lang="en-GB" b="1" i="0" dirty="0"/>
            <a:t>Promote Sensory Integration Activities</a:t>
          </a:r>
          <a:r>
            <a:rPr lang="en-GB" b="0" i="0" dirty="0"/>
            <a:t>: Encourage participation in sensory integration activities, such as sensory circuits, that provide opportunities for individuals to engage in sensory exploration and integration. Offer activities such as yoga, meditation, or sensory play that promote body awareness, relaxation, and self-regulation.</a:t>
          </a:r>
          <a:endParaRPr lang="en-US" dirty="0"/>
        </a:p>
      </dgm:t>
    </dgm:pt>
    <dgm:pt modelId="{A075584F-EDC9-410F-B2F8-6D386F6FC7B3}" type="parTrans" cxnId="{CDD19B78-A044-4255-AE7C-E4F4A901031A}">
      <dgm:prSet/>
      <dgm:spPr/>
      <dgm:t>
        <a:bodyPr/>
        <a:lstStyle/>
        <a:p>
          <a:endParaRPr lang="en-US"/>
        </a:p>
      </dgm:t>
    </dgm:pt>
    <dgm:pt modelId="{5D2A9C09-2BEC-4880-B6AF-22F2CE3110ED}" type="sibTrans" cxnId="{CDD19B78-A044-4255-AE7C-E4F4A901031A}">
      <dgm:prSet/>
      <dgm:spPr/>
      <dgm:t>
        <a:bodyPr/>
        <a:lstStyle/>
        <a:p>
          <a:endParaRPr lang="en-US"/>
        </a:p>
      </dgm:t>
    </dgm:pt>
    <dgm:pt modelId="{C36ED96D-72E5-EA42-97D7-0FCA70667002}" type="pres">
      <dgm:prSet presAssocID="{7657D811-15AE-419B-A98B-28240D062E3D}" presName="diagram" presStyleCnt="0">
        <dgm:presLayoutVars>
          <dgm:dir/>
          <dgm:resizeHandles val="exact"/>
        </dgm:presLayoutVars>
      </dgm:prSet>
      <dgm:spPr/>
    </dgm:pt>
    <dgm:pt modelId="{9940A52D-2832-6140-9527-8AE71DA51667}" type="pres">
      <dgm:prSet presAssocID="{1A53D33C-CDDF-4EE0-8718-04F048517019}" presName="node" presStyleLbl="node1" presStyleIdx="0" presStyleCnt="10">
        <dgm:presLayoutVars>
          <dgm:bulletEnabled val="1"/>
        </dgm:presLayoutVars>
      </dgm:prSet>
      <dgm:spPr/>
    </dgm:pt>
    <dgm:pt modelId="{8D32F1DF-4664-5745-9419-C4768DEAC214}" type="pres">
      <dgm:prSet presAssocID="{1489AB85-CCEB-469D-9DC6-48E513329EF6}" presName="sibTrans" presStyleCnt="0"/>
      <dgm:spPr/>
    </dgm:pt>
    <dgm:pt modelId="{40C73579-C455-6640-A605-499766870896}" type="pres">
      <dgm:prSet presAssocID="{67C5A124-C164-43C3-A4FD-A34C56B862F2}" presName="node" presStyleLbl="node1" presStyleIdx="1" presStyleCnt="10">
        <dgm:presLayoutVars>
          <dgm:bulletEnabled val="1"/>
        </dgm:presLayoutVars>
      </dgm:prSet>
      <dgm:spPr/>
    </dgm:pt>
    <dgm:pt modelId="{AE22EB3E-A61E-8247-AB93-AC12E485F446}" type="pres">
      <dgm:prSet presAssocID="{D6716B05-3D8E-470F-8946-AB587AAF235C}" presName="sibTrans" presStyleCnt="0"/>
      <dgm:spPr/>
    </dgm:pt>
    <dgm:pt modelId="{B1390967-D608-934C-9F0B-68C13AD459AA}" type="pres">
      <dgm:prSet presAssocID="{B54A1F80-DDE2-4C5D-B2F4-946857456A57}" presName="node" presStyleLbl="node1" presStyleIdx="2" presStyleCnt="10">
        <dgm:presLayoutVars>
          <dgm:bulletEnabled val="1"/>
        </dgm:presLayoutVars>
      </dgm:prSet>
      <dgm:spPr/>
    </dgm:pt>
    <dgm:pt modelId="{1F739C4B-CD84-1849-A3ED-B9C0FCC6A517}" type="pres">
      <dgm:prSet presAssocID="{05AFDDDD-F40D-4F68-A0FE-B992310A43AC}" presName="sibTrans" presStyleCnt="0"/>
      <dgm:spPr/>
    </dgm:pt>
    <dgm:pt modelId="{C66ECF8B-D3B3-CD46-8B65-826FEE1A7404}" type="pres">
      <dgm:prSet presAssocID="{E5E922C7-6FBC-42FA-85FC-1C7B80A36ACA}" presName="node" presStyleLbl="node1" presStyleIdx="3" presStyleCnt="10">
        <dgm:presLayoutVars>
          <dgm:bulletEnabled val="1"/>
        </dgm:presLayoutVars>
      </dgm:prSet>
      <dgm:spPr/>
    </dgm:pt>
    <dgm:pt modelId="{73FC890C-6624-6E46-9AEB-66F5A9CB1A8C}" type="pres">
      <dgm:prSet presAssocID="{8E6C4B92-42D7-481B-8484-E1D24720F587}" presName="sibTrans" presStyleCnt="0"/>
      <dgm:spPr/>
    </dgm:pt>
    <dgm:pt modelId="{25BB9D68-1A43-0046-8C93-85AF9692335C}" type="pres">
      <dgm:prSet presAssocID="{4F73FBA9-7284-431D-95CF-7408856142A8}" presName="node" presStyleLbl="node1" presStyleIdx="4" presStyleCnt="10">
        <dgm:presLayoutVars>
          <dgm:bulletEnabled val="1"/>
        </dgm:presLayoutVars>
      </dgm:prSet>
      <dgm:spPr/>
    </dgm:pt>
    <dgm:pt modelId="{5E97CC11-73B3-8C42-B3E4-9351B5C80DEA}" type="pres">
      <dgm:prSet presAssocID="{105C7003-DCDD-4C29-B47C-F98DD2342234}" presName="sibTrans" presStyleCnt="0"/>
      <dgm:spPr/>
    </dgm:pt>
    <dgm:pt modelId="{83F60C13-0843-454B-AE1A-147F3AD6DDA6}" type="pres">
      <dgm:prSet presAssocID="{E6D62E42-EE89-4C8D-A092-8E1352504364}" presName="node" presStyleLbl="node1" presStyleIdx="5" presStyleCnt="10">
        <dgm:presLayoutVars>
          <dgm:bulletEnabled val="1"/>
        </dgm:presLayoutVars>
      </dgm:prSet>
      <dgm:spPr/>
    </dgm:pt>
    <dgm:pt modelId="{71F9D099-CBA0-E548-BCE5-EA8264CBA2E6}" type="pres">
      <dgm:prSet presAssocID="{96F50982-6C38-4AA6-997E-6E2345D24B84}" presName="sibTrans" presStyleCnt="0"/>
      <dgm:spPr/>
    </dgm:pt>
    <dgm:pt modelId="{5D1B6899-5B3D-654B-AAE3-A66487C2D820}" type="pres">
      <dgm:prSet presAssocID="{73833EB2-A602-4D06-A8C0-610892E30246}" presName="node" presStyleLbl="node1" presStyleIdx="6" presStyleCnt="10">
        <dgm:presLayoutVars>
          <dgm:bulletEnabled val="1"/>
        </dgm:presLayoutVars>
      </dgm:prSet>
      <dgm:spPr/>
    </dgm:pt>
    <dgm:pt modelId="{E8D4FCC1-7404-774E-B98B-2F8E5B47C79B}" type="pres">
      <dgm:prSet presAssocID="{9D5A6106-EB18-415F-B4D7-3B1365AA3CF3}" presName="sibTrans" presStyleCnt="0"/>
      <dgm:spPr/>
    </dgm:pt>
    <dgm:pt modelId="{AF27EDDF-EF0C-DA47-AB4A-844C1E78A305}" type="pres">
      <dgm:prSet presAssocID="{6AA81F67-7FEC-4F17-A17A-81DDA350E1B7}" presName="node" presStyleLbl="node1" presStyleIdx="7" presStyleCnt="10">
        <dgm:presLayoutVars>
          <dgm:bulletEnabled val="1"/>
        </dgm:presLayoutVars>
      </dgm:prSet>
      <dgm:spPr/>
    </dgm:pt>
    <dgm:pt modelId="{1947C9EB-F35E-2546-A42A-0D67AACC2806}" type="pres">
      <dgm:prSet presAssocID="{E2168B79-F90F-40A6-BDA7-71A520EE645E}" presName="sibTrans" presStyleCnt="0"/>
      <dgm:spPr/>
    </dgm:pt>
    <dgm:pt modelId="{8DC8D20F-B554-934D-B43F-E69F98C3DF8C}" type="pres">
      <dgm:prSet presAssocID="{761AB98E-D481-4E1B-8038-2F7D34A60295}" presName="node" presStyleLbl="node1" presStyleIdx="8" presStyleCnt="10">
        <dgm:presLayoutVars>
          <dgm:bulletEnabled val="1"/>
        </dgm:presLayoutVars>
      </dgm:prSet>
      <dgm:spPr/>
    </dgm:pt>
    <dgm:pt modelId="{5D2EC362-12E0-0647-AF0F-4819580F5956}" type="pres">
      <dgm:prSet presAssocID="{B5C989C5-9EA9-4E40-A752-846E9805F612}" presName="sibTrans" presStyleCnt="0"/>
      <dgm:spPr/>
    </dgm:pt>
    <dgm:pt modelId="{CBCE95DD-16EE-1547-8445-B6C2E435D2B1}" type="pres">
      <dgm:prSet presAssocID="{A3D79F71-9018-481A-A652-EA380427401C}" presName="node" presStyleLbl="node1" presStyleIdx="9" presStyleCnt="10">
        <dgm:presLayoutVars>
          <dgm:bulletEnabled val="1"/>
        </dgm:presLayoutVars>
      </dgm:prSet>
      <dgm:spPr/>
    </dgm:pt>
  </dgm:ptLst>
  <dgm:cxnLst>
    <dgm:cxn modelId="{A0EF4806-887B-F843-AAFC-BA0FA01DDC9A}" type="presOf" srcId="{6AA81F67-7FEC-4F17-A17A-81DDA350E1B7}" destId="{AF27EDDF-EF0C-DA47-AB4A-844C1E78A305}" srcOrd="0" destOrd="0" presId="urn:microsoft.com/office/officeart/2005/8/layout/default"/>
    <dgm:cxn modelId="{69DBAF18-AE30-E646-BDA6-9855C7AA60BD}" type="presOf" srcId="{4F73FBA9-7284-431D-95CF-7408856142A8}" destId="{25BB9D68-1A43-0046-8C93-85AF9692335C}" srcOrd="0" destOrd="0" presId="urn:microsoft.com/office/officeart/2005/8/layout/default"/>
    <dgm:cxn modelId="{AA39A02E-CD72-7A4A-8B2B-B3B81A5ABDE9}" type="presOf" srcId="{E5E922C7-6FBC-42FA-85FC-1C7B80A36ACA}" destId="{C66ECF8B-D3B3-CD46-8B65-826FEE1A7404}" srcOrd="0" destOrd="0" presId="urn:microsoft.com/office/officeart/2005/8/layout/default"/>
    <dgm:cxn modelId="{5623EE2E-667B-4E21-B574-9A7907CFED32}" srcId="{7657D811-15AE-419B-A98B-28240D062E3D}" destId="{761AB98E-D481-4E1B-8038-2F7D34A60295}" srcOrd="8" destOrd="0" parTransId="{4CE26BE8-ADB5-4E5C-AFC6-187EC9B6217C}" sibTransId="{B5C989C5-9EA9-4E40-A752-846E9805F612}"/>
    <dgm:cxn modelId="{9B2D573C-774F-44C3-8B58-969B56CD1B5D}" srcId="{7657D811-15AE-419B-A98B-28240D062E3D}" destId="{E5E922C7-6FBC-42FA-85FC-1C7B80A36ACA}" srcOrd="3" destOrd="0" parTransId="{72D30B1A-0D42-4FE7-A784-B9B9D7D0B613}" sibTransId="{8E6C4B92-42D7-481B-8484-E1D24720F587}"/>
    <dgm:cxn modelId="{6F18E142-9145-4544-82F6-9ED974E072C5}" srcId="{7657D811-15AE-419B-A98B-28240D062E3D}" destId="{67C5A124-C164-43C3-A4FD-A34C56B862F2}" srcOrd="1" destOrd="0" parTransId="{5DD3834C-BD6C-46C7-9470-9CBFAF1B6EBB}" sibTransId="{D6716B05-3D8E-470F-8946-AB587AAF235C}"/>
    <dgm:cxn modelId="{D05F955E-12DE-FE49-8921-B3F306131385}" type="presOf" srcId="{B54A1F80-DDE2-4C5D-B2F4-946857456A57}" destId="{B1390967-D608-934C-9F0B-68C13AD459AA}" srcOrd="0" destOrd="0" presId="urn:microsoft.com/office/officeart/2005/8/layout/default"/>
    <dgm:cxn modelId="{51A45662-895A-4A64-93E1-BC21A7F2E83A}" srcId="{7657D811-15AE-419B-A98B-28240D062E3D}" destId="{6AA81F67-7FEC-4F17-A17A-81DDA350E1B7}" srcOrd="7" destOrd="0" parTransId="{AB25F7DD-8A24-499E-9ECF-4589139E8785}" sibTransId="{E2168B79-F90F-40A6-BDA7-71A520EE645E}"/>
    <dgm:cxn modelId="{4602FD64-2682-4F10-A677-F00EFABF7079}" srcId="{7657D811-15AE-419B-A98B-28240D062E3D}" destId="{B54A1F80-DDE2-4C5D-B2F4-946857456A57}" srcOrd="2" destOrd="0" parTransId="{3D7EC3CC-75CA-488B-A9BF-8628A8E03475}" sibTransId="{05AFDDDD-F40D-4F68-A0FE-B992310A43AC}"/>
    <dgm:cxn modelId="{BA1F6B6F-C374-48C7-B36A-C626EBD5BD64}" srcId="{7657D811-15AE-419B-A98B-28240D062E3D}" destId="{E6D62E42-EE89-4C8D-A092-8E1352504364}" srcOrd="5" destOrd="0" parTransId="{FD81FB9B-8D62-4DAD-89CF-769DA71A0430}" sibTransId="{96F50982-6C38-4AA6-997E-6E2345D24B84}"/>
    <dgm:cxn modelId="{503E2874-9372-4284-AEF7-B9549E03C945}" srcId="{7657D811-15AE-419B-A98B-28240D062E3D}" destId="{73833EB2-A602-4D06-A8C0-610892E30246}" srcOrd="6" destOrd="0" parTransId="{28AC3E80-3B4E-4E4B-80E8-892A3481C2F3}" sibTransId="{9D5A6106-EB18-415F-B4D7-3B1365AA3CF3}"/>
    <dgm:cxn modelId="{CDD19B78-A044-4255-AE7C-E4F4A901031A}" srcId="{7657D811-15AE-419B-A98B-28240D062E3D}" destId="{A3D79F71-9018-481A-A652-EA380427401C}" srcOrd="9" destOrd="0" parTransId="{A075584F-EDC9-410F-B2F8-6D386F6FC7B3}" sibTransId="{5D2A9C09-2BEC-4880-B6AF-22F2CE3110ED}"/>
    <dgm:cxn modelId="{E694158A-0E2F-7D4B-99C0-A6E9AB05126A}" type="presOf" srcId="{73833EB2-A602-4D06-A8C0-610892E30246}" destId="{5D1B6899-5B3D-654B-AAE3-A66487C2D820}" srcOrd="0" destOrd="0" presId="urn:microsoft.com/office/officeart/2005/8/layout/default"/>
    <dgm:cxn modelId="{C7403699-4967-EF4D-B1E8-44073D4BA807}" type="presOf" srcId="{E6D62E42-EE89-4C8D-A092-8E1352504364}" destId="{83F60C13-0843-454B-AE1A-147F3AD6DDA6}" srcOrd="0" destOrd="0" presId="urn:microsoft.com/office/officeart/2005/8/layout/default"/>
    <dgm:cxn modelId="{34C0E9A0-9DE1-034C-A100-15A4C524A492}" type="presOf" srcId="{7657D811-15AE-419B-A98B-28240D062E3D}" destId="{C36ED96D-72E5-EA42-97D7-0FCA70667002}" srcOrd="0" destOrd="0" presId="urn:microsoft.com/office/officeart/2005/8/layout/default"/>
    <dgm:cxn modelId="{F6DC01A4-425E-2B4B-B814-37665E755103}" type="presOf" srcId="{761AB98E-D481-4E1B-8038-2F7D34A60295}" destId="{8DC8D20F-B554-934D-B43F-E69F98C3DF8C}" srcOrd="0" destOrd="0" presId="urn:microsoft.com/office/officeart/2005/8/layout/default"/>
    <dgm:cxn modelId="{5C09CDA5-65DD-9D46-8933-85885CA1577C}" type="presOf" srcId="{67C5A124-C164-43C3-A4FD-A34C56B862F2}" destId="{40C73579-C455-6640-A605-499766870896}" srcOrd="0" destOrd="0" presId="urn:microsoft.com/office/officeart/2005/8/layout/default"/>
    <dgm:cxn modelId="{7D161AB5-86B4-7E49-8FC8-80025E6CCBE0}" type="presOf" srcId="{1A53D33C-CDDF-4EE0-8718-04F048517019}" destId="{9940A52D-2832-6140-9527-8AE71DA51667}" srcOrd="0" destOrd="0" presId="urn:microsoft.com/office/officeart/2005/8/layout/default"/>
    <dgm:cxn modelId="{6BB178B9-5512-4DFC-8409-19E99BACD80B}" srcId="{7657D811-15AE-419B-A98B-28240D062E3D}" destId="{4F73FBA9-7284-431D-95CF-7408856142A8}" srcOrd="4" destOrd="0" parTransId="{A62A8424-920E-4BE6-96F5-9E94B665C29D}" sibTransId="{105C7003-DCDD-4C29-B47C-F98DD2342234}"/>
    <dgm:cxn modelId="{ED6DF0BB-B2FE-440D-9961-35FBCDE57F59}" srcId="{7657D811-15AE-419B-A98B-28240D062E3D}" destId="{1A53D33C-CDDF-4EE0-8718-04F048517019}" srcOrd="0" destOrd="0" parTransId="{C41480EA-F56F-4E19-91E0-070E1393FB5C}" sibTransId="{1489AB85-CCEB-469D-9DC6-48E513329EF6}"/>
    <dgm:cxn modelId="{C8FB1EC7-17FD-8545-AD76-CEB9557C5414}" type="presOf" srcId="{A3D79F71-9018-481A-A652-EA380427401C}" destId="{CBCE95DD-16EE-1547-8445-B6C2E435D2B1}" srcOrd="0" destOrd="0" presId="urn:microsoft.com/office/officeart/2005/8/layout/default"/>
    <dgm:cxn modelId="{FD22BB3F-93DA-1946-8BA2-72B35030E521}" type="presParOf" srcId="{C36ED96D-72E5-EA42-97D7-0FCA70667002}" destId="{9940A52D-2832-6140-9527-8AE71DA51667}" srcOrd="0" destOrd="0" presId="urn:microsoft.com/office/officeart/2005/8/layout/default"/>
    <dgm:cxn modelId="{6A2C6637-AF61-1749-B525-F764A182CBAF}" type="presParOf" srcId="{C36ED96D-72E5-EA42-97D7-0FCA70667002}" destId="{8D32F1DF-4664-5745-9419-C4768DEAC214}" srcOrd="1" destOrd="0" presId="urn:microsoft.com/office/officeart/2005/8/layout/default"/>
    <dgm:cxn modelId="{362F32B7-EE25-7A47-A2F6-8C752E2314C7}" type="presParOf" srcId="{C36ED96D-72E5-EA42-97D7-0FCA70667002}" destId="{40C73579-C455-6640-A605-499766870896}" srcOrd="2" destOrd="0" presId="urn:microsoft.com/office/officeart/2005/8/layout/default"/>
    <dgm:cxn modelId="{42DB1E09-3B61-DC49-85D2-02BF2E0ABD92}" type="presParOf" srcId="{C36ED96D-72E5-EA42-97D7-0FCA70667002}" destId="{AE22EB3E-A61E-8247-AB93-AC12E485F446}" srcOrd="3" destOrd="0" presId="urn:microsoft.com/office/officeart/2005/8/layout/default"/>
    <dgm:cxn modelId="{C353A1B2-89A0-364E-B092-636A11E977C4}" type="presParOf" srcId="{C36ED96D-72E5-EA42-97D7-0FCA70667002}" destId="{B1390967-D608-934C-9F0B-68C13AD459AA}" srcOrd="4" destOrd="0" presId="urn:microsoft.com/office/officeart/2005/8/layout/default"/>
    <dgm:cxn modelId="{B31C0D0B-8D22-054D-A9C9-8475B2C6168A}" type="presParOf" srcId="{C36ED96D-72E5-EA42-97D7-0FCA70667002}" destId="{1F739C4B-CD84-1849-A3ED-B9C0FCC6A517}" srcOrd="5" destOrd="0" presId="urn:microsoft.com/office/officeart/2005/8/layout/default"/>
    <dgm:cxn modelId="{5435F00E-B1EA-5D43-9F6B-CA6BE88F441F}" type="presParOf" srcId="{C36ED96D-72E5-EA42-97D7-0FCA70667002}" destId="{C66ECF8B-D3B3-CD46-8B65-826FEE1A7404}" srcOrd="6" destOrd="0" presId="urn:microsoft.com/office/officeart/2005/8/layout/default"/>
    <dgm:cxn modelId="{7D458774-95D5-3943-AFF6-37AF15B80F41}" type="presParOf" srcId="{C36ED96D-72E5-EA42-97D7-0FCA70667002}" destId="{73FC890C-6624-6E46-9AEB-66F5A9CB1A8C}" srcOrd="7" destOrd="0" presId="urn:microsoft.com/office/officeart/2005/8/layout/default"/>
    <dgm:cxn modelId="{B4A81537-8B54-E648-90F3-FB0C39AA406E}" type="presParOf" srcId="{C36ED96D-72E5-EA42-97D7-0FCA70667002}" destId="{25BB9D68-1A43-0046-8C93-85AF9692335C}" srcOrd="8" destOrd="0" presId="urn:microsoft.com/office/officeart/2005/8/layout/default"/>
    <dgm:cxn modelId="{6C5C9E2C-D7AE-EB4F-BA50-E153D2B96E34}" type="presParOf" srcId="{C36ED96D-72E5-EA42-97D7-0FCA70667002}" destId="{5E97CC11-73B3-8C42-B3E4-9351B5C80DEA}" srcOrd="9" destOrd="0" presId="urn:microsoft.com/office/officeart/2005/8/layout/default"/>
    <dgm:cxn modelId="{337C6460-0A14-A547-B315-AF1CC35192CF}" type="presParOf" srcId="{C36ED96D-72E5-EA42-97D7-0FCA70667002}" destId="{83F60C13-0843-454B-AE1A-147F3AD6DDA6}" srcOrd="10" destOrd="0" presId="urn:microsoft.com/office/officeart/2005/8/layout/default"/>
    <dgm:cxn modelId="{335AAFFE-CC85-7745-8712-3469A3A49BC8}" type="presParOf" srcId="{C36ED96D-72E5-EA42-97D7-0FCA70667002}" destId="{71F9D099-CBA0-E548-BCE5-EA8264CBA2E6}" srcOrd="11" destOrd="0" presId="urn:microsoft.com/office/officeart/2005/8/layout/default"/>
    <dgm:cxn modelId="{C4346597-D694-3C41-929A-785CE0E1E66E}" type="presParOf" srcId="{C36ED96D-72E5-EA42-97D7-0FCA70667002}" destId="{5D1B6899-5B3D-654B-AAE3-A66487C2D820}" srcOrd="12" destOrd="0" presId="urn:microsoft.com/office/officeart/2005/8/layout/default"/>
    <dgm:cxn modelId="{8B1EE26D-5479-9D4A-8A7C-509A10100FD1}" type="presParOf" srcId="{C36ED96D-72E5-EA42-97D7-0FCA70667002}" destId="{E8D4FCC1-7404-774E-B98B-2F8E5B47C79B}" srcOrd="13" destOrd="0" presId="urn:microsoft.com/office/officeart/2005/8/layout/default"/>
    <dgm:cxn modelId="{2C0D3952-22F2-C540-99BE-2B41E1F2D252}" type="presParOf" srcId="{C36ED96D-72E5-EA42-97D7-0FCA70667002}" destId="{AF27EDDF-EF0C-DA47-AB4A-844C1E78A305}" srcOrd="14" destOrd="0" presId="urn:microsoft.com/office/officeart/2005/8/layout/default"/>
    <dgm:cxn modelId="{892E5E03-C4EA-1A4A-AA80-53DFFAAAEFC1}" type="presParOf" srcId="{C36ED96D-72E5-EA42-97D7-0FCA70667002}" destId="{1947C9EB-F35E-2546-A42A-0D67AACC2806}" srcOrd="15" destOrd="0" presId="urn:microsoft.com/office/officeart/2005/8/layout/default"/>
    <dgm:cxn modelId="{DE5E2BBE-0868-4340-A2D8-DCC6C2DB1520}" type="presParOf" srcId="{C36ED96D-72E5-EA42-97D7-0FCA70667002}" destId="{8DC8D20F-B554-934D-B43F-E69F98C3DF8C}" srcOrd="16" destOrd="0" presId="urn:microsoft.com/office/officeart/2005/8/layout/default"/>
    <dgm:cxn modelId="{A2F1F9FD-2850-4E47-85D4-05BDE3E3081B}" type="presParOf" srcId="{C36ED96D-72E5-EA42-97D7-0FCA70667002}" destId="{5D2EC362-12E0-0647-AF0F-4819580F5956}" srcOrd="17" destOrd="0" presId="urn:microsoft.com/office/officeart/2005/8/layout/default"/>
    <dgm:cxn modelId="{AF4A8B98-B021-9642-A25A-0C486C16F838}" type="presParOf" srcId="{C36ED96D-72E5-EA42-97D7-0FCA70667002}" destId="{CBCE95DD-16EE-1547-8445-B6C2E435D2B1}" srcOrd="1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95B08D5-682F-47D0-87D7-F534FDE492DB}"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4A368D39-D9B1-4365-A59C-6B7A410B7D4D}">
      <dgm:prSet/>
      <dgm:spPr/>
      <dgm:t>
        <a:bodyPr/>
        <a:lstStyle/>
        <a:p>
          <a:r>
            <a:rPr lang="en-GB" b="1" i="0" dirty="0"/>
            <a:t>Physiological Changes</a:t>
          </a:r>
          <a:r>
            <a:rPr lang="en-GB" b="0" i="0" dirty="0"/>
            <a:t>: </a:t>
          </a:r>
        </a:p>
        <a:p>
          <a:r>
            <a:rPr lang="en-GB" b="0" i="0" dirty="0"/>
            <a:t>Sexual arousal involves a variety of physiological changes in the body, such as increased heart rate, blood flow to the genitals, and changes in respiration. Interoceptive receptors throughout the body detect these changes and send signals to the brain, particularly to areas involved in interoceptive processing, such as the insular cortex.</a:t>
          </a:r>
          <a:endParaRPr lang="en-US" dirty="0"/>
        </a:p>
      </dgm:t>
    </dgm:pt>
    <dgm:pt modelId="{2D996D1B-AF26-445D-843A-71BC9D7F229C}" type="parTrans" cxnId="{D9122F93-5B4E-4823-8036-5FDAD383CD03}">
      <dgm:prSet/>
      <dgm:spPr/>
      <dgm:t>
        <a:bodyPr/>
        <a:lstStyle/>
        <a:p>
          <a:endParaRPr lang="en-US"/>
        </a:p>
      </dgm:t>
    </dgm:pt>
    <dgm:pt modelId="{460AD380-E4FA-41B4-B1F1-B6A9B24A8317}" type="sibTrans" cxnId="{D9122F93-5B4E-4823-8036-5FDAD383CD03}">
      <dgm:prSet/>
      <dgm:spPr/>
      <dgm:t>
        <a:bodyPr/>
        <a:lstStyle/>
        <a:p>
          <a:endParaRPr lang="en-US"/>
        </a:p>
      </dgm:t>
    </dgm:pt>
    <dgm:pt modelId="{98311117-1241-474A-AAB1-BB3FF6D40390}">
      <dgm:prSet/>
      <dgm:spPr/>
      <dgm:t>
        <a:bodyPr/>
        <a:lstStyle/>
        <a:p>
          <a:r>
            <a:rPr lang="en-GB" b="1" i="0" dirty="0"/>
            <a:t>Integration with Sensory Input</a:t>
          </a:r>
          <a:r>
            <a:rPr lang="en-GB" b="0" i="0" dirty="0"/>
            <a:t>: Interoceptive signals are integrated with sensory input from the genitals, as well as with emotional and cognitive processes related to sexuality. This integration helps in interpreting the significance of physiological changes in the context of sexual stimuli and desire.</a:t>
          </a:r>
          <a:endParaRPr lang="en-US" dirty="0"/>
        </a:p>
      </dgm:t>
    </dgm:pt>
    <dgm:pt modelId="{8AB92B24-E829-4AE2-B0B0-8ABF0EE96CE8}" type="parTrans" cxnId="{2EB4C595-9A57-4908-97F5-A6DDD1132CB4}">
      <dgm:prSet/>
      <dgm:spPr/>
      <dgm:t>
        <a:bodyPr/>
        <a:lstStyle/>
        <a:p>
          <a:endParaRPr lang="en-US"/>
        </a:p>
      </dgm:t>
    </dgm:pt>
    <dgm:pt modelId="{95D278C0-3E10-4457-AB86-2BE6F2FEED80}" type="sibTrans" cxnId="{2EB4C595-9A57-4908-97F5-A6DDD1132CB4}">
      <dgm:prSet/>
      <dgm:spPr/>
      <dgm:t>
        <a:bodyPr/>
        <a:lstStyle/>
        <a:p>
          <a:endParaRPr lang="en-US"/>
        </a:p>
      </dgm:t>
    </dgm:pt>
    <dgm:pt modelId="{EDFCF4E1-352F-449C-9A54-2B3A96E307B0}">
      <dgm:prSet/>
      <dgm:spPr/>
      <dgm:t>
        <a:bodyPr/>
        <a:lstStyle/>
        <a:p>
          <a:r>
            <a:rPr lang="en-GB" b="1" i="0" dirty="0"/>
            <a:t>Arousal Response</a:t>
          </a:r>
          <a:r>
            <a:rPr lang="en-GB" b="0" i="0" dirty="0"/>
            <a:t>: </a:t>
          </a:r>
        </a:p>
        <a:p>
          <a:r>
            <a:rPr lang="en-GB" b="0" i="0" dirty="0"/>
            <a:t>Interoceptive signals contribute to the arousal response during sexual stimulation. Increased blood flow to the genitals and heightened sensations in erogenous zones are detected by interoceptive receptors, leading to further arousal and sexual pleasure.</a:t>
          </a:r>
          <a:endParaRPr lang="en-US" dirty="0"/>
        </a:p>
      </dgm:t>
    </dgm:pt>
    <dgm:pt modelId="{FFD101D8-43A2-4EF9-9B4D-1D0AD78AA56E}" type="parTrans" cxnId="{3A1D52F9-E8DB-41D8-9C24-D170DE5337BD}">
      <dgm:prSet/>
      <dgm:spPr/>
      <dgm:t>
        <a:bodyPr/>
        <a:lstStyle/>
        <a:p>
          <a:endParaRPr lang="en-US"/>
        </a:p>
      </dgm:t>
    </dgm:pt>
    <dgm:pt modelId="{A687993E-9C41-4E0A-970E-E14DFBB2050F}" type="sibTrans" cxnId="{3A1D52F9-E8DB-41D8-9C24-D170DE5337BD}">
      <dgm:prSet/>
      <dgm:spPr/>
      <dgm:t>
        <a:bodyPr/>
        <a:lstStyle/>
        <a:p>
          <a:endParaRPr lang="en-US"/>
        </a:p>
      </dgm:t>
    </dgm:pt>
    <dgm:pt modelId="{073549BB-2B1C-46B8-B59A-E40A5038E0BA}">
      <dgm:prSet/>
      <dgm:spPr/>
      <dgm:t>
        <a:bodyPr/>
        <a:lstStyle/>
        <a:p>
          <a:r>
            <a:rPr lang="en-GB" b="1" i="0" dirty="0"/>
            <a:t>Emotional and Psychological Experience</a:t>
          </a:r>
          <a:r>
            <a:rPr lang="en-GB" b="0" i="0" dirty="0"/>
            <a:t>: Interoceptive signals also influence the emotional and psychological experience of sexual arousal. Sensations such as increased heart rate and heightened sensitivity in erogenous areas contribute to feelings of excitement, desire, and pleasure.</a:t>
          </a:r>
          <a:endParaRPr lang="en-US" dirty="0"/>
        </a:p>
      </dgm:t>
    </dgm:pt>
    <dgm:pt modelId="{55F2AF79-AD75-4308-8EEA-8EFA91B40065}" type="parTrans" cxnId="{E1B4D668-79E1-44AC-BE92-8DA53CD41EE2}">
      <dgm:prSet/>
      <dgm:spPr/>
      <dgm:t>
        <a:bodyPr/>
        <a:lstStyle/>
        <a:p>
          <a:endParaRPr lang="en-US"/>
        </a:p>
      </dgm:t>
    </dgm:pt>
    <dgm:pt modelId="{C91CA40E-1A0E-449D-AD14-2F47B7312A6B}" type="sibTrans" cxnId="{E1B4D668-79E1-44AC-BE92-8DA53CD41EE2}">
      <dgm:prSet/>
      <dgm:spPr/>
      <dgm:t>
        <a:bodyPr/>
        <a:lstStyle/>
        <a:p>
          <a:endParaRPr lang="en-US"/>
        </a:p>
      </dgm:t>
    </dgm:pt>
    <dgm:pt modelId="{DE79BC72-BD35-4AB0-BBC0-2B71FCAEB985}">
      <dgm:prSet/>
      <dgm:spPr/>
      <dgm:t>
        <a:bodyPr/>
        <a:lstStyle/>
        <a:p>
          <a:r>
            <a:rPr lang="en-GB" b="1" i="0" dirty="0"/>
            <a:t>Regulation and Modulation</a:t>
          </a:r>
          <a:r>
            <a:rPr lang="en-GB" b="0" i="0" dirty="0"/>
            <a:t>: </a:t>
          </a:r>
        </a:p>
        <a:p>
          <a:r>
            <a:rPr lang="en-GB" b="0" i="0" dirty="0"/>
            <a:t>The interoceptive sense is involved in regulating and modulating sexual arousal levels. Individuals may learn to attend to and regulate their internal physiological states during sexual activity, enhancing their ability to experience and control arousal.</a:t>
          </a:r>
          <a:endParaRPr lang="en-US" dirty="0"/>
        </a:p>
      </dgm:t>
    </dgm:pt>
    <dgm:pt modelId="{D8E58B3D-0BCE-480D-B48D-EED8DDEFA723}" type="parTrans" cxnId="{DE2D3F53-26EF-4468-BFD5-739407862ECA}">
      <dgm:prSet/>
      <dgm:spPr/>
      <dgm:t>
        <a:bodyPr/>
        <a:lstStyle/>
        <a:p>
          <a:endParaRPr lang="en-US"/>
        </a:p>
      </dgm:t>
    </dgm:pt>
    <dgm:pt modelId="{8BC9CF69-C910-4D44-A810-6968E7C20AF3}" type="sibTrans" cxnId="{DE2D3F53-26EF-4468-BFD5-739407862ECA}">
      <dgm:prSet/>
      <dgm:spPr/>
      <dgm:t>
        <a:bodyPr/>
        <a:lstStyle/>
        <a:p>
          <a:endParaRPr lang="en-US"/>
        </a:p>
      </dgm:t>
    </dgm:pt>
    <dgm:pt modelId="{EEFA5AF5-C63A-4BD7-AF81-FF95711DA5F7}">
      <dgm:prSet/>
      <dgm:spPr/>
      <dgm:t>
        <a:bodyPr/>
        <a:lstStyle/>
        <a:p>
          <a:r>
            <a:rPr lang="en-GB" b="1" i="0" dirty="0"/>
            <a:t>Connection to Sexual Dysfunction</a:t>
          </a:r>
          <a:r>
            <a:rPr lang="en-GB" b="0" i="0" dirty="0"/>
            <a:t>: Disruptions in the interoceptive sense can contribute to sexual dysfunction. For example, individuals with conditions such as erectile dysfunction or anorgasmia may have difficulty perceiving and responding to internal physiological cues associated with arousal.</a:t>
          </a:r>
          <a:endParaRPr lang="en-US" dirty="0"/>
        </a:p>
      </dgm:t>
    </dgm:pt>
    <dgm:pt modelId="{1423ABD9-46AD-4CC0-9ED9-EF5858FA9466}" type="parTrans" cxnId="{B47B6638-4D6E-4AE0-B764-7C180841E339}">
      <dgm:prSet/>
      <dgm:spPr/>
      <dgm:t>
        <a:bodyPr/>
        <a:lstStyle/>
        <a:p>
          <a:endParaRPr lang="en-US"/>
        </a:p>
      </dgm:t>
    </dgm:pt>
    <dgm:pt modelId="{A9FE5F09-E6F4-4490-BCA5-DC706D6A5BE0}" type="sibTrans" cxnId="{B47B6638-4D6E-4AE0-B764-7C180841E339}">
      <dgm:prSet/>
      <dgm:spPr/>
      <dgm:t>
        <a:bodyPr/>
        <a:lstStyle/>
        <a:p>
          <a:endParaRPr lang="en-US"/>
        </a:p>
      </dgm:t>
    </dgm:pt>
    <dgm:pt modelId="{CA2FA1C0-BB07-C04E-9574-F17BF65D3EF9}" type="pres">
      <dgm:prSet presAssocID="{A95B08D5-682F-47D0-87D7-F534FDE492DB}" presName="diagram" presStyleCnt="0">
        <dgm:presLayoutVars>
          <dgm:dir/>
          <dgm:resizeHandles val="exact"/>
        </dgm:presLayoutVars>
      </dgm:prSet>
      <dgm:spPr/>
    </dgm:pt>
    <dgm:pt modelId="{FF84FED0-9453-184A-90B1-B10C780F98AE}" type="pres">
      <dgm:prSet presAssocID="{4A368D39-D9B1-4365-A59C-6B7A410B7D4D}" presName="node" presStyleLbl="node1" presStyleIdx="0" presStyleCnt="6">
        <dgm:presLayoutVars>
          <dgm:bulletEnabled val="1"/>
        </dgm:presLayoutVars>
      </dgm:prSet>
      <dgm:spPr/>
    </dgm:pt>
    <dgm:pt modelId="{4C39433D-6DBC-614E-9C86-D0CC7114FA17}" type="pres">
      <dgm:prSet presAssocID="{460AD380-E4FA-41B4-B1F1-B6A9B24A8317}" presName="sibTrans" presStyleCnt="0"/>
      <dgm:spPr/>
    </dgm:pt>
    <dgm:pt modelId="{7A98E5FB-D5DA-6D4D-8FFA-8AFB041B7C57}" type="pres">
      <dgm:prSet presAssocID="{98311117-1241-474A-AAB1-BB3FF6D40390}" presName="node" presStyleLbl="node1" presStyleIdx="1" presStyleCnt="6">
        <dgm:presLayoutVars>
          <dgm:bulletEnabled val="1"/>
        </dgm:presLayoutVars>
      </dgm:prSet>
      <dgm:spPr/>
    </dgm:pt>
    <dgm:pt modelId="{2C62ABA3-AE7F-2747-A92E-49F42B2EFB7B}" type="pres">
      <dgm:prSet presAssocID="{95D278C0-3E10-4457-AB86-2BE6F2FEED80}" presName="sibTrans" presStyleCnt="0"/>
      <dgm:spPr/>
    </dgm:pt>
    <dgm:pt modelId="{37B66D93-873C-6246-936B-D95723BFCA1D}" type="pres">
      <dgm:prSet presAssocID="{EDFCF4E1-352F-449C-9A54-2B3A96E307B0}" presName="node" presStyleLbl="node1" presStyleIdx="2" presStyleCnt="6">
        <dgm:presLayoutVars>
          <dgm:bulletEnabled val="1"/>
        </dgm:presLayoutVars>
      </dgm:prSet>
      <dgm:spPr/>
    </dgm:pt>
    <dgm:pt modelId="{9E74F0AF-58B0-F747-888F-4CA20C499789}" type="pres">
      <dgm:prSet presAssocID="{A687993E-9C41-4E0A-970E-E14DFBB2050F}" presName="sibTrans" presStyleCnt="0"/>
      <dgm:spPr/>
    </dgm:pt>
    <dgm:pt modelId="{A2146928-8EEC-5F48-A4AC-DECC850BC4B4}" type="pres">
      <dgm:prSet presAssocID="{073549BB-2B1C-46B8-B59A-E40A5038E0BA}" presName="node" presStyleLbl="node1" presStyleIdx="3" presStyleCnt="6">
        <dgm:presLayoutVars>
          <dgm:bulletEnabled val="1"/>
        </dgm:presLayoutVars>
      </dgm:prSet>
      <dgm:spPr/>
    </dgm:pt>
    <dgm:pt modelId="{3075B879-BAD8-884F-A07E-B6A139E08D9B}" type="pres">
      <dgm:prSet presAssocID="{C91CA40E-1A0E-449D-AD14-2F47B7312A6B}" presName="sibTrans" presStyleCnt="0"/>
      <dgm:spPr/>
    </dgm:pt>
    <dgm:pt modelId="{8B1F3ADB-FB82-A341-AE9C-717D3617047C}" type="pres">
      <dgm:prSet presAssocID="{DE79BC72-BD35-4AB0-BBC0-2B71FCAEB985}" presName="node" presStyleLbl="node1" presStyleIdx="4" presStyleCnt="6">
        <dgm:presLayoutVars>
          <dgm:bulletEnabled val="1"/>
        </dgm:presLayoutVars>
      </dgm:prSet>
      <dgm:spPr/>
    </dgm:pt>
    <dgm:pt modelId="{53BADBF6-5590-6A49-A2C6-C4A77F8A75B0}" type="pres">
      <dgm:prSet presAssocID="{8BC9CF69-C910-4D44-A810-6968E7C20AF3}" presName="sibTrans" presStyleCnt="0"/>
      <dgm:spPr/>
    </dgm:pt>
    <dgm:pt modelId="{CC169939-C8AC-7F44-8F66-00DD54B8FF6C}" type="pres">
      <dgm:prSet presAssocID="{EEFA5AF5-C63A-4BD7-AF81-FF95711DA5F7}" presName="node" presStyleLbl="node1" presStyleIdx="5" presStyleCnt="6">
        <dgm:presLayoutVars>
          <dgm:bulletEnabled val="1"/>
        </dgm:presLayoutVars>
      </dgm:prSet>
      <dgm:spPr/>
    </dgm:pt>
  </dgm:ptLst>
  <dgm:cxnLst>
    <dgm:cxn modelId="{B47B6638-4D6E-4AE0-B764-7C180841E339}" srcId="{A95B08D5-682F-47D0-87D7-F534FDE492DB}" destId="{EEFA5AF5-C63A-4BD7-AF81-FF95711DA5F7}" srcOrd="5" destOrd="0" parTransId="{1423ABD9-46AD-4CC0-9ED9-EF5858FA9466}" sibTransId="{A9FE5F09-E6F4-4490-BCA5-DC706D6A5BE0}"/>
    <dgm:cxn modelId="{DE2D3F53-26EF-4468-BFD5-739407862ECA}" srcId="{A95B08D5-682F-47D0-87D7-F534FDE492DB}" destId="{DE79BC72-BD35-4AB0-BBC0-2B71FCAEB985}" srcOrd="4" destOrd="0" parTransId="{D8E58B3D-0BCE-480D-B48D-EED8DDEFA723}" sibTransId="{8BC9CF69-C910-4D44-A810-6968E7C20AF3}"/>
    <dgm:cxn modelId="{E1B4D668-79E1-44AC-BE92-8DA53CD41EE2}" srcId="{A95B08D5-682F-47D0-87D7-F534FDE492DB}" destId="{073549BB-2B1C-46B8-B59A-E40A5038E0BA}" srcOrd="3" destOrd="0" parTransId="{55F2AF79-AD75-4308-8EEA-8EFA91B40065}" sibTransId="{C91CA40E-1A0E-449D-AD14-2F47B7312A6B}"/>
    <dgm:cxn modelId="{CE28E18E-35F1-E345-B046-B86B88C212C1}" type="presOf" srcId="{4A368D39-D9B1-4365-A59C-6B7A410B7D4D}" destId="{FF84FED0-9453-184A-90B1-B10C780F98AE}" srcOrd="0" destOrd="0" presId="urn:microsoft.com/office/officeart/2005/8/layout/default"/>
    <dgm:cxn modelId="{D9122F93-5B4E-4823-8036-5FDAD383CD03}" srcId="{A95B08D5-682F-47D0-87D7-F534FDE492DB}" destId="{4A368D39-D9B1-4365-A59C-6B7A410B7D4D}" srcOrd="0" destOrd="0" parTransId="{2D996D1B-AF26-445D-843A-71BC9D7F229C}" sibTransId="{460AD380-E4FA-41B4-B1F1-B6A9B24A8317}"/>
    <dgm:cxn modelId="{2EB4C595-9A57-4908-97F5-A6DDD1132CB4}" srcId="{A95B08D5-682F-47D0-87D7-F534FDE492DB}" destId="{98311117-1241-474A-AAB1-BB3FF6D40390}" srcOrd="1" destOrd="0" parTransId="{8AB92B24-E829-4AE2-B0B0-8ABF0EE96CE8}" sibTransId="{95D278C0-3E10-4457-AB86-2BE6F2FEED80}"/>
    <dgm:cxn modelId="{4CAEADB1-DEA7-224A-AE08-881737E5EF16}" type="presOf" srcId="{EEFA5AF5-C63A-4BD7-AF81-FF95711DA5F7}" destId="{CC169939-C8AC-7F44-8F66-00DD54B8FF6C}" srcOrd="0" destOrd="0" presId="urn:microsoft.com/office/officeart/2005/8/layout/default"/>
    <dgm:cxn modelId="{1DE68EB3-CDD3-214F-A29A-8421CD4A78EC}" type="presOf" srcId="{A95B08D5-682F-47D0-87D7-F534FDE492DB}" destId="{CA2FA1C0-BB07-C04E-9574-F17BF65D3EF9}" srcOrd="0" destOrd="0" presId="urn:microsoft.com/office/officeart/2005/8/layout/default"/>
    <dgm:cxn modelId="{831095BD-4DEE-EA4E-B30A-4D5675159746}" type="presOf" srcId="{EDFCF4E1-352F-449C-9A54-2B3A96E307B0}" destId="{37B66D93-873C-6246-936B-D95723BFCA1D}" srcOrd="0" destOrd="0" presId="urn:microsoft.com/office/officeart/2005/8/layout/default"/>
    <dgm:cxn modelId="{544B70D4-3629-034F-A067-D34BA63AF168}" type="presOf" srcId="{073549BB-2B1C-46B8-B59A-E40A5038E0BA}" destId="{A2146928-8EEC-5F48-A4AC-DECC850BC4B4}" srcOrd="0" destOrd="0" presId="urn:microsoft.com/office/officeart/2005/8/layout/default"/>
    <dgm:cxn modelId="{B20388D5-3BCD-3F46-AAF6-2801880AFFE1}" type="presOf" srcId="{98311117-1241-474A-AAB1-BB3FF6D40390}" destId="{7A98E5FB-D5DA-6D4D-8FFA-8AFB041B7C57}" srcOrd="0" destOrd="0" presId="urn:microsoft.com/office/officeart/2005/8/layout/default"/>
    <dgm:cxn modelId="{F4B6C4DB-9346-5741-8FE1-C7320F902F66}" type="presOf" srcId="{DE79BC72-BD35-4AB0-BBC0-2B71FCAEB985}" destId="{8B1F3ADB-FB82-A341-AE9C-717D3617047C}" srcOrd="0" destOrd="0" presId="urn:microsoft.com/office/officeart/2005/8/layout/default"/>
    <dgm:cxn modelId="{3A1D52F9-E8DB-41D8-9C24-D170DE5337BD}" srcId="{A95B08D5-682F-47D0-87D7-F534FDE492DB}" destId="{EDFCF4E1-352F-449C-9A54-2B3A96E307B0}" srcOrd="2" destOrd="0" parTransId="{FFD101D8-43A2-4EF9-9B4D-1D0AD78AA56E}" sibTransId="{A687993E-9C41-4E0A-970E-E14DFBB2050F}"/>
    <dgm:cxn modelId="{02CEEFE0-E159-6049-A35A-1ECA35276DF1}" type="presParOf" srcId="{CA2FA1C0-BB07-C04E-9574-F17BF65D3EF9}" destId="{FF84FED0-9453-184A-90B1-B10C780F98AE}" srcOrd="0" destOrd="0" presId="urn:microsoft.com/office/officeart/2005/8/layout/default"/>
    <dgm:cxn modelId="{64DA14CF-3FAC-3645-9F7F-5E66CDE585D7}" type="presParOf" srcId="{CA2FA1C0-BB07-C04E-9574-F17BF65D3EF9}" destId="{4C39433D-6DBC-614E-9C86-D0CC7114FA17}" srcOrd="1" destOrd="0" presId="urn:microsoft.com/office/officeart/2005/8/layout/default"/>
    <dgm:cxn modelId="{B53573F7-D5CE-0A4E-A631-CB22ABBBD772}" type="presParOf" srcId="{CA2FA1C0-BB07-C04E-9574-F17BF65D3EF9}" destId="{7A98E5FB-D5DA-6D4D-8FFA-8AFB041B7C57}" srcOrd="2" destOrd="0" presId="urn:microsoft.com/office/officeart/2005/8/layout/default"/>
    <dgm:cxn modelId="{FD5076BB-2B86-0845-95DF-F0655F228698}" type="presParOf" srcId="{CA2FA1C0-BB07-C04E-9574-F17BF65D3EF9}" destId="{2C62ABA3-AE7F-2747-A92E-49F42B2EFB7B}" srcOrd="3" destOrd="0" presId="urn:microsoft.com/office/officeart/2005/8/layout/default"/>
    <dgm:cxn modelId="{DF0FA56F-BB99-9B47-94E1-BAFF04C57A42}" type="presParOf" srcId="{CA2FA1C0-BB07-C04E-9574-F17BF65D3EF9}" destId="{37B66D93-873C-6246-936B-D95723BFCA1D}" srcOrd="4" destOrd="0" presId="urn:microsoft.com/office/officeart/2005/8/layout/default"/>
    <dgm:cxn modelId="{B9953388-48DE-424C-B1D7-83008E7E5D5C}" type="presParOf" srcId="{CA2FA1C0-BB07-C04E-9574-F17BF65D3EF9}" destId="{9E74F0AF-58B0-F747-888F-4CA20C499789}" srcOrd="5" destOrd="0" presId="urn:microsoft.com/office/officeart/2005/8/layout/default"/>
    <dgm:cxn modelId="{C4CBFBFD-013F-114B-81FA-92F619CFBBC4}" type="presParOf" srcId="{CA2FA1C0-BB07-C04E-9574-F17BF65D3EF9}" destId="{A2146928-8EEC-5F48-A4AC-DECC850BC4B4}" srcOrd="6" destOrd="0" presId="urn:microsoft.com/office/officeart/2005/8/layout/default"/>
    <dgm:cxn modelId="{53E84C98-154B-4642-9761-270260859DD0}" type="presParOf" srcId="{CA2FA1C0-BB07-C04E-9574-F17BF65D3EF9}" destId="{3075B879-BAD8-884F-A07E-B6A139E08D9B}" srcOrd="7" destOrd="0" presId="urn:microsoft.com/office/officeart/2005/8/layout/default"/>
    <dgm:cxn modelId="{B986AFC1-BF0C-2046-943E-9DC0D97438AE}" type="presParOf" srcId="{CA2FA1C0-BB07-C04E-9574-F17BF65D3EF9}" destId="{8B1F3ADB-FB82-A341-AE9C-717D3617047C}" srcOrd="8" destOrd="0" presId="urn:microsoft.com/office/officeart/2005/8/layout/default"/>
    <dgm:cxn modelId="{D0EEA2F8-CE32-B847-AA5E-1A1A72973000}" type="presParOf" srcId="{CA2FA1C0-BB07-C04E-9574-F17BF65D3EF9}" destId="{53BADBF6-5590-6A49-A2C6-C4A77F8A75B0}" srcOrd="9" destOrd="0" presId="urn:microsoft.com/office/officeart/2005/8/layout/default"/>
    <dgm:cxn modelId="{993E5FB1-98F5-C448-90A0-951B00945F31}" type="presParOf" srcId="{CA2FA1C0-BB07-C04E-9574-F17BF65D3EF9}" destId="{CC169939-C8AC-7F44-8F66-00DD54B8FF6C}"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4C1AE27-340F-49B4-9174-4B97348FD4F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812818F-4274-4A7C-BF96-2C45639CDF30}">
      <dgm:prSet/>
      <dgm:spPr/>
      <dgm:t>
        <a:bodyPr/>
        <a:lstStyle/>
        <a:p>
          <a:r>
            <a:rPr lang="en-US" dirty="0"/>
            <a:t>1. In an ideal world, sensory diets should be done 12-16 minuets daily- however, if you manage to do sensory diets twice a week for 10 minuets, this is fine – something is better than nothing!</a:t>
          </a:r>
        </a:p>
      </dgm:t>
    </dgm:pt>
    <dgm:pt modelId="{F403F19A-C26E-4646-A38F-5DC5DD59A714}" type="parTrans" cxnId="{09EC48C9-AAA5-43E7-8780-FF84A6A7AB0E}">
      <dgm:prSet/>
      <dgm:spPr/>
      <dgm:t>
        <a:bodyPr/>
        <a:lstStyle/>
        <a:p>
          <a:endParaRPr lang="en-US"/>
        </a:p>
      </dgm:t>
    </dgm:pt>
    <dgm:pt modelId="{FCEE83FD-4471-414E-AE29-6E344143C55C}" type="sibTrans" cxnId="{09EC48C9-AAA5-43E7-8780-FF84A6A7AB0E}">
      <dgm:prSet/>
      <dgm:spPr/>
      <dgm:t>
        <a:bodyPr/>
        <a:lstStyle/>
        <a:p>
          <a:endParaRPr lang="en-US"/>
        </a:p>
      </dgm:t>
    </dgm:pt>
    <dgm:pt modelId="{21C436A7-FCC1-4C67-85B1-7EEB672FACB4}">
      <dgm:prSet/>
      <dgm:spPr/>
      <dgm:t>
        <a:bodyPr/>
        <a:lstStyle/>
        <a:p>
          <a:r>
            <a:rPr lang="en-US" dirty="0"/>
            <a:t>2. Make sure you put an activity in for ALL the senses in this time</a:t>
          </a:r>
        </a:p>
      </dgm:t>
    </dgm:pt>
    <dgm:pt modelId="{C2A3B479-0A73-4D34-963D-F15506D67649}" type="parTrans" cxnId="{06088C5E-75C7-40DB-B681-D6163E2AE82E}">
      <dgm:prSet/>
      <dgm:spPr/>
      <dgm:t>
        <a:bodyPr/>
        <a:lstStyle/>
        <a:p>
          <a:endParaRPr lang="en-US"/>
        </a:p>
      </dgm:t>
    </dgm:pt>
    <dgm:pt modelId="{31659A18-3EC0-4A56-A7FE-03E496E537B7}" type="sibTrans" cxnId="{06088C5E-75C7-40DB-B681-D6163E2AE82E}">
      <dgm:prSet/>
      <dgm:spPr/>
      <dgm:t>
        <a:bodyPr/>
        <a:lstStyle/>
        <a:p>
          <a:endParaRPr lang="en-US"/>
        </a:p>
      </dgm:t>
    </dgm:pt>
    <dgm:pt modelId="{0A303770-949B-43AE-95D9-286FAFFB5833}">
      <dgm:prSet/>
      <dgm:spPr/>
      <dgm:t>
        <a:bodyPr/>
        <a:lstStyle/>
        <a:p>
          <a:r>
            <a:rPr lang="en-US" dirty="0"/>
            <a:t>3. But you have MORE activities for the sense that has been highlighted as the one or two that child is struggling with</a:t>
          </a:r>
        </a:p>
      </dgm:t>
    </dgm:pt>
    <dgm:pt modelId="{20F7EB5C-C274-4C0C-9985-CE9248308FFB}" type="parTrans" cxnId="{9AE210F1-C1CC-42AD-AFA9-2CFBAB8B38C6}">
      <dgm:prSet/>
      <dgm:spPr/>
      <dgm:t>
        <a:bodyPr/>
        <a:lstStyle/>
        <a:p>
          <a:endParaRPr lang="en-US"/>
        </a:p>
      </dgm:t>
    </dgm:pt>
    <dgm:pt modelId="{03EE6255-CA2E-485B-9274-B4B58612F2D8}" type="sibTrans" cxnId="{9AE210F1-C1CC-42AD-AFA9-2CFBAB8B38C6}">
      <dgm:prSet/>
      <dgm:spPr/>
      <dgm:t>
        <a:bodyPr/>
        <a:lstStyle/>
        <a:p>
          <a:endParaRPr lang="en-US"/>
        </a:p>
      </dgm:t>
    </dgm:pt>
    <dgm:pt modelId="{7B714125-5491-455F-BDD6-F218BB2D616E}" type="pres">
      <dgm:prSet presAssocID="{24C1AE27-340F-49B4-9174-4B97348FD4F6}" presName="root" presStyleCnt="0">
        <dgm:presLayoutVars>
          <dgm:dir/>
          <dgm:resizeHandles val="exact"/>
        </dgm:presLayoutVars>
      </dgm:prSet>
      <dgm:spPr/>
    </dgm:pt>
    <dgm:pt modelId="{462E5E42-BC39-4537-BB45-2E2D6E20BD96}" type="pres">
      <dgm:prSet presAssocID="{D812818F-4274-4A7C-BF96-2C45639CDF30}" presName="compNode" presStyleCnt="0"/>
      <dgm:spPr/>
    </dgm:pt>
    <dgm:pt modelId="{EA36C6B3-92AE-4F61-ACD3-04A261B79A11}" type="pres">
      <dgm:prSet presAssocID="{D812818F-4274-4A7C-BF96-2C45639CDF30}" presName="bgRect" presStyleLbl="bgShp" presStyleIdx="0" presStyleCnt="3"/>
      <dgm:spPr/>
    </dgm:pt>
    <dgm:pt modelId="{5779EB16-0E2A-45FE-BB4D-2E5E84A99BF6}" type="pres">
      <dgm:prSet presAssocID="{D812818F-4274-4A7C-BF96-2C45639CDF3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84A3D5FD-3EF3-4319-A983-B794CF038E45}" type="pres">
      <dgm:prSet presAssocID="{D812818F-4274-4A7C-BF96-2C45639CDF30}" presName="spaceRect" presStyleCnt="0"/>
      <dgm:spPr/>
    </dgm:pt>
    <dgm:pt modelId="{3C8C2F29-9EC5-4598-A564-9191A29B8A80}" type="pres">
      <dgm:prSet presAssocID="{D812818F-4274-4A7C-BF96-2C45639CDF30}" presName="parTx" presStyleLbl="revTx" presStyleIdx="0" presStyleCnt="3">
        <dgm:presLayoutVars>
          <dgm:chMax val="0"/>
          <dgm:chPref val="0"/>
        </dgm:presLayoutVars>
      </dgm:prSet>
      <dgm:spPr/>
    </dgm:pt>
    <dgm:pt modelId="{FF4AE7A4-C6AB-4ADF-B1CF-E78D4179BED5}" type="pres">
      <dgm:prSet presAssocID="{FCEE83FD-4471-414E-AE29-6E344143C55C}" presName="sibTrans" presStyleCnt="0"/>
      <dgm:spPr/>
    </dgm:pt>
    <dgm:pt modelId="{0A6136D0-71A2-4481-9B46-31C8BA5B7766}" type="pres">
      <dgm:prSet presAssocID="{21C436A7-FCC1-4C67-85B1-7EEB672FACB4}" presName="compNode" presStyleCnt="0"/>
      <dgm:spPr/>
    </dgm:pt>
    <dgm:pt modelId="{BDF1C21E-1A13-4AE0-8784-C15126981D2B}" type="pres">
      <dgm:prSet presAssocID="{21C436A7-FCC1-4C67-85B1-7EEB672FACB4}" presName="bgRect" presStyleLbl="bgShp" presStyleIdx="1" presStyleCnt="3"/>
      <dgm:spPr/>
    </dgm:pt>
    <dgm:pt modelId="{4AE15878-74DB-42C0-BB59-1EB5150AE567}" type="pres">
      <dgm:prSet presAssocID="{21C436A7-FCC1-4C67-85B1-7EEB672FAC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ye"/>
        </a:ext>
      </dgm:extLst>
    </dgm:pt>
    <dgm:pt modelId="{09C94576-ADA4-4637-A8B6-946009A89387}" type="pres">
      <dgm:prSet presAssocID="{21C436A7-FCC1-4C67-85B1-7EEB672FACB4}" presName="spaceRect" presStyleCnt="0"/>
      <dgm:spPr/>
    </dgm:pt>
    <dgm:pt modelId="{9C02EC5B-3BA7-4CF4-8CA8-72BE7E33FCE2}" type="pres">
      <dgm:prSet presAssocID="{21C436A7-FCC1-4C67-85B1-7EEB672FACB4}" presName="parTx" presStyleLbl="revTx" presStyleIdx="1" presStyleCnt="3">
        <dgm:presLayoutVars>
          <dgm:chMax val="0"/>
          <dgm:chPref val="0"/>
        </dgm:presLayoutVars>
      </dgm:prSet>
      <dgm:spPr/>
    </dgm:pt>
    <dgm:pt modelId="{AC5F37BA-0FA1-43CA-A6C9-1BB9D1D3D984}" type="pres">
      <dgm:prSet presAssocID="{31659A18-3EC0-4A56-A7FE-03E496E537B7}" presName="sibTrans" presStyleCnt="0"/>
      <dgm:spPr/>
    </dgm:pt>
    <dgm:pt modelId="{41AD6B7B-C819-40EE-A46D-118EFC78A1EF}" type="pres">
      <dgm:prSet presAssocID="{0A303770-949B-43AE-95D9-286FAFFB5833}" presName="compNode" presStyleCnt="0"/>
      <dgm:spPr/>
    </dgm:pt>
    <dgm:pt modelId="{F2AFA0D6-D2A6-47CF-A1B2-A5AE47C3317B}" type="pres">
      <dgm:prSet presAssocID="{0A303770-949B-43AE-95D9-286FAFFB5833}" presName="bgRect" presStyleLbl="bgShp" presStyleIdx="2" presStyleCnt="3"/>
      <dgm:spPr/>
    </dgm:pt>
    <dgm:pt modelId="{BEC5B373-AC00-4D50-A3A6-87F97DDE2E18}" type="pres">
      <dgm:prSet presAssocID="{0A303770-949B-43AE-95D9-286FAFFB58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81CA128D-9612-4E5C-BF37-17C8275A0403}" type="pres">
      <dgm:prSet presAssocID="{0A303770-949B-43AE-95D9-286FAFFB5833}" presName="spaceRect" presStyleCnt="0"/>
      <dgm:spPr/>
    </dgm:pt>
    <dgm:pt modelId="{1ED8F87D-B701-4FCB-B7E0-D8C06DF79869}" type="pres">
      <dgm:prSet presAssocID="{0A303770-949B-43AE-95D9-286FAFFB5833}" presName="parTx" presStyleLbl="revTx" presStyleIdx="2" presStyleCnt="3">
        <dgm:presLayoutVars>
          <dgm:chMax val="0"/>
          <dgm:chPref val="0"/>
        </dgm:presLayoutVars>
      </dgm:prSet>
      <dgm:spPr/>
    </dgm:pt>
  </dgm:ptLst>
  <dgm:cxnLst>
    <dgm:cxn modelId="{EEC2005B-B899-42BE-A6B3-63838065D2A0}" type="presOf" srcId="{D812818F-4274-4A7C-BF96-2C45639CDF30}" destId="{3C8C2F29-9EC5-4598-A564-9191A29B8A80}" srcOrd="0" destOrd="0" presId="urn:microsoft.com/office/officeart/2018/2/layout/IconVerticalSolidList"/>
    <dgm:cxn modelId="{06088C5E-75C7-40DB-B681-D6163E2AE82E}" srcId="{24C1AE27-340F-49B4-9174-4B97348FD4F6}" destId="{21C436A7-FCC1-4C67-85B1-7EEB672FACB4}" srcOrd="1" destOrd="0" parTransId="{C2A3B479-0A73-4D34-963D-F15506D67649}" sibTransId="{31659A18-3EC0-4A56-A7FE-03E496E537B7}"/>
    <dgm:cxn modelId="{647EB961-A3AA-4332-AF03-065FF3CFE696}" type="presOf" srcId="{21C436A7-FCC1-4C67-85B1-7EEB672FACB4}" destId="{9C02EC5B-3BA7-4CF4-8CA8-72BE7E33FCE2}" srcOrd="0" destOrd="0" presId="urn:microsoft.com/office/officeart/2018/2/layout/IconVerticalSolidList"/>
    <dgm:cxn modelId="{142233B8-56EF-4769-BC5F-FB5C92F876C5}" type="presOf" srcId="{0A303770-949B-43AE-95D9-286FAFFB5833}" destId="{1ED8F87D-B701-4FCB-B7E0-D8C06DF79869}" srcOrd="0" destOrd="0" presId="urn:microsoft.com/office/officeart/2018/2/layout/IconVerticalSolidList"/>
    <dgm:cxn modelId="{09EC48C9-AAA5-43E7-8780-FF84A6A7AB0E}" srcId="{24C1AE27-340F-49B4-9174-4B97348FD4F6}" destId="{D812818F-4274-4A7C-BF96-2C45639CDF30}" srcOrd="0" destOrd="0" parTransId="{F403F19A-C26E-4646-A38F-5DC5DD59A714}" sibTransId="{FCEE83FD-4471-414E-AE29-6E344143C55C}"/>
    <dgm:cxn modelId="{16BACDEA-0F67-485B-A742-6A3EE31C5379}" type="presOf" srcId="{24C1AE27-340F-49B4-9174-4B97348FD4F6}" destId="{7B714125-5491-455F-BDD6-F218BB2D616E}" srcOrd="0" destOrd="0" presId="urn:microsoft.com/office/officeart/2018/2/layout/IconVerticalSolidList"/>
    <dgm:cxn modelId="{9AE210F1-C1CC-42AD-AFA9-2CFBAB8B38C6}" srcId="{24C1AE27-340F-49B4-9174-4B97348FD4F6}" destId="{0A303770-949B-43AE-95D9-286FAFFB5833}" srcOrd="2" destOrd="0" parTransId="{20F7EB5C-C274-4C0C-9985-CE9248308FFB}" sibTransId="{03EE6255-CA2E-485B-9274-B4B58612F2D8}"/>
    <dgm:cxn modelId="{681A80DF-DE8F-45B5-9D3E-FB935C186D5A}" type="presParOf" srcId="{7B714125-5491-455F-BDD6-F218BB2D616E}" destId="{462E5E42-BC39-4537-BB45-2E2D6E20BD96}" srcOrd="0" destOrd="0" presId="urn:microsoft.com/office/officeart/2018/2/layout/IconVerticalSolidList"/>
    <dgm:cxn modelId="{52D459E2-76BD-46CE-8B01-12FD709CB612}" type="presParOf" srcId="{462E5E42-BC39-4537-BB45-2E2D6E20BD96}" destId="{EA36C6B3-92AE-4F61-ACD3-04A261B79A11}" srcOrd="0" destOrd="0" presId="urn:microsoft.com/office/officeart/2018/2/layout/IconVerticalSolidList"/>
    <dgm:cxn modelId="{F9090AE1-F7E6-473B-919E-8A0A24319C6B}" type="presParOf" srcId="{462E5E42-BC39-4537-BB45-2E2D6E20BD96}" destId="{5779EB16-0E2A-45FE-BB4D-2E5E84A99BF6}" srcOrd="1" destOrd="0" presId="urn:microsoft.com/office/officeart/2018/2/layout/IconVerticalSolidList"/>
    <dgm:cxn modelId="{11DF29A4-BC59-4D88-A1F5-BF2FF5748A15}" type="presParOf" srcId="{462E5E42-BC39-4537-BB45-2E2D6E20BD96}" destId="{84A3D5FD-3EF3-4319-A983-B794CF038E45}" srcOrd="2" destOrd="0" presId="urn:microsoft.com/office/officeart/2018/2/layout/IconVerticalSolidList"/>
    <dgm:cxn modelId="{66C03353-C1FF-4ED0-82BC-033A3EBA790C}" type="presParOf" srcId="{462E5E42-BC39-4537-BB45-2E2D6E20BD96}" destId="{3C8C2F29-9EC5-4598-A564-9191A29B8A80}" srcOrd="3" destOrd="0" presId="urn:microsoft.com/office/officeart/2018/2/layout/IconVerticalSolidList"/>
    <dgm:cxn modelId="{CFA9172C-BB0D-4367-971F-3AD36912DF40}" type="presParOf" srcId="{7B714125-5491-455F-BDD6-F218BB2D616E}" destId="{FF4AE7A4-C6AB-4ADF-B1CF-E78D4179BED5}" srcOrd="1" destOrd="0" presId="urn:microsoft.com/office/officeart/2018/2/layout/IconVerticalSolidList"/>
    <dgm:cxn modelId="{4CDD1818-635E-45D4-B0E0-E21DA9618F30}" type="presParOf" srcId="{7B714125-5491-455F-BDD6-F218BB2D616E}" destId="{0A6136D0-71A2-4481-9B46-31C8BA5B7766}" srcOrd="2" destOrd="0" presId="urn:microsoft.com/office/officeart/2018/2/layout/IconVerticalSolidList"/>
    <dgm:cxn modelId="{4EA88486-DA57-4F71-A819-91E4B126BC68}" type="presParOf" srcId="{0A6136D0-71A2-4481-9B46-31C8BA5B7766}" destId="{BDF1C21E-1A13-4AE0-8784-C15126981D2B}" srcOrd="0" destOrd="0" presId="urn:microsoft.com/office/officeart/2018/2/layout/IconVerticalSolidList"/>
    <dgm:cxn modelId="{1E3B149F-A2A4-4C46-B259-33072F79A714}" type="presParOf" srcId="{0A6136D0-71A2-4481-9B46-31C8BA5B7766}" destId="{4AE15878-74DB-42C0-BB59-1EB5150AE567}" srcOrd="1" destOrd="0" presId="urn:microsoft.com/office/officeart/2018/2/layout/IconVerticalSolidList"/>
    <dgm:cxn modelId="{F82FBE6F-9858-48D7-A4D4-54763EC3499A}" type="presParOf" srcId="{0A6136D0-71A2-4481-9B46-31C8BA5B7766}" destId="{09C94576-ADA4-4637-A8B6-946009A89387}" srcOrd="2" destOrd="0" presId="urn:microsoft.com/office/officeart/2018/2/layout/IconVerticalSolidList"/>
    <dgm:cxn modelId="{A2B5157E-ED52-44B4-BDC0-6C2E9235FCD1}" type="presParOf" srcId="{0A6136D0-71A2-4481-9B46-31C8BA5B7766}" destId="{9C02EC5B-3BA7-4CF4-8CA8-72BE7E33FCE2}" srcOrd="3" destOrd="0" presId="urn:microsoft.com/office/officeart/2018/2/layout/IconVerticalSolidList"/>
    <dgm:cxn modelId="{52FFD320-A2EF-40DD-A651-C7ED64407049}" type="presParOf" srcId="{7B714125-5491-455F-BDD6-F218BB2D616E}" destId="{AC5F37BA-0FA1-43CA-A6C9-1BB9D1D3D984}" srcOrd="3" destOrd="0" presId="urn:microsoft.com/office/officeart/2018/2/layout/IconVerticalSolidList"/>
    <dgm:cxn modelId="{447E2028-A2D9-4184-A55A-832E36BAC1B6}" type="presParOf" srcId="{7B714125-5491-455F-BDD6-F218BB2D616E}" destId="{41AD6B7B-C819-40EE-A46D-118EFC78A1EF}" srcOrd="4" destOrd="0" presId="urn:microsoft.com/office/officeart/2018/2/layout/IconVerticalSolidList"/>
    <dgm:cxn modelId="{217440A0-F7B0-4651-9588-0EFCB497D750}" type="presParOf" srcId="{41AD6B7B-C819-40EE-A46D-118EFC78A1EF}" destId="{F2AFA0D6-D2A6-47CF-A1B2-A5AE47C3317B}" srcOrd="0" destOrd="0" presId="urn:microsoft.com/office/officeart/2018/2/layout/IconVerticalSolidList"/>
    <dgm:cxn modelId="{59077226-FF9F-47EE-885D-28E0F086C3AC}" type="presParOf" srcId="{41AD6B7B-C819-40EE-A46D-118EFC78A1EF}" destId="{BEC5B373-AC00-4D50-A3A6-87F97DDE2E18}" srcOrd="1" destOrd="0" presId="urn:microsoft.com/office/officeart/2018/2/layout/IconVerticalSolidList"/>
    <dgm:cxn modelId="{D24C967C-0FEB-43BF-9D70-E123A92FE347}" type="presParOf" srcId="{41AD6B7B-C819-40EE-A46D-118EFC78A1EF}" destId="{81CA128D-9612-4E5C-BF37-17C8275A0403}" srcOrd="2" destOrd="0" presId="urn:microsoft.com/office/officeart/2018/2/layout/IconVerticalSolidList"/>
    <dgm:cxn modelId="{2D283F51-A8A1-4655-9CAB-0A1AD1E13FED}" type="presParOf" srcId="{41AD6B7B-C819-40EE-A46D-118EFC78A1EF}" destId="{1ED8F87D-B701-4FCB-B7E0-D8C06DF7986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C4C9F2-8CAE-374C-B336-024B4E52EE40}">
      <dsp:nvSpPr>
        <dsp:cNvPr id="0" name=""/>
        <dsp:cNvSpPr/>
      </dsp:nvSpPr>
      <dsp:spPr>
        <a:xfrm>
          <a:off x="285152" y="0"/>
          <a:ext cx="5385354" cy="538535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72298E6-8AB3-1947-8255-FE63ADB2A0BA}">
      <dsp:nvSpPr>
        <dsp:cNvPr id="0" name=""/>
        <dsp:cNvSpPr/>
      </dsp:nvSpPr>
      <dsp:spPr>
        <a:xfrm>
          <a:off x="796760" y="511608"/>
          <a:ext cx="2100288" cy="2100288"/>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Many professionals feel the pressure to have a “Ofsted Ready” learning environment however what does OFSTED actually say?</a:t>
          </a:r>
        </a:p>
      </dsp:txBody>
      <dsp:txXfrm>
        <a:off x="899288" y="614136"/>
        <a:ext cx="1895232" cy="1895232"/>
      </dsp:txXfrm>
    </dsp:sp>
    <dsp:sp modelId="{1712B8CC-1203-854C-8BA4-C27864B4D83F}">
      <dsp:nvSpPr>
        <dsp:cNvPr id="0" name=""/>
        <dsp:cNvSpPr/>
      </dsp:nvSpPr>
      <dsp:spPr>
        <a:xfrm>
          <a:off x="3058609" y="511608"/>
          <a:ext cx="2100288" cy="2100288"/>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In the</a:t>
          </a:r>
          <a:r>
            <a:rPr lang="en-GB" sz="1300" b="0" i="0" kern="1200" dirty="0">
              <a:solidFill>
                <a:schemeClr val="tx1"/>
              </a:solidFill>
            </a:rPr>
            <a:t> </a:t>
          </a:r>
          <a:r>
            <a:rPr lang="en-GB" sz="1300" b="0" i="0"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2021 inspection handbook</a:t>
          </a:r>
          <a:r>
            <a:rPr lang="en-GB" sz="1300" b="0" i="0" kern="1200" dirty="0"/>
            <a:t>, Ofsted outlined no specifics about what displays should look like in classrooms. They do however make a note about the environment pupils learn in, which displays influence: </a:t>
          </a:r>
          <a:endParaRPr lang="en-US" sz="1300" kern="1200" dirty="0"/>
        </a:p>
      </dsp:txBody>
      <dsp:txXfrm>
        <a:off x="3161137" y="614136"/>
        <a:ext cx="1895232" cy="1895232"/>
      </dsp:txXfrm>
    </dsp:sp>
    <dsp:sp modelId="{2725B428-5D30-D04A-984E-B1ECFA909B28}">
      <dsp:nvSpPr>
        <dsp:cNvPr id="0" name=""/>
        <dsp:cNvSpPr/>
      </dsp:nvSpPr>
      <dsp:spPr>
        <a:xfrm>
          <a:off x="796760" y="2773457"/>
          <a:ext cx="2100288" cy="2100288"/>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Positive- Ofsted wants to see a ‘calm and orderly’ positive classroom environment that is centred entirely around the needs of the pupils in the class ‘as this is essential for pupils to be able to learn’. </a:t>
          </a:r>
          <a:endParaRPr lang="en-US" sz="1300" kern="1200" dirty="0"/>
        </a:p>
      </dsp:txBody>
      <dsp:txXfrm>
        <a:off x="899288" y="2875985"/>
        <a:ext cx="1895232" cy="1895232"/>
      </dsp:txXfrm>
    </dsp:sp>
    <dsp:sp modelId="{85C4B252-FE07-F047-A7D3-6B63AF514238}">
      <dsp:nvSpPr>
        <dsp:cNvPr id="0" name=""/>
        <dsp:cNvSpPr/>
      </dsp:nvSpPr>
      <dsp:spPr>
        <a:xfrm>
          <a:off x="3058609" y="2773457"/>
          <a:ext cx="2100288" cy="2100288"/>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0" i="0" kern="1200" dirty="0"/>
            <a:t>Inclusive- The classroom environment should promote inclusion and be representative of all pupils irrespective of age, disability, gender reassignment, race, religion or belief, sex or sexual orientation’.</a:t>
          </a:r>
          <a:endParaRPr lang="en-US" sz="1300" kern="1200" dirty="0"/>
        </a:p>
      </dsp:txBody>
      <dsp:txXfrm>
        <a:off x="3161137" y="2875985"/>
        <a:ext cx="1895232" cy="189523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B65F0-32AD-A949-881C-F3997DC3C0B3}">
      <dsp:nvSpPr>
        <dsp:cNvPr id="0" name=""/>
        <dsp:cNvSpPr/>
      </dsp:nvSpPr>
      <dsp:spPr>
        <a:xfrm>
          <a:off x="4759" y="315510"/>
          <a:ext cx="2080984" cy="29678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Rotational Movements:</a:t>
          </a:r>
          <a:r>
            <a:rPr lang="en-GB" sz="1400" b="0" i="0" kern="1200" dirty="0"/>
            <a:t> Activities involving spinning, swinging, or rotating movements can provide vestibular stimulation. This includes activities such as swinging on a swing, spinning in a chair, or participating in rotational vestibular stimulation therapy exercises.</a:t>
          </a:r>
          <a:endParaRPr lang="en-US" sz="1400" kern="1200" dirty="0"/>
        </a:p>
      </dsp:txBody>
      <dsp:txXfrm>
        <a:off x="65709" y="376460"/>
        <a:ext cx="1959084" cy="2845942"/>
      </dsp:txXfrm>
    </dsp:sp>
    <dsp:sp modelId="{8754672F-3127-7D42-91A7-21CE76B3F5D9}">
      <dsp:nvSpPr>
        <dsp:cNvPr id="0" name=""/>
        <dsp:cNvSpPr/>
      </dsp:nvSpPr>
      <dsp:spPr>
        <a:xfrm>
          <a:off x="2293843" y="1541389"/>
          <a:ext cx="441168" cy="51608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293843" y="1644606"/>
        <a:ext cx="308818" cy="309650"/>
      </dsp:txXfrm>
    </dsp:sp>
    <dsp:sp modelId="{824851A0-9081-984A-8FAF-8187F7387C0F}">
      <dsp:nvSpPr>
        <dsp:cNvPr id="0" name=""/>
        <dsp:cNvSpPr/>
      </dsp:nvSpPr>
      <dsp:spPr>
        <a:xfrm>
          <a:off x="2918138" y="315510"/>
          <a:ext cx="2080984" cy="29678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Linear Movements:</a:t>
          </a:r>
          <a:r>
            <a:rPr lang="en-GB" sz="1400" b="0" i="0" kern="1200" dirty="0"/>
            <a:t> Activities that involve linear acceleration or changes in body position can stimulate the otolith organs of the vestibular system. Examples include walking, running, jumping, or riding in a vehicle.</a:t>
          </a:r>
          <a:endParaRPr lang="en-US" sz="1400" kern="1200" dirty="0"/>
        </a:p>
      </dsp:txBody>
      <dsp:txXfrm>
        <a:off x="2979088" y="376460"/>
        <a:ext cx="1959084" cy="2845942"/>
      </dsp:txXfrm>
    </dsp:sp>
    <dsp:sp modelId="{B1435C55-9B85-AA40-9219-035A1F97269E}">
      <dsp:nvSpPr>
        <dsp:cNvPr id="0" name=""/>
        <dsp:cNvSpPr/>
      </dsp:nvSpPr>
      <dsp:spPr>
        <a:xfrm>
          <a:off x="5207222" y="1541389"/>
          <a:ext cx="441168" cy="51608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5207222" y="1644606"/>
        <a:ext cx="308818" cy="309650"/>
      </dsp:txXfrm>
    </dsp:sp>
    <dsp:sp modelId="{F769BC6E-BA8E-1D4A-8DB4-9A3B269CBBC5}">
      <dsp:nvSpPr>
        <dsp:cNvPr id="0" name=""/>
        <dsp:cNvSpPr/>
      </dsp:nvSpPr>
      <dsp:spPr>
        <a:xfrm>
          <a:off x="5831517" y="315510"/>
          <a:ext cx="2080984" cy="29678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Tilting and Tipping Movements:</a:t>
          </a:r>
          <a:r>
            <a:rPr lang="en-GB" sz="1400" b="0" i="0" kern="1200" dirty="0"/>
            <a:t> Activities that involve tilting or tipping the head or body can stimulate the vestibular system and promote balance and spatial orientation. This includes activities such as leaning over, bending forward, or performing head movements.</a:t>
          </a:r>
          <a:endParaRPr lang="en-US" sz="1400" kern="1200" dirty="0"/>
        </a:p>
      </dsp:txBody>
      <dsp:txXfrm>
        <a:off x="5892467" y="376460"/>
        <a:ext cx="1959084" cy="2845942"/>
      </dsp:txXfrm>
    </dsp:sp>
    <dsp:sp modelId="{929E2A08-E0B8-6045-B527-9B980BD2DA30}">
      <dsp:nvSpPr>
        <dsp:cNvPr id="0" name=""/>
        <dsp:cNvSpPr/>
      </dsp:nvSpPr>
      <dsp:spPr>
        <a:xfrm>
          <a:off x="8120600" y="1541389"/>
          <a:ext cx="441168" cy="516084"/>
        </a:xfrm>
        <a:prstGeom prst="rightArrow">
          <a:avLst>
            <a:gd name="adj1" fmla="val 60000"/>
            <a:gd name="adj2" fmla="val 50000"/>
          </a:avLst>
        </a:prstGeom>
        <a:solidFill>
          <a:schemeClr val="accent3">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8120600" y="1644606"/>
        <a:ext cx="308818" cy="309650"/>
      </dsp:txXfrm>
    </dsp:sp>
    <dsp:sp modelId="{46C19B94-B1E1-C648-AB4A-5CE51D87D957}">
      <dsp:nvSpPr>
        <dsp:cNvPr id="0" name=""/>
        <dsp:cNvSpPr/>
      </dsp:nvSpPr>
      <dsp:spPr>
        <a:xfrm>
          <a:off x="8744896" y="315510"/>
          <a:ext cx="2080984" cy="2967842"/>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Balance Challenges:</a:t>
          </a:r>
          <a:r>
            <a:rPr lang="en-GB" sz="1400" b="0" i="0" kern="1200" dirty="0"/>
            <a:t> Activities that challenge balance and postural control, such as standing on one leg, walking on uneven surfaces, or using balance boards or stability balls, can provide vestibular stimulation while also enhancing proprioception and motor coordination.</a:t>
          </a:r>
          <a:endParaRPr lang="en-US" sz="1400" kern="1200" dirty="0"/>
        </a:p>
      </dsp:txBody>
      <dsp:txXfrm>
        <a:off x="8805846" y="376460"/>
        <a:ext cx="1959084" cy="284594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431280-681C-3848-B4F8-07FB0188B73C}">
      <dsp:nvSpPr>
        <dsp:cNvPr id="0" name=""/>
        <dsp:cNvSpPr/>
      </dsp:nvSpPr>
      <dsp:spPr>
        <a:xfrm>
          <a:off x="1432821" y="2036"/>
          <a:ext cx="1882086" cy="9410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i="0" kern="1200" dirty="0"/>
            <a:t>Morning Meetings or Circle Time:</a:t>
          </a:r>
          <a:endParaRPr lang="en-US" sz="1900" kern="1200" dirty="0"/>
        </a:p>
      </dsp:txBody>
      <dsp:txXfrm>
        <a:off x="1460383" y="29598"/>
        <a:ext cx="1826962" cy="885919"/>
      </dsp:txXfrm>
    </dsp:sp>
    <dsp:sp modelId="{4B460AE3-1665-8E4F-8284-7F8E4780454F}">
      <dsp:nvSpPr>
        <dsp:cNvPr id="0" name=""/>
        <dsp:cNvSpPr/>
      </dsp:nvSpPr>
      <dsp:spPr>
        <a:xfrm>
          <a:off x="1621030" y="943079"/>
          <a:ext cx="188208" cy="705782"/>
        </a:xfrm>
        <a:custGeom>
          <a:avLst/>
          <a:gdLst/>
          <a:ahLst/>
          <a:cxnLst/>
          <a:rect l="0" t="0" r="0" b="0"/>
          <a:pathLst>
            <a:path>
              <a:moveTo>
                <a:pt x="0" y="0"/>
              </a:moveTo>
              <a:lnTo>
                <a:pt x="0" y="705782"/>
              </a:lnTo>
              <a:lnTo>
                <a:pt x="188208" y="70578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7F4F4B4-27ED-C44C-8D37-A380BB52A5C6}">
      <dsp:nvSpPr>
        <dsp:cNvPr id="0" name=""/>
        <dsp:cNvSpPr/>
      </dsp:nvSpPr>
      <dsp:spPr>
        <a:xfrm>
          <a:off x="1809238" y="1178340"/>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Start the day with a sensory-based greeting, such as a handshake, high-five, or fist bump.</a:t>
          </a:r>
          <a:endParaRPr lang="en-US" sz="800" kern="1200" dirty="0"/>
        </a:p>
      </dsp:txBody>
      <dsp:txXfrm>
        <a:off x="1836800" y="1205902"/>
        <a:ext cx="1450545" cy="885919"/>
      </dsp:txXfrm>
    </dsp:sp>
    <dsp:sp modelId="{2B5C68FF-CF6A-394C-8470-61FC4977D0D5}">
      <dsp:nvSpPr>
        <dsp:cNvPr id="0" name=""/>
        <dsp:cNvSpPr/>
      </dsp:nvSpPr>
      <dsp:spPr>
        <a:xfrm>
          <a:off x="1621030" y="943079"/>
          <a:ext cx="188208" cy="1882086"/>
        </a:xfrm>
        <a:custGeom>
          <a:avLst/>
          <a:gdLst/>
          <a:ahLst/>
          <a:cxnLst/>
          <a:rect l="0" t="0" r="0" b="0"/>
          <a:pathLst>
            <a:path>
              <a:moveTo>
                <a:pt x="0" y="0"/>
              </a:moveTo>
              <a:lnTo>
                <a:pt x="0" y="1882086"/>
              </a:lnTo>
              <a:lnTo>
                <a:pt x="188208" y="188208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CBF6DE-2577-844C-B933-99D4C2DA86A9}">
      <dsp:nvSpPr>
        <dsp:cNvPr id="0" name=""/>
        <dsp:cNvSpPr/>
      </dsp:nvSpPr>
      <dsp:spPr>
        <a:xfrm>
          <a:off x="1809238" y="2354644"/>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Incorporate sensory-friendly materials like sensory balls or fidget toys during circle time.</a:t>
          </a:r>
          <a:endParaRPr lang="en-US" sz="800" kern="1200" dirty="0"/>
        </a:p>
      </dsp:txBody>
      <dsp:txXfrm>
        <a:off x="1836800" y="2382206"/>
        <a:ext cx="1450545" cy="885919"/>
      </dsp:txXfrm>
    </dsp:sp>
    <dsp:sp modelId="{EE6F6085-EC71-3348-A70D-BB4FBFDA5BAD}">
      <dsp:nvSpPr>
        <dsp:cNvPr id="0" name=""/>
        <dsp:cNvSpPr/>
      </dsp:nvSpPr>
      <dsp:spPr>
        <a:xfrm>
          <a:off x="1621030" y="943079"/>
          <a:ext cx="188208" cy="3058391"/>
        </a:xfrm>
        <a:custGeom>
          <a:avLst/>
          <a:gdLst/>
          <a:ahLst/>
          <a:cxnLst/>
          <a:rect l="0" t="0" r="0" b="0"/>
          <a:pathLst>
            <a:path>
              <a:moveTo>
                <a:pt x="0" y="0"/>
              </a:moveTo>
              <a:lnTo>
                <a:pt x="0" y="3058391"/>
              </a:lnTo>
              <a:lnTo>
                <a:pt x="188208" y="3058391"/>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D4BDFE-F1D2-4745-AE99-54CF700E0AF5}">
      <dsp:nvSpPr>
        <dsp:cNvPr id="0" name=""/>
        <dsp:cNvSpPr/>
      </dsp:nvSpPr>
      <dsp:spPr>
        <a:xfrm>
          <a:off x="1809238" y="3530949"/>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Lead calming breathing exercises or stretches to help students regulate their bodies and minds for the day ahead.</a:t>
          </a:r>
          <a:endParaRPr lang="en-US" sz="800" kern="1200" dirty="0"/>
        </a:p>
      </dsp:txBody>
      <dsp:txXfrm>
        <a:off x="1836800" y="3558511"/>
        <a:ext cx="1450545" cy="885919"/>
      </dsp:txXfrm>
    </dsp:sp>
    <dsp:sp modelId="{8E3F75D3-70AB-5442-842C-2A7A76DB3BA3}">
      <dsp:nvSpPr>
        <dsp:cNvPr id="0" name=""/>
        <dsp:cNvSpPr/>
      </dsp:nvSpPr>
      <dsp:spPr>
        <a:xfrm>
          <a:off x="3785430" y="2036"/>
          <a:ext cx="1882086" cy="9410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i="0" kern="1200" dirty="0"/>
            <a:t>Transitions Between Activities:</a:t>
          </a:r>
          <a:endParaRPr lang="en-US" sz="1900" kern="1200" dirty="0"/>
        </a:p>
      </dsp:txBody>
      <dsp:txXfrm>
        <a:off x="3812992" y="29598"/>
        <a:ext cx="1826962" cy="885919"/>
      </dsp:txXfrm>
    </dsp:sp>
    <dsp:sp modelId="{603DCBE6-9779-3245-878A-FE675D579733}">
      <dsp:nvSpPr>
        <dsp:cNvPr id="0" name=""/>
        <dsp:cNvSpPr/>
      </dsp:nvSpPr>
      <dsp:spPr>
        <a:xfrm>
          <a:off x="3973638" y="943079"/>
          <a:ext cx="188208" cy="705782"/>
        </a:xfrm>
        <a:custGeom>
          <a:avLst/>
          <a:gdLst/>
          <a:ahLst/>
          <a:cxnLst/>
          <a:rect l="0" t="0" r="0" b="0"/>
          <a:pathLst>
            <a:path>
              <a:moveTo>
                <a:pt x="0" y="0"/>
              </a:moveTo>
              <a:lnTo>
                <a:pt x="0" y="705782"/>
              </a:lnTo>
              <a:lnTo>
                <a:pt x="188208" y="70578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D91534-C334-3E4E-A896-D6317649BD44}">
      <dsp:nvSpPr>
        <dsp:cNvPr id="0" name=""/>
        <dsp:cNvSpPr/>
      </dsp:nvSpPr>
      <dsp:spPr>
        <a:xfrm>
          <a:off x="4161847" y="1178340"/>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Use sensory cues or signals to indicate transitions between activities, such as a chime or gentle music.</a:t>
          </a:r>
          <a:endParaRPr lang="en-US" sz="800" kern="1200" dirty="0"/>
        </a:p>
      </dsp:txBody>
      <dsp:txXfrm>
        <a:off x="4189409" y="1205902"/>
        <a:ext cx="1450545" cy="885919"/>
      </dsp:txXfrm>
    </dsp:sp>
    <dsp:sp modelId="{0B17E37E-DDA7-B845-8287-B859A4131ACB}">
      <dsp:nvSpPr>
        <dsp:cNvPr id="0" name=""/>
        <dsp:cNvSpPr/>
      </dsp:nvSpPr>
      <dsp:spPr>
        <a:xfrm>
          <a:off x="3973638" y="943079"/>
          <a:ext cx="188208" cy="1882086"/>
        </a:xfrm>
        <a:custGeom>
          <a:avLst/>
          <a:gdLst/>
          <a:ahLst/>
          <a:cxnLst/>
          <a:rect l="0" t="0" r="0" b="0"/>
          <a:pathLst>
            <a:path>
              <a:moveTo>
                <a:pt x="0" y="0"/>
              </a:moveTo>
              <a:lnTo>
                <a:pt x="0" y="1882086"/>
              </a:lnTo>
              <a:lnTo>
                <a:pt x="188208" y="188208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179E6E-AB86-D646-9110-E417C4D0C454}">
      <dsp:nvSpPr>
        <dsp:cNvPr id="0" name=""/>
        <dsp:cNvSpPr/>
      </dsp:nvSpPr>
      <dsp:spPr>
        <a:xfrm>
          <a:off x="4161847" y="2354644"/>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Provide sensory breaks between tasks to help students reset and refocus. This could include a short movement activity, deep breathing exercises, or a sensory exploration station.</a:t>
          </a:r>
          <a:endParaRPr lang="en-US" sz="800" kern="1200" dirty="0"/>
        </a:p>
      </dsp:txBody>
      <dsp:txXfrm>
        <a:off x="4189409" y="2382206"/>
        <a:ext cx="1450545" cy="885919"/>
      </dsp:txXfrm>
    </dsp:sp>
    <dsp:sp modelId="{1918E753-AC4D-C64E-AFA0-6066DFDFBDCE}">
      <dsp:nvSpPr>
        <dsp:cNvPr id="0" name=""/>
        <dsp:cNvSpPr/>
      </dsp:nvSpPr>
      <dsp:spPr>
        <a:xfrm>
          <a:off x="6138038" y="2036"/>
          <a:ext cx="1882086" cy="9410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i="0" kern="1200" dirty="0"/>
            <a:t>Literacy and Language Arts:</a:t>
          </a:r>
          <a:endParaRPr lang="en-US" sz="1900" kern="1200" dirty="0"/>
        </a:p>
      </dsp:txBody>
      <dsp:txXfrm>
        <a:off x="6165600" y="29598"/>
        <a:ext cx="1826962" cy="885919"/>
      </dsp:txXfrm>
    </dsp:sp>
    <dsp:sp modelId="{4733BB1F-B177-554B-94DB-CD022287A370}">
      <dsp:nvSpPr>
        <dsp:cNvPr id="0" name=""/>
        <dsp:cNvSpPr/>
      </dsp:nvSpPr>
      <dsp:spPr>
        <a:xfrm>
          <a:off x="6326247" y="943079"/>
          <a:ext cx="188208" cy="705782"/>
        </a:xfrm>
        <a:custGeom>
          <a:avLst/>
          <a:gdLst/>
          <a:ahLst/>
          <a:cxnLst/>
          <a:rect l="0" t="0" r="0" b="0"/>
          <a:pathLst>
            <a:path>
              <a:moveTo>
                <a:pt x="0" y="0"/>
              </a:moveTo>
              <a:lnTo>
                <a:pt x="0" y="705782"/>
              </a:lnTo>
              <a:lnTo>
                <a:pt x="188208" y="70578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5C0F8E-C457-8E4D-AF76-400F007E2C2D}">
      <dsp:nvSpPr>
        <dsp:cNvPr id="0" name=""/>
        <dsp:cNvSpPr/>
      </dsp:nvSpPr>
      <dsp:spPr>
        <a:xfrm>
          <a:off x="6514456" y="1178340"/>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Integrate sensory-rich storytelling by using props, puppets, or sensory books with textured pages or interactive features.</a:t>
          </a:r>
          <a:endParaRPr lang="en-US" sz="800" kern="1200" dirty="0"/>
        </a:p>
      </dsp:txBody>
      <dsp:txXfrm>
        <a:off x="6542018" y="1205902"/>
        <a:ext cx="1450545" cy="885919"/>
      </dsp:txXfrm>
    </dsp:sp>
    <dsp:sp modelId="{DF855A4D-B8DE-9541-A7A2-2148F9EF18D8}">
      <dsp:nvSpPr>
        <dsp:cNvPr id="0" name=""/>
        <dsp:cNvSpPr/>
      </dsp:nvSpPr>
      <dsp:spPr>
        <a:xfrm>
          <a:off x="6326247" y="943079"/>
          <a:ext cx="188208" cy="1882086"/>
        </a:xfrm>
        <a:custGeom>
          <a:avLst/>
          <a:gdLst/>
          <a:ahLst/>
          <a:cxnLst/>
          <a:rect l="0" t="0" r="0" b="0"/>
          <a:pathLst>
            <a:path>
              <a:moveTo>
                <a:pt x="0" y="0"/>
              </a:moveTo>
              <a:lnTo>
                <a:pt x="0" y="1882086"/>
              </a:lnTo>
              <a:lnTo>
                <a:pt x="188208" y="188208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4A343-E31B-AA45-88F0-B1F339A45568}">
      <dsp:nvSpPr>
        <dsp:cNvPr id="0" name=""/>
        <dsp:cNvSpPr/>
      </dsp:nvSpPr>
      <dsp:spPr>
        <a:xfrm>
          <a:off x="6514456" y="2354644"/>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Encourage students to act out stories or participate in dramatic play to engage multiple sensory modalities.</a:t>
          </a:r>
          <a:endParaRPr lang="en-US" sz="800" kern="1200" dirty="0"/>
        </a:p>
      </dsp:txBody>
      <dsp:txXfrm>
        <a:off x="6542018" y="2382206"/>
        <a:ext cx="1450545" cy="885919"/>
      </dsp:txXfrm>
    </dsp:sp>
    <dsp:sp modelId="{92A19F61-0835-5E48-ACE8-F74269D5A1AA}">
      <dsp:nvSpPr>
        <dsp:cNvPr id="0" name=""/>
        <dsp:cNvSpPr/>
      </dsp:nvSpPr>
      <dsp:spPr>
        <a:xfrm>
          <a:off x="6326247" y="943079"/>
          <a:ext cx="188208" cy="3058391"/>
        </a:xfrm>
        <a:custGeom>
          <a:avLst/>
          <a:gdLst/>
          <a:ahLst/>
          <a:cxnLst/>
          <a:rect l="0" t="0" r="0" b="0"/>
          <a:pathLst>
            <a:path>
              <a:moveTo>
                <a:pt x="0" y="0"/>
              </a:moveTo>
              <a:lnTo>
                <a:pt x="0" y="3058391"/>
              </a:lnTo>
              <a:lnTo>
                <a:pt x="188208" y="3058391"/>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9C9E7C-9E67-0442-A6A5-6BE97F1238F6}">
      <dsp:nvSpPr>
        <dsp:cNvPr id="0" name=""/>
        <dsp:cNvSpPr/>
      </dsp:nvSpPr>
      <dsp:spPr>
        <a:xfrm>
          <a:off x="6514456" y="3530949"/>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Use multisensory approaches to teach phonics and sight words, such as tracing letters in sand or shaving cream, or using tactile letter cards.</a:t>
          </a:r>
          <a:endParaRPr lang="en-US" sz="800" kern="1200" dirty="0"/>
        </a:p>
      </dsp:txBody>
      <dsp:txXfrm>
        <a:off x="6542018" y="3558511"/>
        <a:ext cx="1450545" cy="885919"/>
      </dsp:txXfrm>
    </dsp:sp>
    <dsp:sp modelId="{9DFE89F0-BA83-D743-9645-339A9FCA079A}">
      <dsp:nvSpPr>
        <dsp:cNvPr id="0" name=""/>
        <dsp:cNvSpPr/>
      </dsp:nvSpPr>
      <dsp:spPr>
        <a:xfrm>
          <a:off x="8490647" y="2036"/>
          <a:ext cx="1882086" cy="94104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GB" sz="1900" b="1" i="0" kern="1200" dirty="0"/>
            <a:t>Mathematics:</a:t>
          </a:r>
          <a:endParaRPr lang="en-US" sz="1900" kern="1200" dirty="0"/>
        </a:p>
      </dsp:txBody>
      <dsp:txXfrm>
        <a:off x="8518209" y="29598"/>
        <a:ext cx="1826962" cy="885919"/>
      </dsp:txXfrm>
    </dsp:sp>
    <dsp:sp modelId="{E3EA9EF3-5596-B443-AE9A-3479C190C62C}">
      <dsp:nvSpPr>
        <dsp:cNvPr id="0" name=""/>
        <dsp:cNvSpPr/>
      </dsp:nvSpPr>
      <dsp:spPr>
        <a:xfrm>
          <a:off x="8678856" y="943079"/>
          <a:ext cx="188208" cy="705782"/>
        </a:xfrm>
        <a:custGeom>
          <a:avLst/>
          <a:gdLst/>
          <a:ahLst/>
          <a:cxnLst/>
          <a:rect l="0" t="0" r="0" b="0"/>
          <a:pathLst>
            <a:path>
              <a:moveTo>
                <a:pt x="0" y="0"/>
              </a:moveTo>
              <a:lnTo>
                <a:pt x="0" y="705782"/>
              </a:lnTo>
              <a:lnTo>
                <a:pt x="188208" y="70578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5CDFE7-C7FB-0D40-AE28-9625560037DF}">
      <dsp:nvSpPr>
        <dsp:cNvPr id="0" name=""/>
        <dsp:cNvSpPr/>
      </dsp:nvSpPr>
      <dsp:spPr>
        <a:xfrm>
          <a:off x="8867064" y="1178340"/>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Use manipulatives and tactile materials like counting beads, blocks, or playdough to explore mathematical concepts.</a:t>
          </a:r>
          <a:endParaRPr lang="en-US" sz="800" kern="1200" dirty="0"/>
        </a:p>
      </dsp:txBody>
      <dsp:txXfrm>
        <a:off x="8894626" y="1205902"/>
        <a:ext cx="1450545" cy="885919"/>
      </dsp:txXfrm>
    </dsp:sp>
    <dsp:sp modelId="{A9353FCF-FA08-9C4C-A397-C6F5FFD35771}">
      <dsp:nvSpPr>
        <dsp:cNvPr id="0" name=""/>
        <dsp:cNvSpPr/>
      </dsp:nvSpPr>
      <dsp:spPr>
        <a:xfrm>
          <a:off x="8678856" y="943079"/>
          <a:ext cx="188208" cy="1882086"/>
        </a:xfrm>
        <a:custGeom>
          <a:avLst/>
          <a:gdLst/>
          <a:ahLst/>
          <a:cxnLst/>
          <a:rect l="0" t="0" r="0" b="0"/>
          <a:pathLst>
            <a:path>
              <a:moveTo>
                <a:pt x="0" y="0"/>
              </a:moveTo>
              <a:lnTo>
                <a:pt x="0" y="1882086"/>
              </a:lnTo>
              <a:lnTo>
                <a:pt x="188208" y="188208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57FA5E3-50B2-4A47-9C29-0903551223D6}">
      <dsp:nvSpPr>
        <dsp:cNvPr id="0" name=""/>
        <dsp:cNvSpPr/>
      </dsp:nvSpPr>
      <dsp:spPr>
        <a:xfrm>
          <a:off x="8867064" y="2354644"/>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Incorporate movement into math activities by having students hop, jump, or skip while counting or solving equations.</a:t>
          </a:r>
          <a:endParaRPr lang="en-US" sz="800" kern="1200" dirty="0"/>
        </a:p>
      </dsp:txBody>
      <dsp:txXfrm>
        <a:off x="8894626" y="2382206"/>
        <a:ext cx="1450545" cy="885919"/>
      </dsp:txXfrm>
    </dsp:sp>
    <dsp:sp modelId="{FAD89E39-7FCD-704A-A689-698B2920ECB7}">
      <dsp:nvSpPr>
        <dsp:cNvPr id="0" name=""/>
        <dsp:cNvSpPr/>
      </dsp:nvSpPr>
      <dsp:spPr>
        <a:xfrm>
          <a:off x="8678856" y="943079"/>
          <a:ext cx="188208" cy="3058391"/>
        </a:xfrm>
        <a:custGeom>
          <a:avLst/>
          <a:gdLst/>
          <a:ahLst/>
          <a:cxnLst/>
          <a:rect l="0" t="0" r="0" b="0"/>
          <a:pathLst>
            <a:path>
              <a:moveTo>
                <a:pt x="0" y="0"/>
              </a:moveTo>
              <a:lnTo>
                <a:pt x="0" y="3058391"/>
              </a:lnTo>
              <a:lnTo>
                <a:pt x="188208" y="3058391"/>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BF8E11-3470-FB48-A6B1-3B76E5257A5F}">
      <dsp:nvSpPr>
        <dsp:cNvPr id="0" name=""/>
        <dsp:cNvSpPr/>
      </dsp:nvSpPr>
      <dsp:spPr>
        <a:xfrm>
          <a:off x="8867064" y="3530949"/>
          <a:ext cx="1505669" cy="94104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0160" rIns="15240" bIns="10160" numCol="1" spcCol="1270" anchor="ctr" anchorCtr="0">
          <a:noAutofit/>
        </a:bodyPr>
        <a:lstStyle/>
        <a:p>
          <a:pPr marL="0" lvl="0" indent="0" algn="ctr" defTabSz="355600">
            <a:lnSpc>
              <a:spcPct val="90000"/>
            </a:lnSpc>
            <a:spcBef>
              <a:spcPct val="0"/>
            </a:spcBef>
            <a:spcAft>
              <a:spcPct val="35000"/>
            </a:spcAft>
            <a:buNone/>
          </a:pPr>
          <a:r>
            <a:rPr lang="en-GB" sz="800" b="0" i="0" kern="1200" dirty="0"/>
            <a:t>Create sensory-based math games or puzzles that engage students' senses while reinforcing mathematical skills.</a:t>
          </a:r>
          <a:endParaRPr lang="en-US" sz="800" kern="1200" dirty="0"/>
        </a:p>
      </dsp:txBody>
      <dsp:txXfrm>
        <a:off x="8894626" y="3558511"/>
        <a:ext cx="1450545" cy="8859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0732E-7AAC-A742-BBAB-F0D286832096}">
      <dsp:nvSpPr>
        <dsp:cNvPr id="0" name=""/>
        <dsp:cNvSpPr/>
      </dsp:nvSpPr>
      <dsp:spPr>
        <a:xfrm>
          <a:off x="1816895" y="219"/>
          <a:ext cx="1515126" cy="7575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i="0" kern="1200" dirty="0"/>
            <a:t>Science and STEM:</a:t>
          </a:r>
          <a:endParaRPr lang="en-US" sz="1600" kern="1200" dirty="0"/>
        </a:p>
      </dsp:txBody>
      <dsp:txXfrm>
        <a:off x="1839083" y="22407"/>
        <a:ext cx="1470750" cy="713187"/>
      </dsp:txXfrm>
    </dsp:sp>
    <dsp:sp modelId="{9576D5BC-AF0E-5049-A99B-62C4BD2BD502}">
      <dsp:nvSpPr>
        <dsp:cNvPr id="0" name=""/>
        <dsp:cNvSpPr/>
      </dsp:nvSpPr>
      <dsp:spPr>
        <a:xfrm>
          <a:off x="1968408" y="757782"/>
          <a:ext cx="151512" cy="568172"/>
        </a:xfrm>
        <a:custGeom>
          <a:avLst/>
          <a:gdLst/>
          <a:ahLst/>
          <a:cxnLst/>
          <a:rect l="0" t="0" r="0" b="0"/>
          <a:pathLst>
            <a:path>
              <a:moveTo>
                <a:pt x="0" y="0"/>
              </a:moveTo>
              <a:lnTo>
                <a:pt x="0" y="568172"/>
              </a:lnTo>
              <a:lnTo>
                <a:pt x="151512" y="56817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59D71DB-359A-5040-9A05-17F082B49807}">
      <dsp:nvSpPr>
        <dsp:cNvPr id="0" name=""/>
        <dsp:cNvSpPr/>
      </dsp:nvSpPr>
      <dsp:spPr>
        <a:xfrm>
          <a:off x="2119920" y="947172"/>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Provide hands-on sensory experiences during science experiments, such as exploring textures, smells, and tastes in a kitchen science activity.</a:t>
          </a:r>
          <a:endParaRPr lang="en-US" sz="700" kern="1200" dirty="0"/>
        </a:p>
      </dsp:txBody>
      <dsp:txXfrm>
        <a:off x="2142108" y="969360"/>
        <a:ext cx="1167725" cy="713187"/>
      </dsp:txXfrm>
    </dsp:sp>
    <dsp:sp modelId="{CA55B548-37F1-D341-B979-7D69BEA6B297}">
      <dsp:nvSpPr>
        <dsp:cNvPr id="0" name=""/>
        <dsp:cNvSpPr/>
      </dsp:nvSpPr>
      <dsp:spPr>
        <a:xfrm>
          <a:off x="1968408" y="757782"/>
          <a:ext cx="151512" cy="1515126"/>
        </a:xfrm>
        <a:custGeom>
          <a:avLst/>
          <a:gdLst/>
          <a:ahLst/>
          <a:cxnLst/>
          <a:rect l="0" t="0" r="0" b="0"/>
          <a:pathLst>
            <a:path>
              <a:moveTo>
                <a:pt x="0" y="0"/>
              </a:moveTo>
              <a:lnTo>
                <a:pt x="0" y="1515126"/>
              </a:lnTo>
              <a:lnTo>
                <a:pt x="151512" y="151512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BFAFF7-5913-964A-85D4-A6EE38AFE1C8}">
      <dsp:nvSpPr>
        <dsp:cNvPr id="0" name=""/>
        <dsp:cNvSpPr/>
      </dsp:nvSpPr>
      <dsp:spPr>
        <a:xfrm>
          <a:off x="2119920" y="1894126"/>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Set up sensory exploration stations with materials related to the current science topic, allowing students to investigate and observe using their senses.</a:t>
          </a:r>
          <a:endParaRPr lang="en-US" sz="700" kern="1200" dirty="0"/>
        </a:p>
      </dsp:txBody>
      <dsp:txXfrm>
        <a:off x="2142108" y="1916314"/>
        <a:ext cx="1167725" cy="713187"/>
      </dsp:txXfrm>
    </dsp:sp>
    <dsp:sp modelId="{F8EAD574-22CF-2F4C-85DD-3F1DD0203436}">
      <dsp:nvSpPr>
        <dsp:cNvPr id="0" name=""/>
        <dsp:cNvSpPr/>
      </dsp:nvSpPr>
      <dsp:spPr>
        <a:xfrm>
          <a:off x="1968408" y="757782"/>
          <a:ext cx="151512" cy="2462080"/>
        </a:xfrm>
        <a:custGeom>
          <a:avLst/>
          <a:gdLst/>
          <a:ahLst/>
          <a:cxnLst/>
          <a:rect l="0" t="0" r="0" b="0"/>
          <a:pathLst>
            <a:path>
              <a:moveTo>
                <a:pt x="0" y="0"/>
              </a:moveTo>
              <a:lnTo>
                <a:pt x="0" y="2462080"/>
              </a:lnTo>
              <a:lnTo>
                <a:pt x="151512" y="246208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301314D-2343-7D48-8E22-82886D7D304C}">
      <dsp:nvSpPr>
        <dsp:cNvPr id="0" name=""/>
        <dsp:cNvSpPr/>
      </dsp:nvSpPr>
      <dsp:spPr>
        <a:xfrm>
          <a:off x="2119920" y="2841080"/>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Incorporate sensory elements into engineering challenges, such as building structures with different textures or using tactile materials to design prototypes.</a:t>
          </a:r>
          <a:endParaRPr lang="en-US" sz="700" kern="1200" dirty="0"/>
        </a:p>
      </dsp:txBody>
      <dsp:txXfrm>
        <a:off x="2142108" y="2863268"/>
        <a:ext cx="1167725" cy="713187"/>
      </dsp:txXfrm>
    </dsp:sp>
    <dsp:sp modelId="{FD9A307E-8F2B-5946-A7B3-F9622BEE210F}">
      <dsp:nvSpPr>
        <dsp:cNvPr id="0" name=""/>
        <dsp:cNvSpPr/>
      </dsp:nvSpPr>
      <dsp:spPr>
        <a:xfrm>
          <a:off x="3710803" y="219"/>
          <a:ext cx="1515126" cy="7575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i="0" kern="1200" dirty="0"/>
            <a:t>Art and Creativity:</a:t>
          </a:r>
          <a:endParaRPr lang="en-US" sz="1600" kern="1200" dirty="0"/>
        </a:p>
      </dsp:txBody>
      <dsp:txXfrm>
        <a:off x="3732991" y="22407"/>
        <a:ext cx="1470750" cy="713187"/>
      </dsp:txXfrm>
    </dsp:sp>
    <dsp:sp modelId="{1161E645-6039-E145-AD36-3E77E94751A0}">
      <dsp:nvSpPr>
        <dsp:cNvPr id="0" name=""/>
        <dsp:cNvSpPr/>
      </dsp:nvSpPr>
      <dsp:spPr>
        <a:xfrm>
          <a:off x="3862316" y="757782"/>
          <a:ext cx="151512" cy="568172"/>
        </a:xfrm>
        <a:custGeom>
          <a:avLst/>
          <a:gdLst/>
          <a:ahLst/>
          <a:cxnLst/>
          <a:rect l="0" t="0" r="0" b="0"/>
          <a:pathLst>
            <a:path>
              <a:moveTo>
                <a:pt x="0" y="0"/>
              </a:moveTo>
              <a:lnTo>
                <a:pt x="0" y="568172"/>
              </a:lnTo>
              <a:lnTo>
                <a:pt x="151512" y="56817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A7C815-6671-E24B-82AE-62B84F7BCE71}">
      <dsp:nvSpPr>
        <dsp:cNvPr id="0" name=""/>
        <dsp:cNvSpPr/>
      </dsp:nvSpPr>
      <dsp:spPr>
        <a:xfrm>
          <a:off x="4013828" y="947172"/>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Offer a variety of sensory art materials such as clay, paint, collage materials, and natural objects like leaves or feathers.</a:t>
          </a:r>
          <a:endParaRPr lang="en-US" sz="700" kern="1200" dirty="0"/>
        </a:p>
      </dsp:txBody>
      <dsp:txXfrm>
        <a:off x="4036016" y="969360"/>
        <a:ext cx="1167725" cy="713187"/>
      </dsp:txXfrm>
    </dsp:sp>
    <dsp:sp modelId="{5C082ECA-68DD-B84F-B174-F4A4FA705F9C}">
      <dsp:nvSpPr>
        <dsp:cNvPr id="0" name=""/>
        <dsp:cNvSpPr/>
      </dsp:nvSpPr>
      <dsp:spPr>
        <a:xfrm>
          <a:off x="3862316" y="757782"/>
          <a:ext cx="151512" cy="1515126"/>
        </a:xfrm>
        <a:custGeom>
          <a:avLst/>
          <a:gdLst/>
          <a:ahLst/>
          <a:cxnLst/>
          <a:rect l="0" t="0" r="0" b="0"/>
          <a:pathLst>
            <a:path>
              <a:moveTo>
                <a:pt x="0" y="0"/>
              </a:moveTo>
              <a:lnTo>
                <a:pt x="0" y="1515126"/>
              </a:lnTo>
              <a:lnTo>
                <a:pt x="151512" y="151512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EE56CC-3678-914F-BD87-0140497240FA}">
      <dsp:nvSpPr>
        <dsp:cNvPr id="0" name=""/>
        <dsp:cNvSpPr/>
      </dsp:nvSpPr>
      <dsp:spPr>
        <a:xfrm>
          <a:off x="4013828" y="1894126"/>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Encourage students to explore different textures and techniques in their artwork, such as finger painting, stamping, or using textured rollers.</a:t>
          </a:r>
          <a:endParaRPr lang="en-US" sz="700" kern="1200" dirty="0"/>
        </a:p>
      </dsp:txBody>
      <dsp:txXfrm>
        <a:off x="4036016" y="1916314"/>
        <a:ext cx="1167725" cy="713187"/>
      </dsp:txXfrm>
    </dsp:sp>
    <dsp:sp modelId="{5F73631A-3B04-A24C-A0A1-1FA934F06A50}">
      <dsp:nvSpPr>
        <dsp:cNvPr id="0" name=""/>
        <dsp:cNvSpPr/>
      </dsp:nvSpPr>
      <dsp:spPr>
        <a:xfrm>
          <a:off x="3862316" y="757782"/>
          <a:ext cx="151512" cy="2462080"/>
        </a:xfrm>
        <a:custGeom>
          <a:avLst/>
          <a:gdLst/>
          <a:ahLst/>
          <a:cxnLst/>
          <a:rect l="0" t="0" r="0" b="0"/>
          <a:pathLst>
            <a:path>
              <a:moveTo>
                <a:pt x="0" y="0"/>
              </a:moveTo>
              <a:lnTo>
                <a:pt x="0" y="2462080"/>
              </a:lnTo>
              <a:lnTo>
                <a:pt x="151512" y="246208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6F546-CCF4-3344-A3CD-0E639BF029B8}">
      <dsp:nvSpPr>
        <dsp:cNvPr id="0" name=""/>
        <dsp:cNvSpPr/>
      </dsp:nvSpPr>
      <dsp:spPr>
        <a:xfrm>
          <a:off x="4013828" y="2841080"/>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Provide opportunities for sensory-based art experiences, such as creating sensory bottles, sensory bins, or sensory murals.</a:t>
          </a:r>
          <a:endParaRPr lang="en-US" sz="700" kern="1200" dirty="0"/>
        </a:p>
      </dsp:txBody>
      <dsp:txXfrm>
        <a:off x="4036016" y="2863268"/>
        <a:ext cx="1167725" cy="713187"/>
      </dsp:txXfrm>
    </dsp:sp>
    <dsp:sp modelId="{E1236A56-8A9F-0543-8311-296B8F547DDE}">
      <dsp:nvSpPr>
        <dsp:cNvPr id="0" name=""/>
        <dsp:cNvSpPr/>
      </dsp:nvSpPr>
      <dsp:spPr>
        <a:xfrm>
          <a:off x="5604711" y="219"/>
          <a:ext cx="1515126" cy="7575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i="0" kern="1200" dirty="0"/>
            <a:t>Physical Education and Movement:</a:t>
          </a:r>
          <a:endParaRPr lang="en-US" sz="1600" kern="1200" dirty="0"/>
        </a:p>
      </dsp:txBody>
      <dsp:txXfrm>
        <a:off x="5626899" y="22407"/>
        <a:ext cx="1470750" cy="713187"/>
      </dsp:txXfrm>
    </dsp:sp>
    <dsp:sp modelId="{94E39779-EE5A-D446-A34D-5DAE98AFC33F}">
      <dsp:nvSpPr>
        <dsp:cNvPr id="0" name=""/>
        <dsp:cNvSpPr/>
      </dsp:nvSpPr>
      <dsp:spPr>
        <a:xfrm>
          <a:off x="5756223" y="757782"/>
          <a:ext cx="151512" cy="568172"/>
        </a:xfrm>
        <a:custGeom>
          <a:avLst/>
          <a:gdLst/>
          <a:ahLst/>
          <a:cxnLst/>
          <a:rect l="0" t="0" r="0" b="0"/>
          <a:pathLst>
            <a:path>
              <a:moveTo>
                <a:pt x="0" y="0"/>
              </a:moveTo>
              <a:lnTo>
                <a:pt x="0" y="568172"/>
              </a:lnTo>
              <a:lnTo>
                <a:pt x="151512" y="56817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E89258-B806-4B40-B2B8-16C7649D3E28}">
      <dsp:nvSpPr>
        <dsp:cNvPr id="0" name=""/>
        <dsp:cNvSpPr/>
      </dsp:nvSpPr>
      <dsp:spPr>
        <a:xfrm>
          <a:off x="5907736" y="947172"/>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Incorporate sensory motor activities into physical education classes, such as obstacle courses, balance activities, or yoga poses.</a:t>
          </a:r>
          <a:endParaRPr lang="en-US" sz="700" kern="1200" dirty="0"/>
        </a:p>
      </dsp:txBody>
      <dsp:txXfrm>
        <a:off x="5929924" y="969360"/>
        <a:ext cx="1167725" cy="713187"/>
      </dsp:txXfrm>
    </dsp:sp>
    <dsp:sp modelId="{CED14425-104C-B646-8589-521AC231368F}">
      <dsp:nvSpPr>
        <dsp:cNvPr id="0" name=""/>
        <dsp:cNvSpPr/>
      </dsp:nvSpPr>
      <dsp:spPr>
        <a:xfrm>
          <a:off x="5756223" y="757782"/>
          <a:ext cx="151512" cy="1515126"/>
        </a:xfrm>
        <a:custGeom>
          <a:avLst/>
          <a:gdLst/>
          <a:ahLst/>
          <a:cxnLst/>
          <a:rect l="0" t="0" r="0" b="0"/>
          <a:pathLst>
            <a:path>
              <a:moveTo>
                <a:pt x="0" y="0"/>
              </a:moveTo>
              <a:lnTo>
                <a:pt x="0" y="1515126"/>
              </a:lnTo>
              <a:lnTo>
                <a:pt x="151512" y="151512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D3F9978-C38A-9441-9060-5EE313250DE3}">
      <dsp:nvSpPr>
        <dsp:cNvPr id="0" name=""/>
        <dsp:cNvSpPr/>
      </dsp:nvSpPr>
      <dsp:spPr>
        <a:xfrm>
          <a:off x="5907736" y="1894126"/>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Use sensory equipment like therapy balls, balance boards, or sensory swings to provide proprioceptive and vestibular input during movement activities.</a:t>
          </a:r>
          <a:endParaRPr lang="en-US" sz="700" kern="1200" dirty="0"/>
        </a:p>
      </dsp:txBody>
      <dsp:txXfrm>
        <a:off x="5929924" y="1916314"/>
        <a:ext cx="1167725" cy="713187"/>
      </dsp:txXfrm>
    </dsp:sp>
    <dsp:sp modelId="{67ED2F1A-A2C9-E04C-BEAD-E3EEA60BBED3}">
      <dsp:nvSpPr>
        <dsp:cNvPr id="0" name=""/>
        <dsp:cNvSpPr/>
      </dsp:nvSpPr>
      <dsp:spPr>
        <a:xfrm>
          <a:off x="5756223" y="757782"/>
          <a:ext cx="151512" cy="2462080"/>
        </a:xfrm>
        <a:custGeom>
          <a:avLst/>
          <a:gdLst/>
          <a:ahLst/>
          <a:cxnLst/>
          <a:rect l="0" t="0" r="0" b="0"/>
          <a:pathLst>
            <a:path>
              <a:moveTo>
                <a:pt x="0" y="0"/>
              </a:moveTo>
              <a:lnTo>
                <a:pt x="0" y="2462080"/>
              </a:lnTo>
              <a:lnTo>
                <a:pt x="151512" y="246208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F6FED5-4A51-0949-9A07-125273E0094E}">
      <dsp:nvSpPr>
        <dsp:cNvPr id="0" name=""/>
        <dsp:cNvSpPr/>
      </dsp:nvSpPr>
      <dsp:spPr>
        <a:xfrm>
          <a:off x="5907736" y="2841080"/>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Integrate music and rhythm into movement activities to engage auditory and kinaesthetic senses.</a:t>
          </a:r>
          <a:endParaRPr lang="en-US" sz="700" kern="1200" dirty="0"/>
        </a:p>
      </dsp:txBody>
      <dsp:txXfrm>
        <a:off x="5929924" y="2863268"/>
        <a:ext cx="1167725" cy="713187"/>
      </dsp:txXfrm>
    </dsp:sp>
    <dsp:sp modelId="{F666BEEE-B41F-D34B-A2B1-92044D26F690}">
      <dsp:nvSpPr>
        <dsp:cNvPr id="0" name=""/>
        <dsp:cNvSpPr/>
      </dsp:nvSpPr>
      <dsp:spPr>
        <a:xfrm>
          <a:off x="7498619" y="219"/>
          <a:ext cx="1515126" cy="757563"/>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GB" sz="1600" b="1" i="0" kern="1200" dirty="0"/>
            <a:t>Social-Emotional Learning:</a:t>
          </a:r>
          <a:endParaRPr lang="en-US" sz="1600" kern="1200" dirty="0"/>
        </a:p>
      </dsp:txBody>
      <dsp:txXfrm>
        <a:off x="7520807" y="22407"/>
        <a:ext cx="1470750" cy="713187"/>
      </dsp:txXfrm>
    </dsp:sp>
    <dsp:sp modelId="{EE0DE7F0-EA16-3941-90F0-2E8040251163}">
      <dsp:nvSpPr>
        <dsp:cNvPr id="0" name=""/>
        <dsp:cNvSpPr/>
      </dsp:nvSpPr>
      <dsp:spPr>
        <a:xfrm>
          <a:off x="7650131" y="757782"/>
          <a:ext cx="151512" cy="568172"/>
        </a:xfrm>
        <a:custGeom>
          <a:avLst/>
          <a:gdLst/>
          <a:ahLst/>
          <a:cxnLst/>
          <a:rect l="0" t="0" r="0" b="0"/>
          <a:pathLst>
            <a:path>
              <a:moveTo>
                <a:pt x="0" y="0"/>
              </a:moveTo>
              <a:lnTo>
                <a:pt x="0" y="568172"/>
              </a:lnTo>
              <a:lnTo>
                <a:pt x="151512" y="568172"/>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8138C1-D2DB-3140-A836-A1C39BE7EE64}">
      <dsp:nvSpPr>
        <dsp:cNvPr id="0" name=""/>
        <dsp:cNvSpPr/>
      </dsp:nvSpPr>
      <dsp:spPr>
        <a:xfrm>
          <a:off x="7801644" y="947172"/>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Teach self-regulation strategies through sensory-based mindfulness activities, such as body scans, progressive muscle relaxation, or sensory grounding techniques.</a:t>
          </a:r>
          <a:endParaRPr lang="en-US" sz="700" kern="1200" dirty="0"/>
        </a:p>
      </dsp:txBody>
      <dsp:txXfrm>
        <a:off x="7823832" y="969360"/>
        <a:ext cx="1167725" cy="713187"/>
      </dsp:txXfrm>
    </dsp:sp>
    <dsp:sp modelId="{3428AFC7-77C5-5143-BAFB-3F2E09DAA8BB}">
      <dsp:nvSpPr>
        <dsp:cNvPr id="0" name=""/>
        <dsp:cNvSpPr/>
      </dsp:nvSpPr>
      <dsp:spPr>
        <a:xfrm>
          <a:off x="7650131" y="757782"/>
          <a:ext cx="151512" cy="1515126"/>
        </a:xfrm>
        <a:custGeom>
          <a:avLst/>
          <a:gdLst/>
          <a:ahLst/>
          <a:cxnLst/>
          <a:rect l="0" t="0" r="0" b="0"/>
          <a:pathLst>
            <a:path>
              <a:moveTo>
                <a:pt x="0" y="0"/>
              </a:moveTo>
              <a:lnTo>
                <a:pt x="0" y="1515126"/>
              </a:lnTo>
              <a:lnTo>
                <a:pt x="151512" y="1515126"/>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3FA422-2D10-B043-99DE-23220E2B43B0}">
      <dsp:nvSpPr>
        <dsp:cNvPr id="0" name=""/>
        <dsp:cNvSpPr/>
      </dsp:nvSpPr>
      <dsp:spPr>
        <a:xfrm>
          <a:off x="7801644" y="1894126"/>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Use sensory-based games and activities to promote social skills like turn-taking, sharing, and cooperation.</a:t>
          </a:r>
          <a:endParaRPr lang="en-US" sz="700" kern="1200" dirty="0"/>
        </a:p>
      </dsp:txBody>
      <dsp:txXfrm>
        <a:off x="7823832" y="1916314"/>
        <a:ext cx="1167725" cy="713187"/>
      </dsp:txXfrm>
    </dsp:sp>
    <dsp:sp modelId="{F9A27BC8-C6A2-A949-B021-46CBE9604F90}">
      <dsp:nvSpPr>
        <dsp:cNvPr id="0" name=""/>
        <dsp:cNvSpPr/>
      </dsp:nvSpPr>
      <dsp:spPr>
        <a:xfrm>
          <a:off x="7650131" y="757782"/>
          <a:ext cx="151512" cy="2462080"/>
        </a:xfrm>
        <a:custGeom>
          <a:avLst/>
          <a:gdLst/>
          <a:ahLst/>
          <a:cxnLst/>
          <a:rect l="0" t="0" r="0" b="0"/>
          <a:pathLst>
            <a:path>
              <a:moveTo>
                <a:pt x="0" y="0"/>
              </a:moveTo>
              <a:lnTo>
                <a:pt x="0" y="2462080"/>
              </a:lnTo>
              <a:lnTo>
                <a:pt x="151512" y="2462080"/>
              </a:lnTo>
            </a:path>
          </a:pathLst>
        </a:custGeom>
        <a:noFill/>
        <a:ln w="1905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D572C1-260B-1B4D-BA03-EDEB6901C958}">
      <dsp:nvSpPr>
        <dsp:cNvPr id="0" name=""/>
        <dsp:cNvSpPr/>
      </dsp:nvSpPr>
      <dsp:spPr>
        <a:xfrm>
          <a:off x="7801644" y="2841080"/>
          <a:ext cx="1212101" cy="757563"/>
        </a:xfrm>
        <a:prstGeom prst="roundRect">
          <a:avLst>
            <a:gd name="adj" fmla="val 10000"/>
          </a:avLst>
        </a:prstGeom>
        <a:solidFill>
          <a:schemeClr val="lt2">
            <a:alpha val="90000"/>
            <a:hueOff val="0"/>
            <a:satOff val="0"/>
            <a:lumOff val="0"/>
            <a:alphaOff val="0"/>
          </a:schemeClr>
        </a:solidFill>
        <a:ln w="1905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 tIns="8890" rIns="13335" bIns="8890" numCol="1" spcCol="1270" anchor="ctr" anchorCtr="0">
          <a:noAutofit/>
        </a:bodyPr>
        <a:lstStyle/>
        <a:p>
          <a:pPr marL="0" lvl="0" indent="0" algn="ctr" defTabSz="311150">
            <a:lnSpc>
              <a:spcPct val="90000"/>
            </a:lnSpc>
            <a:spcBef>
              <a:spcPct val="0"/>
            </a:spcBef>
            <a:spcAft>
              <a:spcPct val="35000"/>
            </a:spcAft>
            <a:buNone/>
          </a:pPr>
          <a:r>
            <a:rPr lang="en-GB" sz="700" b="0" i="0" kern="1200" dirty="0"/>
            <a:t>Provide sensory tools and strategies for emotional regulation, such as stress balls, sensory bottles, or calming sensory corners.</a:t>
          </a:r>
          <a:endParaRPr lang="en-US" sz="700" kern="1200" dirty="0"/>
        </a:p>
      </dsp:txBody>
      <dsp:txXfrm>
        <a:off x="7823832" y="2863268"/>
        <a:ext cx="1167725" cy="71318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D1E5E-06BD-E845-8691-EE458286AD7D}">
      <dsp:nvSpPr>
        <dsp:cNvPr id="0" name=""/>
        <dsp:cNvSpPr/>
      </dsp:nvSpPr>
      <dsp:spPr>
        <a:xfrm>
          <a:off x="472012" y="526"/>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Flexible Seating Options</a:t>
          </a:r>
          <a:r>
            <a:rPr lang="en-GB" sz="1500" b="1" i="0" kern="1200" dirty="0"/>
            <a:t>:</a:t>
          </a:r>
          <a:r>
            <a:rPr lang="en-GB" sz="1500" b="0" i="0" kern="1200" dirty="0"/>
            <a:t> </a:t>
          </a:r>
        </a:p>
        <a:p>
          <a:pPr marL="0" lvl="0" indent="0" algn="ctr" defTabSz="800100">
            <a:lnSpc>
              <a:spcPct val="90000"/>
            </a:lnSpc>
            <a:spcBef>
              <a:spcPct val="0"/>
            </a:spcBef>
            <a:spcAft>
              <a:spcPct val="35000"/>
            </a:spcAft>
            <a:buNone/>
          </a:pPr>
          <a:r>
            <a:rPr lang="en-GB" sz="1500" b="0" i="0" kern="1200" dirty="0"/>
            <a:t>Provide a variety of seating options to accommodate different sensory preferences and needs. This may include bean bag chairs, floor cushions, rocking chairs, wobble stools, or standing desks. Allow students to choose the seating option that best suits their sensory needs and promotes focus and comfort.</a:t>
          </a:r>
          <a:endParaRPr lang="en-US" sz="1500" kern="1200" dirty="0"/>
        </a:p>
      </dsp:txBody>
      <dsp:txXfrm>
        <a:off x="472012" y="526"/>
        <a:ext cx="3558152" cy="2134891"/>
      </dsp:txXfrm>
    </dsp:sp>
    <dsp:sp modelId="{EF91027E-7862-2B4B-88F1-D25084971CBE}">
      <dsp:nvSpPr>
        <dsp:cNvPr id="0" name=""/>
        <dsp:cNvSpPr/>
      </dsp:nvSpPr>
      <dsp:spPr>
        <a:xfrm>
          <a:off x="4385980" y="526"/>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Adjustable Lighting:</a:t>
          </a:r>
          <a:r>
            <a:rPr lang="en-GB" sz="1800" b="0" i="0" u="sng" kern="1200" dirty="0"/>
            <a:t> </a:t>
          </a:r>
        </a:p>
        <a:p>
          <a:pPr marL="0" lvl="0" indent="0" algn="ctr" defTabSz="800100">
            <a:lnSpc>
              <a:spcPct val="90000"/>
            </a:lnSpc>
            <a:spcBef>
              <a:spcPct val="0"/>
            </a:spcBef>
            <a:spcAft>
              <a:spcPct val="35000"/>
            </a:spcAft>
            <a:buNone/>
          </a:pPr>
          <a:r>
            <a:rPr lang="en-GB" sz="1500" b="0" i="0" kern="1200" dirty="0"/>
            <a:t>Ensure classrooms have adjustable lighting options to control brightness and minimize glare. Use natural light whenever possible and incorporate soft, diffused lighting to create a calming atmosphere. Consider installing dimmer switches or using lamps with adjustable brightness levels.</a:t>
          </a:r>
          <a:endParaRPr lang="en-US" sz="1500" kern="1200" dirty="0"/>
        </a:p>
      </dsp:txBody>
      <dsp:txXfrm>
        <a:off x="4385980" y="526"/>
        <a:ext cx="3558152" cy="2134891"/>
      </dsp:txXfrm>
    </dsp:sp>
    <dsp:sp modelId="{C775B3F2-3BC6-864E-B269-2875A031607D}">
      <dsp:nvSpPr>
        <dsp:cNvPr id="0" name=""/>
        <dsp:cNvSpPr/>
      </dsp:nvSpPr>
      <dsp:spPr>
        <a:xfrm>
          <a:off x="8299948" y="526"/>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Sensory-Friendly Materials</a:t>
          </a:r>
          <a:r>
            <a:rPr lang="en-GB" sz="1500" b="1" i="0" kern="1200" dirty="0"/>
            <a:t>:</a:t>
          </a:r>
          <a:r>
            <a:rPr lang="en-GB" sz="1500" b="0" i="0" kern="1200" dirty="0"/>
            <a:t> Choose classroom materials and furniture with sensory-friendly features. Opt for soft, non-abrasive fabrics for chairs and cushions, and avoid materials with strong odours or textures that may be aversive to some students. Use non-toxic and hypoallergenic materials whenever possible.</a:t>
          </a:r>
          <a:endParaRPr lang="en-US" sz="1500" kern="1200" dirty="0"/>
        </a:p>
      </dsp:txBody>
      <dsp:txXfrm>
        <a:off x="8299948" y="526"/>
        <a:ext cx="3558152" cy="2134891"/>
      </dsp:txXfrm>
    </dsp:sp>
    <dsp:sp modelId="{402E3877-34C8-9744-935C-438976CF4922}">
      <dsp:nvSpPr>
        <dsp:cNvPr id="0" name=""/>
        <dsp:cNvSpPr/>
      </dsp:nvSpPr>
      <dsp:spPr>
        <a:xfrm>
          <a:off x="2428996" y="2491233"/>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Quiet Areas</a:t>
          </a:r>
          <a:r>
            <a:rPr lang="en-GB" sz="1500" b="1" i="0" kern="1200" dirty="0"/>
            <a:t>:</a:t>
          </a:r>
          <a:r>
            <a:rPr lang="en-GB" sz="1500" b="0" i="0" kern="1200" dirty="0"/>
            <a:t> </a:t>
          </a:r>
        </a:p>
        <a:p>
          <a:pPr marL="0" lvl="0" indent="0" algn="ctr" defTabSz="800100">
            <a:lnSpc>
              <a:spcPct val="90000"/>
            </a:lnSpc>
            <a:spcBef>
              <a:spcPct val="0"/>
            </a:spcBef>
            <a:spcAft>
              <a:spcPct val="35000"/>
            </a:spcAft>
            <a:buNone/>
          </a:pPr>
          <a:r>
            <a:rPr lang="en-GB" sz="1500" b="0" i="0" kern="1200" dirty="0"/>
            <a:t>Designate quiet areas within the classroom where students can retreat to when they need a break from sensory stimuli or require a quiet space to focus. Provide comfortable seating, noise-cancelling headphones, and calming sensory tools such as stress balls or fidget toys in these areas.</a:t>
          </a:r>
          <a:endParaRPr lang="en-US" sz="1500" kern="1200" dirty="0"/>
        </a:p>
      </dsp:txBody>
      <dsp:txXfrm>
        <a:off x="2428996" y="2491233"/>
        <a:ext cx="3558152" cy="2134891"/>
      </dsp:txXfrm>
    </dsp:sp>
    <dsp:sp modelId="{B257520A-BC96-974D-8104-D4844EC95B8C}">
      <dsp:nvSpPr>
        <dsp:cNvPr id="0" name=""/>
        <dsp:cNvSpPr/>
      </dsp:nvSpPr>
      <dsp:spPr>
        <a:xfrm>
          <a:off x="6342964" y="2491233"/>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Visual Supports:</a:t>
          </a:r>
          <a:r>
            <a:rPr lang="en-GB" sz="1800" b="0" i="0" u="sng" kern="1200" dirty="0"/>
            <a:t> </a:t>
          </a:r>
        </a:p>
        <a:p>
          <a:pPr marL="0" lvl="0" indent="0" algn="ctr" defTabSz="800100">
            <a:lnSpc>
              <a:spcPct val="90000"/>
            </a:lnSpc>
            <a:spcBef>
              <a:spcPct val="0"/>
            </a:spcBef>
            <a:spcAft>
              <a:spcPct val="35000"/>
            </a:spcAft>
            <a:buNone/>
          </a:pPr>
          <a:r>
            <a:rPr lang="en-GB" sz="1400" b="0" i="0" kern="1200" dirty="0"/>
            <a:t>Incorporate visual supports throughout the classroom to help students navigate the environment and understand expectations. Use visual schedules, visual timers, and visual cues to support organization, transitions, and communication. Use color-coded labels and signage to differentiate areas of the classroom and create visual anchors for students.</a:t>
          </a:r>
          <a:endParaRPr lang="en-US" sz="1400" kern="1200" dirty="0"/>
        </a:p>
      </dsp:txBody>
      <dsp:txXfrm>
        <a:off x="6342964" y="2491233"/>
        <a:ext cx="3558152" cy="213489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53F19E-2025-6141-8FDD-9CC1B135B4E3}">
      <dsp:nvSpPr>
        <dsp:cNvPr id="0" name=""/>
        <dsp:cNvSpPr/>
      </dsp:nvSpPr>
      <dsp:spPr>
        <a:xfrm>
          <a:off x="472012" y="526"/>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Calming Sensory Elements</a:t>
          </a:r>
          <a:r>
            <a:rPr lang="en-GB" sz="1400" b="1" i="0" kern="1200" dirty="0"/>
            <a:t>:</a:t>
          </a:r>
          <a:r>
            <a:rPr lang="en-GB" sz="1400" b="0" i="0" kern="1200" dirty="0"/>
            <a:t> Integrate calming sensory elements into the classroom environment to promote relaxation and stress reduction. Consider adding soft rugs or mats, calming music or nature sounds, and aromatherapy diffusers with calming scents like lavender or chamomile. Create cozy reading nooks or quiet corners where students can relax and unwind.</a:t>
          </a:r>
          <a:endParaRPr lang="en-US" sz="1400" kern="1200" dirty="0"/>
        </a:p>
      </dsp:txBody>
      <dsp:txXfrm>
        <a:off x="472012" y="526"/>
        <a:ext cx="3558152" cy="2134891"/>
      </dsp:txXfrm>
    </dsp:sp>
    <dsp:sp modelId="{8886B8F8-EB7A-C54E-9658-A97184B7F15C}">
      <dsp:nvSpPr>
        <dsp:cNvPr id="0" name=""/>
        <dsp:cNvSpPr/>
      </dsp:nvSpPr>
      <dsp:spPr>
        <a:xfrm>
          <a:off x="4385980" y="526"/>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Movement Breaks and Physical Activities</a:t>
          </a:r>
          <a:r>
            <a:rPr lang="en-GB" sz="1500" b="1" i="0" kern="1200" dirty="0"/>
            <a:t>:</a:t>
          </a:r>
          <a:r>
            <a:rPr lang="en-GB" sz="1500" b="0" i="0" kern="1200" dirty="0"/>
            <a:t> </a:t>
          </a:r>
        </a:p>
        <a:p>
          <a:pPr marL="0" lvl="0" indent="0" algn="ctr" defTabSz="800100">
            <a:lnSpc>
              <a:spcPct val="90000"/>
            </a:lnSpc>
            <a:spcBef>
              <a:spcPct val="0"/>
            </a:spcBef>
            <a:spcAft>
              <a:spcPct val="35000"/>
            </a:spcAft>
            <a:buNone/>
          </a:pPr>
          <a:r>
            <a:rPr lang="en-GB" sz="1400" b="0" i="0" kern="1200" dirty="0"/>
            <a:t>Incorporate movement breaks and physical activities into the daily routine to provide sensory input and promote regulation. Encourage students to participate in short movement breaks, stretching exercises, or sensory-motor activities like yoga or tai chi throughout the day.</a:t>
          </a:r>
          <a:endParaRPr lang="en-US" sz="1400" kern="1200" dirty="0"/>
        </a:p>
      </dsp:txBody>
      <dsp:txXfrm>
        <a:off x="4385980" y="526"/>
        <a:ext cx="3558152" cy="2134891"/>
      </dsp:txXfrm>
    </dsp:sp>
    <dsp:sp modelId="{EF1F8ED7-3D3F-5B4C-8467-C2BBB2E41A09}">
      <dsp:nvSpPr>
        <dsp:cNvPr id="0" name=""/>
        <dsp:cNvSpPr/>
      </dsp:nvSpPr>
      <dsp:spPr>
        <a:xfrm>
          <a:off x="8299948" y="526"/>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u="sng" kern="1200" dirty="0"/>
            <a:t>Collaboration with Occupational Therapists</a:t>
          </a:r>
          <a:r>
            <a:rPr lang="en-GB" sz="1500" b="1" i="0" kern="1200" dirty="0"/>
            <a:t>:</a:t>
          </a:r>
          <a:r>
            <a:rPr lang="en-GB" sz="1500" b="0" i="0" kern="1200" dirty="0"/>
            <a:t> </a:t>
          </a:r>
        </a:p>
        <a:p>
          <a:pPr marL="0" lvl="0" indent="0" algn="ctr" defTabSz="800100">
            <a:lnSpc>
              <a:spcPct val="90000"/>
            </a:lnSpc>
            <a:spcBef>
              <a:spcPct val="0"/>
            </a:spcBef>
            <a:spcAft>
              <a:spcPct val="35000"/>
            </a:spcAft>
            <a:buNone/>
          </a:pPr>
          <a:r>
            <a:rPr lang="en-GB" sz="1500" b="0" i="0" kern="1200" dirty="0"/>
            <a:t>Consult with occupational therapists and other specialists to ensure that classroom design and accommodations effectively meet the sensory needs of all students. Collaborate on developing individualized sensory plans and implementing sensory strategies that support student success.</a:t>
          </a:r>
          <a:endParaRPr lang="en-US" sz="1500" kern="1200" dirty="0"/>
        </a:p>
      </dsp:txBody>
      <dsp:txXfrm>
        <a:off x="8299948" y="526"/>
        <a:ext cx="3558152" cy="2134891"/>
      </dsp:txXfrm>
    </dsp:sp>
    <dsp:sp modelId="{F2F5ACD6-8241-B74C-93A2-2290E58AB6C8}">
      <dsp:nvSpPr>
        <dsp:cNvPr id="0" name=""/>
        <dsp:cNvSpPr/>
      </dsp:nvSpPr>
      <dsp:spPr>
        <a:xfrm>
          <a:off x="4385980" y="2491233"/>
          <a:ext cx="3558152" cy="2134891"/>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i="0" kern="1200" dirty="0"/>
            <a:t>Organised and Clutter-Free Spaces</a:t>
          </a:r>
          <a:r>
            <a:rPr lang="en-GB" sz="1500" b="1" i="0" kern="1200" dirty="0"/>
            <a:t>:</a:t>
          </a:r>
          <a:r>
            <a:rPr lang="en-GB" sz="1500" b="0" i="0" kern="1200" dirty="0"/>
            <a:t> </a:t>
          </a:r>
        </a:p>
        <a:p>
          <a:pPr marL="0" lvl="0" indent="0" algn="ctr" defTabSz="800100">
            <a:lnSpc>
              <a:spcPct val="90000"/>
            </a:lnSpc>
            <a:spcBef>
              <a:spcPct val="0"/>
            </a:spcBef>
            <a:spcAft>
              <a:spcPct val="35000"/>
            </a:spcAft>
            <a:buNone/>
          </a:pPr>
          <a:r>
            <a:rPr lang="en-GB" sz="1500" b="0" i="0" kern="1200" dirty="0"/>
            <a:t>Keep the classroom environment organized and clutter-free to reduce sensory overload and promote a sense of calm. Use storage bins, shelves, and labelled containers to keep materials and supplies neatly organized. Minimize visual distractions by decluttering walls and bulletin boards.</a:t>
          </a:r>
          <a:endParaRPr lang="en-US" sz="1500" kern="1200" dirty="0"/>
        </a:p>
      </dsp:txBody>
      <dsp:txXfrm>
        <a:off x="4385980" y="2491233"/>
        <a:ext cx="3558152" cy="213489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43948-0BE5-8746-B342-88EA00D8FF41}">
      <dsp:nvSpPr>
        <dsp:cNvPr id="0" name=""/>
        <dsp:cNvSpPr/>
      </dsp:nvSpPr>
      <dsp:spPr>
        <a:xfrm>
          <a:off x="3834" y="606096"/>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Identifying Triggers:</a:t>
          </a:r>
          <a:endParaRPr lang="en-US" sz="1000" kern="1200" dirty="0"/>
        </a:p>
        <a:p>
          <a:pPr marL="57150" lvl="1" indent="-57150" algn="l" defTabSz="355600">
            <a:lnSpc>
              <a:spcPct val="90000"/>
            </a:lnSpc>
            <a:spcBef>
              <a:spcPct val="0"/>
            </a:spcBef>
            <a:spcAft>
              <a:spcPct val="15000"/>
            </a:spcAft>
            <a:buChar char="•"/>
          </a:pPr>
          <a:r>
            <a:rPr lang="en-GB" sz="800" kern="1200" dirty="0"/>
            <a:t>Help students identify their individual sensory triggers by exploring what types of sensory stimuli they find overwhelming or aversive. Encourage them to recognize signs of sensory overload, such as feeling overwhelmed, anxious, or agitated.</a:t>
          </a:r>
          <a:endParaRPr lang="en-US" sz="800" kern="1200" dirty="0"/>
        </a:p>
      </dsp:txBody>
      <dsp:txXfrm>
        <a:off x="3834" y="606096"/>
        <a:ext cx="2075943" cy="1245566"/>
      </dsp:txXfrm>
    </dsp:sp>
    <dsp:sp modelId="{AB4BCB23-6829-DD4E-8577-C9A9634BA0E0}">
      <dsp:nvSpPr>
        <dsp:cNvPr id="0" name=""/>
        <dsp:cNvSpPr/>
      </dsp:nvSpPr>
      <dsp:spPr>
        <a:xfrm>
          <a:off x="2287372" y="606096"/>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Body Awareness:</a:t>
          </a:r>
          <a:endParaRPr lang="en-US" sz="1000" kern="1200" dirty="0"/>
        </a:p>
        <a:p>
          <a:pPr marL="57150" lvl="1" indent="-57150" algn="l" defTabSz="355600">
            <a:lnSpc>
              <a:spcPct val="90000"/>
            </a:lnSpc>
            <a:spcBef>
              <a:spcPct val="0"/>
            </a:spcBef>
            <a:spcAft>
              <a:spcPct val="15000"/>
            </a:spcAft>
            <a:buChar char="•"/>
          </a:pPr>
          <a:r>
            <a:rPr lang="en-GB" sz="800" kern="1200" dirty="0"/>
            <a:t>Teach students to recognize physical signs of stress or discomfort in their bodies, such as muscle tension, rapid breathing, or increased heart rate. Encourage mindfulness of body sensations and how they may be linked to sensory experiences.</a:t>
          </a:r>
          <a:endParaRPr lang="en-US" sz="800" kern="1200" dirty="0"/>
        </a:p>
      </dsp:txBody>
      <dsp:txXfrm>
        <a:off x="2287372" y="606096"/>
        <a:ext cx="2075943" cy="1245566"/>
      </dsp:txXfrm>
    </dsp:sp>
    <dsp:sp modelId="{FE7E278A-A05A-6E40-911D-0FB253445212}">
      <dsp:nvSpPr>
        <dsp:cNvPr id="0" name=""/>
        <dsp:cNvSpPr/>
      </dsp:nvSpPr>
      <dsp:spPr>
        <a:xfrm>
          <a:off x="4570910" y="606096"/>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Self-Calming Techniques:</a:t>
          </a:r>
          <a:endParaRPr lang="en-US" sz="1000" kern="1200" dirty="0"/>
        </a:p>
        <a:p>
          <a:pPr marL="57150" lvl="1" indent="-57150" algn="l" defTabSz="355600">
            <a:lnSpc>
              <a:spcPct val="90000"/>
            </a:lnSpc>
            <a:spcBef>
              <a:spcPct val="0"/>
            </a:spcBef>
            <a:spcAft>
              <a:spcPct val="15000"/>
            </a:spcAft>
            <a:buChar char="•"/>
          </a:pPr>
          <a:r>
            <a:rPr lang="en-GB" sz="800" kern="1200" dirty="0"/>
            <a:t>Introduce a variety of self-calming techniques that students can use to regulate their sensory responses and reduce stress. These may include deep breathing exercises, progressive muscle relaxation, visualization techniques, or mindfulness practices.</a:t>
          </a:r>
          <a:endParaRPr lang="en-US" sz="800" kern="1200" dirty="0"/>
        </a:p>
      </dsp:txBody>
      <dsp:txXfrm>
        <a:off x="4570910" y="606096"/>
        <a:ext cx="2075943" cy="1245566"/>
      </dsp:txXfrm>
    </dsp:sp>
    <dsp:sp modelId="{D961535D-0129-794C-B29C-AE2707F3B333}">
      <dsp:nvSpPr>
        <dsp:cNvPr id="0" name=""/>
        <dsp:cNvSpPr/>
      </dsp:nvSpPr>
      <dsp:spPr>
        <a:xfrm>
          <a:off x="6854448" y="606096"/>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Sensory Breaks:</a:t>
          </a:r>
          <a:endParaRPr lang="en-US" sz="1000" kern="1200" dirty="0"/>
        </a:p>
        <a:p>
          <a:pPr marL="57150" lvl="1" indent="-57150" algn="l" defTabSz="355600">
            <a:lnSpc>
              <a:spcPct val="90000"/>
            </a:lnSpc>
            <a:spcBef>
              <a:spcPct val="0"/>
            </a:spcBef>
            <a:spcAft>
              <a:spcPct val="15000"/>
            </a:spcAft>
            <a:buChar char="•"/>
          </a:pPr>
          <a:r>
            <a:rPr lang="en-GB" sz="800" kern="1200" dirty="0"/>
            <a:t>Teach students to recognize when they need a sensory break and how to effectively use sensory tools and activities to regulate their sensory system. Encourage them to take short breaks to engage in calming sensory activities like deep pressure, movement, or sensory exploration.</a:t>
          </a:r>
          <a:endParaRPr lang="en-US" sz="800" kern="1200" dirty="0"/>
        </a:p>
      </dsp:txBody>
      <dsp:txXfrm>
        <a:off x="6854448" y="606096"/>
        <a:ext cx="2075943" cy="1245566"/>
      </dsp:txXfrm>
    </dsp:sp>
    <dsp:sp modelId="{F9937357-31AE-CE46-929D-C1D9FAAB0699}">
      <dsp:nvSpPr>
        <dsp:cNvPr id="0" name=""/>
        <dsp:cNvSpPr/>
      </dsp:nvSpPr>
      <dsp:spPr>
        <a:xfrm>
          <a:off x="9137986" y="606096"/>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Environmental Modifications:</a:t>
          </a:r>
          <a:endParaRPr lang="en-US" sz="1000" kern="1200" dirty="0"/>
        </a:p>
        <a:p>
          <a:pPr marL="57150" lvl="1" indent="-57150" algn="l" defTabSz="355600">
            <a:lnSpc>
              <a:spcPct val="90000"/>
            </a:lnSpc>
            <a:spcBef>
              <a:spcPct val="0"/>
            </a:spcBef>
            <a:spcAft>
              <a:spcPct val="15000"/>
            </a:spcAft>
            <a:buChar char="•"/>
          </a:pPr>
          <a:r>
            <a:rPr lang="en-GB" sz="800" kern="1200" dirty="0"/>
            <a:t>Discuss strategies for modifying their environment to reduce sensory overload, such as adjusting lighting, reducing noise levels, or using headphones or earplugs to block out distracting sounds.</a:t>
          </a:r>
          <a:endParaRPr lang="en-US" sz="800" kern="1200" dirty="0"/>
        </a:p>
      </dsp:txBody>
      <dsp:txXfrm>
        <a:off x="9137986" y="606096"/>
        <a:ext cx="2075943" cy="1245566"/>
      </dsp:txXfrm>
    </dsp:sp>
    <dsp:sp modelId="{FD242C7D-DA9C-8C46-89AE-914610D1C7F6}">
      <dsp:nvSpPr>
        <dsp:cNvPr id="0" name=""/>
        <dsp:cNvSpPr/>
      </dsp:nvSpPr>
      <dsp:spPr>
        <a:xfrm>
          <a:off x="3834" y="2059257"/>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Sensory-Friendly Coping Tools:</a:t>
          </a:r>
          <a:endParaRPr lang="en-US" sz="1000" kern="1200" dirty="0"/>
        </a:p>
        <a:p>
          <a:pPr marL="57150" lvl="1" indent="-57150" algn="l" defTabSz="355600">
            <a:lnSpc>
              <a:spcPct val="90000"/>
            </a:lnSpc>
            <a:spcBef>
              <a:spcPct val="0"/>
            </a:spcBef>
            <a:spcAft>
              <a:spcPct val="15000"/>
            </a:spcAft>
            <a:buChar char="•"/>
          </a:pPr>
          <a:r>
            <a:rPr lang="en-GB" sz="800" kern="1200" dirty="0"/>
            <a:t>Provide students with sensory-friendly coping tools and resources they can use to manage sensory overload, such as stress balls, fidget toys, weighted blankets, or sensory bottles. Teach them how to use these tools effectively in different situations.</a:t>
          </a:r>
          <a:endParaRPr lang="en-US" sz="800" kern="1200" dirty="0"/>
        </a:p>
      </dsp:txBody>
      <dsp:txXfrm>
        <a:off x="3834" y="2059257"/>
        <a:ext cx="2075943" cy="1245566"/>
      </dsp:txXfrm>
    </dsp:sp>
    <dsp:sp modelId="{C5514E52-86C5-274B-BEA7-6E51CA331919}">
      <dsp:nvSpPr>
        <dsp:cNvPr id="0" name=""/>
        <dsp:cNvSpPr/>
      </dsp:nvSpPr>
      <dsp:spPr>
        <a:xfrm>
          <a:off x="2287372" y="2059257"/>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Social Support and Communication:</a:t>
          </a:r>
          <a:endParaRPr lang="en-US" sz="1000" kern="1200" dirty="0"/>
        </a:p>
        <a:p>
          <a:pPr marL="57150" lvl="1" indent="-57150" algn="l" defTabSz="355600">
            <a:lnSpc>
              <a:spcPct val="90000"/>
            </a:lnSpc>
            <a:spcBef>
              <a:spcPct val="0"/>
            </a:spcBef>
            <a:spcAft>
              <a:spcPct val="15000"/>
            </a:spcAft>
            <a:buChar char="•"/>
          </a:pPr>
          <a:r>
            <a:rPr lang="en-GB" sz="800" kern="1200" dirty="0"/>
            <a:t>Encourage students to seek support from trusted adults or peers when they are feeling overwhelmed by sensory stimuli. Teach them how to communicate their needs assertively and advocate for themselves in sensory-rich environments.</a:t>
          </a:r>
          <a:endParaRPr lang="en-US" sz="800" kern="1200" dirty="0"/>
        </a:p>
      </dsp:txBody>
      <dsp:txXfrm>
        <a:off x="2287372" y="2059257"/>
        <a:ext cx="2075943" cy="1245566"/>
      </dsp:txXfrm>
    </dsp:sp>
    <dsp:sp modelId="{3E6817C9-54C8-5146-90AC-8F6A4520A09E}">
      <dsp:nvSpPr>
        <dsp:cNvPr id="0" name=""/>
        <dsp:cNvSpPr/>
      </dsp:nvSpPr>
      <dsp:spPr>
        <a:xfrm>
          <a:off x="4570910" y="2059257"/>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Developing Coping Plans:</a:t>
          </a:r>
          <a:endParaRPr lang="en-US" sz="1000" kern="1200" dirty="0"/>
        </a:p>
        <a:p>
          <a:pPr marL="57150" lvl="1" indent="-57150" algn="l" defTabSz="355600">
            <a:lnSpc>
              <a:spcPct val="90000"/>
            </a:lnSpc>
            <a:spcBef>
              <a:spcPct val="0"/>
            </a:spcBef>
            <a:spcAft>
              <a:spcPct val="15000"/>
            </a:spcAft>
            <a:buChar char="•"/>
          </a:pPr>
          <a:r>
            <a:rPr lang="en-GB" sz="800" kern="1200" dirty="0"/>
            <a:t>Work with students to develop personalized coping plans or sensory toolkits that outline their preferred self-regulation strategies and resources for managing sensory overload. Encourage them to practice using these tools and strategies regularly.</a:t>
          </a:r>
          <a:endParaRPr lang="en-US" sz="800" kern="1200" dirty="0"/>
        </a:p>
      </dsp:txBody>
      <dsp:txXfrm>
        <a:off x="4570910" y="2059257"/>
        <a:ext cx="2075943" cy="1245566"/>
      </dsp:txXfrm>
    </dsp:sp>
    <dsp:sp modelId="{5A3AEC27-AA14-C64E-85A4-87F550AAA65F}">
      <dsp:nvSpPr>
        <dsp:cNvPr id="0" name=""/>
        <dsp:cNvSpPr/>
      </dsp:nvSpPr>
      <dsp:spPr>
        <a:xfrm>
          <a:off x="6854448" y="2059257"/>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Reflection and Feedback:</a:t>
          </a:r>
          <a:endParaRPr lang="en-US" sz="1000" kern="1200" dirty="0"/>
        </a:p>
        <a:p>
          <a:pPr marL="57150" lvl="1" indent="-57150" algn="l" defTabSz="355600">
            <a:lnSpc>
              <a:spcPct val="90000"/>
            </a:lnSpc>
            <a:spcBef>
              <a:spcPct val="0"/>
            </a:spcBef>
            <a:spcAft>
              <a:spcPct val="15000"/>
            </a:spcAft>
            <a:buChar char="•"/>
          </a:pPr>
          <a:r>
            <a:rPr lang="en-GB" sz="800" kern="1200" dirty="0"/>
            <a:t>Encourage students to reflect on their experiences with sensory overload and the effectiveness of different self-regulation strategies. Provide opportunities for feedback and ongoing support to help them refine their coping skills over time.</a:t>
          </a:r>
          <a:endParaRPr lang="en-US" sz="800" kern="1200" dirty="0"/>
        </a:p>
      </dsp:txBody>
      <dsp:txXfrm>
        <a:off x="6854448" y="2059257"/>
        <a:ext cx="2075943" cy="1245566"/>
      </dsp:txXfrm>
    </dsp:sp>
    <dsp:sp modelId="{90DE7FFD-59FC-0646-8C4A-73C5F2289AE0}">
      <dsp:nvSpPr>
        <dsp:cNvPr id="0" name=""/>
        <dsp:cNvSpPr/>
      </dsp:nvSpPr>
      <dsp:spPr>
        <a:xfrm>
          <a:off x="9137986" y="2059257"/>
          <a:ext cx="2075943" cy="1245566"/>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en-GB" sz="1000" b="1" kern="1200" dirty="0"/>
            <a:t>Modelling and Reinforcement:</a:t>
          </a:r>
          <a:endParaRPr lang="en-US" sz="1000" kern="1200" dirty="0"/>
        </a:p>
        <a:p>
          <a:pPr marL="57150" lvl="1" indent="-57150" algn="l" defTabSz="355600">
            <a:lnSpc>
              <a:spcPct val="90000"/>
            </a:lnSpc>
            <a:spcBef>
              <a:spcPct val="0"/>
            </a:spcBef>
            <a:spcAft>
              <a:spcPct val="15000"/>
            </a:spcAft>
            <a:buChar char="•"/>
          </a:pPr>
          <a:r>
            <a:rPr lang="en-GB" sz="800" kern="1200" dirty="0"/>
            <a:t>Model self-regulation techniques and coping strategies in the classroom, and reinforce positive efforts and progress towards self-regulation. Celebrate students' successes and efforts in managing sensory overload.</a:t>
          </a:r>
          <a:br>
            <a:rPr lang="en-GB" sz="800" kern="1200" dirty="0"/>
          </a:br>
          <a:endParaRPr lang="en-US" sz="800" kern="1200" dirty="0"/>
        </a:p>
      </dsp:txBody>
      <dsp:txXfrm>
        <a:off x="9137986" y="2059257"/>
        <a:ext cx="2075943" cy="124556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532756-BF99-8041-B4C8-B51C778B8E9B}">
      <dsp:nvSpPr>
        <dsp:cNvPr id="0" name=""/>
        <dsp:cNvSpPr/>
      </dsp:nvSpPr>
      <dsp:spPr>
        <a:xfrm>
          <a:off x="984" y="392712"/>
          <a:ext cx="2099857" cy="28138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Scenario: A student with sensory sensitivities is eating lunch in a crowded cafeteria with bright lights and strong smells. They start to feel overwhelmed and anxious.</a:t>
          </a:r>
          <a:endParaRPr lang="en-US" sz="1300" kern="1200" dirty="0"/>
        </a:p>
      </dsp:txBody>
      <dsp:txXfrm>
        <a:off x="62487" y="454215"/>
        <a:ext cx="1976851" cy="2690885"/>
      </dsp:txXfrm>
    </dsp:sp>
    <dsp:sp modelId="{AAD68E23-2E7B-9149-B03A-7610B0F91185}">
      <dsp:nvSpPr>
        <dsp:cNvPr id="0" name=""/>
        <dsp:cNvSpPr/>
      </dsp:nvSpPr>
      <dsp:spPr>
        <a:xfrm>
          <a:off x="2310828" y="1539275"/>
          <a:ext cx="445169" cy="520764"/>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dirty="0"/>
        </a:p>
      </dsp:txBody>
      <dsp:txXfrm>
        <a:off x="2310828" y="1643428"/>
        <a:ext cx="311618" cy="312458"/>
      </dsp:txXfrm>
    </dsp:sp>
    <dsp:sp modelId="{8F02A7C1-D170-EE4B-AEAC-E96BFD3C3985}">
      <dsp:nvSpPr>
        <dsp:cNvPr id="0" name=""/>
        <dsp:cNvSpPr/>
      </dsp:nvSpPr>
      <dsp:spPr>
        <a:xfrm>
          <a:off x="2940785" y="392712"/>
          <a:ext cx="2099857" cy="281389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Role-play: One student acts as the student with sensory sensitivities, expressing feelings of discomfort and anxiety. Another student acts as a supportive friend, offering to sit with them in a quieter area of the cafeteria, provide a distraction like a calming fidget toy, or help them practice deep breathing exercises to regulate their sensory system.</a:t>
          </a:r>
          <a:endParaRPr lang="en-US" sz="1300" kern="1200" dirty="0"/>
        </a:p>
      </dsp:txBody>
      <dsp:txXfrm>
        <a:off x="3002288" y="454215"/>
        <a:ext cx="1976851" cy="269088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48B06E-A300-C748-85E3-05813AF8648E}">
      <dsp:nvSpPr>
        <dsp:cNvPr id="0" name=""/>
        <dsp:cNvSpPr/>
      </dsp:nvSpPr>
      <dsp:spPr>
        <a:xfrm>
          <a:off x="2386807" y="1371936"/>
          <a:ext cx="91440" cy="627645"/>
        </a:xfrm>
        <a:custGeom>
          <a:avLst/>
          <a:gdLst/>
          <a:ahLst/>
          <a:cxnLst/>
          <a:rect l="0" t="0" r="0" b="0"/>
          <a:pathLst>
            <a:path>
              <a:moveTo>
                <a:pt x="45720" y="0"/>
              </a:moveTo>
              <a:lnTo>
                <a:pt x="45720" y="627645"/>
              </a:lnTo>
            </a:path>
          </a:pathLst>
        </a:custGeom>
        <a:noFill/>
        <a:ln w="19050" cap="flat" cmpd="sng" algn="ctr">
          <a:solidFill>
            <a:schemeClr val="accent3">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372E8D-F5AD-4543-B7AE-CA4CADD588D7}">
      <dsp:nvSpPr>
        <dsp:cNvPr id="0" name=""/>
        <dsp:cNvSpPr/>
      </dsp:nvSpPr>
      <dsp:spPr>
        <a:xfrm>
          <a:off x="1353481" y="1547"/>
          <a:ext cx="2158092" cy="137038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C29B345-733E-2F49-A50D-0CB2D62D08E6}">
      <dsp:nvSpPr>
        <dsp:cNvPr id="0" name=""/>
        <dsp:cNvSpPr/>
      </dsp:nvSpPr>
      <dsp:spPr>
        <a:xfrm>
          <a:off x="1593269" y="229346"/>
          <a:ext cx="2158092" cy="137038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rPr>
            <a:t>Scenario: Two students are working on a group project in a classroom with noisy construction happening outside. One student starts to feel overwhelmed and distracted by the loud noise.</a:t>
          </a:r>
        </a:p>
      </dsp:txBody>
      <dsp:txXfrm>
        <a:off x="1633406" y="269483"/>
        <a:ext cx="2077818" cy="1290114"/>
      </dsp:txXfrm>
    </dsp:sp>
    <dsp:sp modelId="{90A576FC-E50B-DC4C-AA12-B9E47D119185}">
      <dsp:nvSpPr>
        <dsp:cNvPr id="0" name=""/>
        <dsp:cNvSpPr/>
      </dsp:nvSpPr>
      <dsp:spPr>
        <a:xfrm>
          <a:off x="1353481" y="1999581"/>
          <a:ext cx="2158092" cy="137038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9622EE27-D1D8-A043-BB2F-371756A0BDC5}">
      <dsp:nvSpPr>
        <dsp:cNvPr id="0" name=""/>
        <dsp:cNvSpPr/>
      </dsp:nvSpPr>
      <dsp:spPr>
        <a:xfrm>
          <a:off x="1593269" y="2227379"/>
          <a:ext cx="2158092" cy="137038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kern="1200" dirty="0">
              <a:effectLst/>
            </a:rPr>
            <a:t>Role-play: One student acts as the overwhelmed student, expressing feelings of frustration and difficulty focusing. The other student acts as a supportive peer, offering suggestions for coping strategies such as using noise-cancelling headphones, taking deep breaths, or moving to a quieter area of the classroom.</a:t>
          </a:r>
        </a:p>
      </dsp:txBody>
      <dsp:txXfrm>
        <a:off x="1633406" y="2267516"/>
        <a:ext cx="2077818" cy="129011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F8D7C-50A3-5540-8B50-3EC555E16253}">
      <dsp:nvSpPr>
        <dsp:cNvPr id="0" name=""/>
        <dsp:cNvSpPr/>
      </dsp:nvSpPr>
      <dsp:spPr>
        <a:xfrm>
          <a:off x="963" y="575200"/>
          <a:ext cx="2053799" cy="244891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Scenario: During recess, a student with sensory sensitivities becomes overwhelmed by the loud noises, bright sunlight, and chaotic playground environment. They start to feel agitated and want to leave the playground.</a:t>
          </a:r>
          <a:endParaRPr lang="en-US" sz="1200" kern="1200" dirty="0"/>
        </a:p>
      </dsp:txBody>
      <dsp:txXfrm>
        <a:off x="61117" y="635354"/>
        <a:ext cx="1933491" cy="2328607"/>
      </dsp:txXfrm>
    </dsp:sp>
    <dsp:sp modelId="{E865CD39-4B22-AE4B-B952-69F3C9B7E956}">
      <dsp:nvSpPr>
        <dsp:cNvPr id="0" name=""/>
        <dsp:cNvSpPr/>
      </dsp:nvSpPr>
      <dsp:spPr>
        <a:xfrm>
          <a:off x="2260142" y="1544986"/>
          <a:ext cx="435405" cy="509342"/>
        </a:xfrm>
        <a:prstGeom prst="rightArrow">
          <a:avLst>
            <a:gd name="adj1" fmla="val 60000"/>
            <a:gd name="adj2" fmla="val 50000"/>
          </a:avLst>
        </a:prstGeom>
        <a:gradFill rotWithShape="0">
          <a:gsLst>
            <a:gs pos="0">
              <a:schemeClr val="accent2">
                <a:tint val="60000"/>
                <a:hueOff val="0"/>
                <a:satOff val="0"/>
                <a:lumOff val="0"/>
                <a:alphaOff val="0"/>
                <a:satMod val="103000"/>
                <a:lumMod val="102000"/>
                <a:tint val="94000"/>
              </a:schemeClr>
            </a:gs>
            <a:gs pos="50000">
              <a:schemeClr val="accent2">
                <a:tint val="60000"/>
                <a:hueOff val="0"/>
                <a:satOff val="0"/>
                <a:lumOff val="0"/>
                <a:alphaOff val="0"/>
                <a:satMod val="110000"/>
                <a:lumMod val="100000"/>
                <a:shade val="100000"/>
              </a:schemeClr>
            </a:gs>
            <a:gs pos="100000">
              <a:schemeClr val="accent2">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dirty="0"/>
        </a:p>
      </dsp:txBody>
      <dsp:txXfrm>
        <a:off x="2260142" y="1646854"/>
        <a:ext cx="304784" cy="305606"/>
      </dsp:txXfrm>
    </dsp:sp>
    <dsp:sp modelId="{9E4BFD60-9987-C240-AA91-B7C68648DA1E}">
      <dsp:nvSpPr>
        <dsp:cNvPr id="0" name=""/>
        <dsp:cNvSpPr/>
      </dsp:nvSpPr>
      <dsp:spPr>
        <a:xfrm>
          <a:off x="2876282" y="575200"/>
          <a:ext cx="2053799" cy="2448915"/>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dirty="0"/>
            <a:t>Role-play: One student acts as the overwhelmed student, expressing feelings of overwhelm and distress. Another student acts as a supportive peer, offering to walk with them to a quieter area of the playground, provide a sensory tool like a stress ball or chewable necklace, or lead them through a guided relaxation exercise to help them calm down.</a:t>
          </a:r>
          <a:endParaRPr lang="en-US" sz="1200" kern="1200" dirty="0"/>
        </a:p>
      </dsp:txBody>
      <dsp:txXfrm>
        <a:off x="2936436" y="635354"/>
        <a:ext cx="1933491" cy="232860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BC2AF-452E-C54C-814F-66AE2A422761}">
      <dsp:nvSpPr>
        <dsp:cNvPr id="0" name=""/>
        <dsp:cNvSpPr/>
      </dsp:nvSpPr>
      <dsp:spPr>
        <a:xfrm>
          <a:off x="681" y="873163"/>
          <a:ext cx="1453324" cy="1852988"/>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effectLst/>
            </a:rPr>
            <a:t>Scenario: Students are on a school trip to a museum with interactive exhibits. One student with sensory sensitivities starts to feel overwhelmed by the crowds and sensory stimuli.</a:t>
          </a:r>
        </a:p>
      </dsp:txBody>
      <dsp:txXfrm>
        <a:off x="43247" y="915729"/>
        <a:ext cx="1368192" cy="1767856"/>
      </dsp:txXfrm>
    </dsp:sp>
    <dsp:sp modelId="{67C552C1-3A0F-614E-8A88-0AD5BB40162B}">
      <dsp:nvSpPr>
        <dsp:cNvPr id="0" name=""/>
        <dsp:cNvSpPr/>
      </dsp:nvSpPr>
      <dsp:spPr>
        <a:xfrm>
          <a:off x="1599338" y="1619445"/>
          <a:ext cx="308104" cy="3604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66700">
            <a:lnSpc>
              <a:spcPct val="90000"/>
            </a:lnSpc>
            <a:spcBef>
              <a:spcPct val="0"/>
            </a:spcBef>
            <a:spcAft>
              <a:spcPct val="35000"/>
            </a:spcAft>
            <a:buNone/>
          </a:pPr>
          <a:endParaRPr lang="en-GB" sz="600" kern="1200" dirty="0"/>
        </a:p>
      </dsp:txBody>
      <dsp:txXfrm>
        <a:off x="1599338" y="1691530"/>
        <a:ext cx="215673" cy="216254"/>
      </dsp:txXfrm>
    </dsp:sp>
    <dsp:sp modelId="{8BBE0DD2-EA6E-3943-9CFA-1C5DAD7C3C1A}">
      <dsp:nvSpPr>
        <dsp:cNvPr id="0" name=""/>
        <dsp:cNvSpPr/>
      </dsp:nvSpPr>
      <dsp:spPr>
        <a:xfrm>
          <a:off x="2035335" y="873163"/>
          <a:ext cx="1453324" cy="1852988"/>
        </a:xfrm>
        <a:prstGeom prst="roundRect">
          <a:avLst>
            <a:gd name="adj" fmla="val 10000"/>
          </a:avLst>
        </a:prstGeom>
        <a:solidFill>
          <a:schemeClr val="accent2">
            <a:hueOff val="6443612"/>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effectLst/>
            </a:rPr>
            <a:t>Role-play: One student acts as the student with sensory sensitivities, expressing feelings of overwhelm and anxiety. Another student acts as a supportive chaperone or peer, offering to accompany them to a quieter area of the museum, provide a sensory break, or engage in calming activities like mindfulness exercises or grounding techniques to help them regulate their sensory system</a:t>
          </a:r>
          <a:endParaRPr lang="en-US" sz="800" kern="1200" dirty="0"/>
        </a:p>
      </dsp:txBody>
      <dsp:txXfrm>
        <a:off x="2077901" y="915729"/>
        <a:ext cx="1368192" cy="1767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20B91-7267-914A-9091-9C3BD33D455E}">
      <dsp:nvSpPr>
        <dsp:cNvPr id="0" name=""/>
        <dsp:cNvSpPr/>
      </dsp:nvSpPr>
      <dsp:spPr>
        <a:xfrm>
          <a:off x="0" y="201652"/>
          <a:ext cx="2257580" cy="135454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Provide a Variety of Textures</a:t>
          </a:r>
          <a:r>
            <a:rPr lang="en-GB" sz="900" b="0" i="0" kern="1200" dirty="0"/>
            <a:t>: Incorporate a variety of tactile textures throughout the environment, including smooth, rough, soft, and textured surfaces. Use materials such as wood, fabric, stone, or rubber to create tactile diversity and opportunities for sensory exploration.</a:t>
          </a:r>
          <a:endParaRPr lang="en-US" sz="900" kern="1200" dirty="0"/>
        </a:p>
      </dsp:txBody>
      <dsp:txXfrm>
        <a:off x="0" y="201652"/>
        <a:ext cx="2257580" cy="1354548"/>
      </dsp:txXfrm>
    </dsp:sp>
    <dsp:sp modelId="{A78DFF12-9CBC-0443-ABAB-47947202E349}">
      <dsp:nvSpPr>
        <dsp:cNvPr id="0" name=""/>
        <dsp:cNvSpPr/>
      </dsp:nvSpPr>
      <dsp:spPr>
        <a:xfrm>
          <a:off x="2483338" y="201652"/>
          <a:ext cx="2257580" cy="13545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Offer Sensory Stations</a:t>
          </a:r>
          <a:r>
            <a:rPr lang="en-GB" sz="900" b="0" i="0" kern="1200" dirty="0"/>
            <a:t>: Create sensory stations or areas within the environment that provide opportunities for tactile exploration and stimulation. Offer bins or trays filled with sensory materials such as sand, rice, beans, or textured fabrics for individuals to touch and manipulate.</a:t>
          </a:r>
          <a:endParaRPr lang="en-US" sz="900" kern="1200" dirty="0"/>
        </a:p>
      </dsp:txBody>
      <dsp:txXfrm>
        <a:off x="2483338" y="201652"/>
        <a:ext cx="2257580" cy="1354548"/>
      </dsp:txXfrm>
    </dsp:sp>
    <dsp:sp modelId="{5BFAF65F-2082-8943-9A05-F4DD45FCF0E0}">
      <dsp:nvSpPr>
        <dsp:cNvPr id="0" name=""/>
        <dsp:cNvSpPr/>
      </dsp:nvSpPr>
      <dsp:spPr>
        <a:xfrm>
          <a:off x="4966677" y="201652"/>
          <a:ext cx="2257580" cy="135454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Use Tactile Pathways or Trails</a:t>
          </a:r>
          <a:r>
            <a:rPr lang="en-GB" sz="900" b="0" i="0" kern="1200" dirty="0"/>
            <a:t>: Design tactile pathways or trails within the environment that incorporate textured surfaces such as gravel, grass, bark, or stepping stones. These pathways can provide opportunities for individuals to engage in barefoot walking or tactile exploration.</a:t>
          </a:r>
          <a:endParaRPr lang="en-US" sz="900" kern="1200" dirty="0"/>
        </a:p>
      </dsp:txBody>
      <dsp:txXfrm>
        <a:off x="4966677" y="201652"/>
        <a:ext cx="2257580" cy="1354548"/>
      </dsp:txXfrm>
    </dsp:sp>
    <dsp:sp modelId="{97864AF1-833F-5E43-9E4F-41D517E3CC66}">
      <dsp:nvSpPr>
        <dsp:cNvPr id="0" name=""/>
        <dsp:cNvSpPr/>
      </dsp:nvSpPr>
      <dsp:spPr>
        <a:xfrm>
          <a:off x="0" y="1781958"/>
          <a:ext cx="2257580" cy="135454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Incorporate Sensory Gardens</a:t>
          </a:r>
          <a:r>
            <a:rPr lang="en-GB" sz="900" b="0" i="0" kern="1200" dirty="0"/>
            <a:t>: Create sensory gardens or outdoor spaces that feature a variety of tactile plants and elements such as flowers, herbs, grasses, and sensory pathways. Encourage individuals to touch, smell, and interact with the plants to engage their tactile senses.</a:t>
          </a:r>
          <a:endParaRPr lang="en-US" sz="900" kern="1200" dirty="0"/>
        </a:p>
      </dsp:txBody>
      <dsp:txXfrm>
        <a:off x="0" y="1781958"/>
        <a:ext cx="2257580" cy="1354548"/>
      </dsp:txXfrm>
    </dsp:sp>
    <dsp:sp modelId="{B4749906-DA0F-9D48-B9CC-A6D5AF6ADF05}">
      <dsp:nvSpPr>
        <dsp:cNvPr id="0" name=""/>
        <dsp:cNvSpPr/>
      </dsp:nvSpPr>
      <dsp:spPr>
        <a:xfrm>
          <a:off x="2483338" y="1781958"/>
          <a:ext cx="2257580" cy="135454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Offer Sensory Seating and Furniture</a:t>
          </a:r>
          <a:r>
            <a:rPr lang="en-GB" sz="900" b="0" i="0" kern="1200" dirty="0"/>
            <a:t>: Provide seating and furniture options that incorporate tactile elements such as cushions, bean bags, or textured upholstery. Offer seating with varying textures and firmness levels to accommodate individual preferences.</a:t>
          </a:r>
          <a:endParaRPr lang="en-US" sz="900" kern="1200" dirty="0"/>
        </a:p>
      </dsp:txBody>
      <dsp:txXfrm>
        <a:off x="2483338" y="1781958"/>
        <a:ext cx="2257580" cy="1354548"/>
      </dsp:txXfrm>
    </dsp:sp>
    <dsp:sp modelId="{D5E05FF1-656C-A442-A4EC-A787F276EB69}">
      <dsp:nvSpPr>
        <dsp:cNvPr id="0" name=""/>
        <dsp:cNvSpPr/>
      </dsp:nvSpPr>
      <dsp:spPr>
        <a:xfrm>
          <a:off x="4966677" y="1781958"/>
          <a:ext cx="2257580" cy="135454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Provide Sensory Tools and Equipment</a:t>
          </a:r>
          <a:r>
            <a:rPr lang="en-GB" sz="900" b="0" i="0" kern="1200" dirty="0"/>
            <a:t>: Offer sensory tools and equipment such as fidgets, textured balls, or tactile toys to support tactile exploration and regulation. These tools can provide opportunities for individuals to engage in tactile stimulation and promote sensory integration.</a:t>
          </a:r>
          <a:endParaRPr lang="en-US" sz="900" kern="1200" dirty="0"/>
        </a:p>
      </dsp:txBody>
      <dsp:txXfrm>
        <a:off x="4966677" y="1781958"/>
        <a:ext cx="2257580" cy="1354548"/>
      </dsp:txXfrm>
    </dsp:sp>
    <dsp:sp modelId="{6864EAC1-F6DB-094F-B630-37064EF6B4FD}">
      <dsp:nvSpPr>
        <dsp:cNvPr id="0" name=""/>
        <dsp:cNvSpPr/>
      </dsp:nvSpPr>
      <dsp:spPr>
        <a:xfrm>
          <a:off x="0" y="3362265"/>
          <a:ext cx="2257580" cy="135454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Create Sensory Play Areas</a:t>
          </a:r>
          <a:r>
            <a:rPr lang="en-GB" sz="900" b="0" i="0" kern="1200" dirty="0"/>
            <a:t>: Designate areas within the environment for sensory play activities that incorporate tactile materials such as playdough, kinetic sand, or water beads. Provide opportunities for individuals to engage in messy play and tactile exploration in a controlled and supervised setting.</a:t>
          </a:r>
          <a:endParaRPr lang="en-US" sz="900" kern="1200" dirty="0"/>
        </a:p>
      </dsp:txBody>
      <dsp:txXfrm>
        <a:off x="0" y="3362265"/>
        <a:ext cx="2257580" cy="1354548"/>
      </dsp:txXfrm>
    </dsp:sp>
    <dsp:sp modelId="{B6CD30EB-134C-9C44-A1D7-4CFA82B5D2E6}">
      <dsp:nvSpPr>
        <dsp:cNvPr id="0" name=""/>
        <dsp:cNvSpPr/>
      </dsp:nvSpPr>
      <dsp:spPr>
        <a:xfrm>
          <a:off x="2483338" y="3362265"/>
          <a:ext cx="2257580" cy="135454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Use Visual Supports and Labels</a:t>
          </a:r>
          <a:r>
            <a:rPr lang="en-GB" sz="900" b="0" i="0" kern="1200" dirty="0"/>
            <a:t>: Incorporate visual supports and labels to help individuals navigate the environment and understand the purpose of tactile materials and sensory stations. Use visual cues such as pictures, symbols, or colour coding to enhance accessibility and comprehension.</a:t>
          </a:r>
          <a:endParaRPr lang="en-US" sz="900" kern="1200" dirty="0"/>
        </a:p>
      </dsp:txBody>
      <dsp:txXfrm>
        <a:off x="2483338" y="3362265"/>
        <a:ext cx="2257580" cy="1354548"/>
      </dsp:txXfrm>
    </dsp:sp>
    <dsp:sp modelId="{708BC0AF-C2AE-3D48-828B-D436708DF3F7}">
      <dsp:nvSpPr>
        <dsp:cNvPr id="0" name=""/>
        <dsp:cNvSpPr/>
      </dsp:nvSpPr>
      <dsp:spPr>
        <a:xfrm>
          <a:off x="4966677" y="3362265"/>
          <a:ext cx="2257580" cy="135454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Offer Sensory Integration Activities</a:t>
          </a:r>
          <a:r>
            <a:rPr lang="en-GB" sz="900" b="0" i="0" kern="1200" dirty="0"/>
            <a:t>: Encourage participation in sensory integration activities that incorporate tactile input, such as yoga, massage, or art therapy. These activities can help individuals regulate their sensory experiences and promote relaxation and well-being.</a:t>
          </a:r>
          <a:endParaRPr lang="en-US" sz="900" kern="1200" dirty="0"/>
        </a:p>
      </dsp:txBody>
      <dsp:txXfrm>
        <a:off x="4966677" y="3362265"/>
        <a:ext cx="2257580" cy="1354548"/>
      </dsp:txXfrm>
    </dsp:sp>
    <dsp:sp modelId="{F411D184-3BA3-574D-91EC-3063C8F83466}">
      <dsp:nvSpPr>
        <dsp:cNvPr id="0" name=""/>
        <dsp:cNvSpPr/>
      </dsp:nvSpPr>
      <dsp:spPr>
        <a:xfrm>
          <a:off x="1241669" y="4942571"/>
          <a:ext cx="2257580" cy="135454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Seek Feedback and Collaboration</a:t>
          </a:r>
          <a:r>
            <a:rPr lang="en-GB" sz="900" b="0" i="0" kern="1200" dirty="0"/>
            <a:t>: Regularly seek feedback from individuals and caregivers about their tactile sensory experiences and preferences. Collaborate with sensory specialists and occupational therapists to identify strategies and accommodations that promote a positive and inclusive tactile sensory environment.</a:t>
          </a:r>
          <a:endParaRPr lang="en-US" sz="900" kern="1200" dirty="0"/>
        </a:p>
      </dsp:txBody>
      <dsp:txXfrm>
        <a:off x="1241669" y="4942571"/>
        <a:ext cx="2257580" cy="1354548"/>
      </dsp:txXfrm>
    </dsp:sp>
    <dsp:sp modelId="{6A2109D4-B312-5940-91D9-53A471B2D12A}">
      <dsp:nvSpPr>
        <dsp:cNvPr id="0" name=""/>
        <dsp:cNvSpPr/>
      </dsp:nvSpPr>
      <dsp:spPr>
        <a:xfrm>
          <a:off x="3725008" y="4942571"/>
          <a:ext cx="2257580" cy="135454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0" i="0" kern="1200" dirty="0"/>
            <a:t>By implementing these strategies, you can create a tactile sensory-friendly environment that accommodates individuals' tactile sensory needs and preferences, promotes sensory exploration and engagement, and enhances overall well-being and participation.</a:t>
          </a:r>
          <a:endParaRPr lang="en-US" sz="900" kern="1200" dirty="0"/>
        </a:p>
      </dsp:txBody>
      <dsp:txXfrm>
        <a:off x="3725008" y="4942571"/>
        <a:ext cx="2257580" cy="135454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23319-7531-5644-9896-1C05D47AA791}">
      <dsp:nvSpPr>
        <dsp:cNvPr id="0" name=""/>
        <dsp:cNvSpPr/>
      </dsp:nvSpPr>
      <dsp:spPr>
        <a:xfrm>
          <a:off x="915408" y="736970"/>
          <a:ext cx="728056"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F36113-F67F-2244-9799-7C4FB59A2CD2}">
      <dsp:nvSpPr>
        <dsp:cNvPr id="0" name=""/>
        <dsp:cNvSpPr/>
      </dsp:nvSpPr>
      <dsp:spPr>
        <a:xfrm>
          <a:off x="1687148" y="675849"/>
          <a:ext cx="83726" cy="157260"/>
        </a:xfrm>
        <a:prstGeom prst="chevron">
          <a:avLst>
            <a:gd name="adj" fmla="val 90000"/>
          </a:avLst>
        </a:prstGeom>
        <a:solidFill>
          <a:schemeClr val="accent2">
            <a:tint val="40000"/>
            <a:alpha val="90000"/>
            <a:hueOff val="396160"/>
            <a:satOff val="-3661"/>
            <a:lumOff val="-413"/>
            <a:alphaOff val="0"/>
          </a:schemeClr>
        </a:solidFill>
        <a:ln w="12700" cap="flat" cmpd="sng" algn="ctr">
          <a:solidFill>
            <a:schemeClr val="accent2">
              <a:tint val="40000"/>
              <a:alpha val="90000"/>
              <a:hueOff val="396160"/>
              <a:satOff val="-3661"/>
              <a:lumOff val="-413"/>
              <a:alphaOff val="0"/>
            </a:schemeClr>
          </a:solidFill>
          <a:prstDash val="solid"/>
          <a:miter lim="800000"/>
        </a:ln>
        <a:effectLst/>
      </dsp:spPr>
      <dsp:style>
        <a:lnRef idx="1">
          <a:scrgbClr r="0" g="0" b="0"/>
        </a:lnRef>
        <a:fillRef idx="1">
          <a:scrgbClr r="0" g="0" b="0"/>
        </a:fillRef>
        <a:effectRef idx="2">
          <a:scrgbClr r="0" g="0" b="0"/>
        </a:effectRef>
        <a:fontRef idx="minor"/>
      </dsp:style>
    </dsp:sp>
    <dsp:sp modelId="{92D9AF92-4C2C-1941-8058-EBEAC7F92A66}">
      <dsp:nvSpPr>
        <dsp:cNvPr id="0" name=""/>
        <dsp:cNvSpPr/>
      </dsp:nvSpPr>
      <dsp:spPr>
        <a:xfrm>
          <a:off x="470367" y="382972"/>
          <a:ext cx="708067" cy="70806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US" sz="3300" kern="1200" dirty="0"/>
            <a:t>1</a:t>
          </a:r>
        </a:p>
      </dsp:txBody>
      <dsp:txXfrm>
        <a:off x="574061" y="486666"/>
        <a:ext cx="500679" cy="500679"/>
      </dsp:txXfrm>
    </dsp:sp>
    <dsp:sp modelId="{7757C3F3-234C-B64D-B960-8A650C99ED32}">
      <dsp:nvSpPr>
        <dsp:cNvPr id="0" name=""/>
        <dsp:cNvSpPr/>
      </dsp:nvSpPr>
      <dsp:spPr>
        <a:xfrm>
          <a:off x="5337" y="1256640"/>
          <a:ext cx="1638127" cy="1965600"/>
        </a:xfrm>
        <a:prstGeom prst="upArrowCallout">
          <a:avLst>
            <a:gd name="adj1" fmla="val 50000"/>
            <a:gd name="adj2" fmla="val 20000"/>
            <a:gd name="adj3" fmla="val 20000"/>
            <a:gd name="adj4" fmla="val 100000"/>
          </a:avLst>
        </a:prstGeom>
        <a:solidFill>
          <a:schemeClr val="accent2">
            <a:tint val="40000"/>
            <a:alpha val="90000"/>
            <a:hueOff val="792320"/>
            <a:satOff val="-7321"/>
            <a:lumOff val="-825"/>
            <a:alphaOff val="0"/>
          </a:schemeClr>
        </a:solidFill>
        <a:ln w="12700" cap="flat" cmpd="sng" algn="ctr">
          <a:solidFill>
            <a:schemeClr val="accent2">
              <a:tint val="40000"/>
              <a:alpha val="90000"/>
              <a:hueOff val="792320"/>
              <a:satOff val="-7321"/>
              <a:lumOff val="-82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Sit or stand comfortably with feet flat on the floor and hands resting on the lap.</a:t>
          </a:r>
          <a:endParaRPr lang="en-US" sz="1100" kern="1200" dirty="0"/>
        </a:p>
      </dsp:txBody>
      <dsp:txXfrm>
        <a:off x="5337" y="1584265"/>
        <a:ext cx="1638127" cy="1637975"/>
      </dsp:txXfrm>
    </dsp:sp>
    <dsp:sp modelId="{79D69680-D48D-B348-A85A-757669AC00B2}">
      <dsp:nvSpPr>
        <dsp:cNvPr id="0" name=""/>
        <dsp:cNvSpPr/>
      </dsp:nvSpPr>
      <dsp:spPr>
        <a:xfrm>
          <a:off x="1825479" y="736970"/>
          <a:ext cx="1638127" cy="72"/>
        </a:xfrm>
        <a:prstGeom prst="rect">
          <a:avLst/>
        </a:prstGeom>
        <a:solidFill>
          <a:schemeClr val="accent2">
            <a:tint val="40000"/>
            <a:alpha val="90000"/>
            <a:hueOff val="1188481"/>
            <a:satOff val="-10982"/>
            <a:lumOff val="-1238"/>
            <a:alphaOff val="0"/>
          </a:schemeClr>
        </a:solidFill>
        <a:ln w="12700" cap="flat" cmpd="sng" algn="ctr">
          <a:solidFill>
            <a:schemeClr val="accent2">
              <a:tint val="40000"/>
              <a:alpha val="90000"/>
              <a:hueOff val="1188481"/>
              <a:satOff val="-10982"/>
              <a:lumOff val="-1238"/>
              <a:alphaOff val="0"/>
            </a:schemeClr>
          </a:solidFill>
          <a:prstDash val="solid"/>
          <a:miter lim="800000"/>
        </a:ln>
        <a:effectLst/>
      </dsp:spPr>
      <dsp:style>
        <a:lnRef idx="1">
          <a:scrgbClr r="0" g="0" b="0"/>
        </a:lnRef>
        <a:fillRef idx="1">
          <a:scrgbClr r="0" g="0" b="0"/>
        </a:fillRef>
        <a:effectRef idx="2">
          <a:scrgbClr r="0" g="0" b="0"/>
        </a:effectRef>
        <a:fontRef idx="minor"/>
      </dsp:style>
    </dsp:sp>
    <dsp:sp modelId="{95639661-643A-764F-9E90-5E48E3A72AA9}">
      <dsp:nvSpPr>
        <dsp:cNvPr id="0" name=""/>
        <dsp:cNvSpPr/>
      </dsp:nvSpPr>
      <dsp:spPr>
        <a:xfrm>
          <a:off x="3507290" y="675849"/>
          <a:ext cx="83726" cy="157260"/>
        </a:xfrm>
        <a:prstGeom prst="chevron">
          <a:avLst>
            <a:gd name="adj" fmla="val 90000"/>
          </a:avLst>
        </a:prstGeom>
        <a:solidFill>
          <a:schemeClr val="accent2">
            <a:tint val="40000"/>
            <a:alpha val="90000"/>
            <a:hueOff val="1584641"/>
            <a:satOff val="-14643"/>
            <a:lumOff val="-1651"/>
            <a:alphaOff val="0"/>
          </a:schemeClr>
        </a:solidFill>
        <a:ln w="12700" cap="flat" cmpd="sng" algn="ctr">
          <a:solidFill>
            <a:schemeClr val="accent2">
              <a:tint val="40000"/>
              <a:alpha val="90000"/>
              <a:hueOff val="1584641"/>
              <a:satOff val="-14643"/>
              <a:lumOff val="-1651"/>
              <a:alphaOff val="0"/>
            </a:schemeClr>
          </a:solidFill>
          <a:prstDash val="solid"/>
          <a:miter lim="800000"/>
        </a:ln>
        <a:effectLst/>
      </dsp:spPr>
      <dsp:style>
        <a:lnRef idx="1">
          <a:scrgbClr r="0" g="0" b="0"/>
        </a:lnRef>
        <a:fillRef idx="1">
          <a:scrgbClr r="0" g="0" b="0"/>
        </a:fillRef>
        <a:effectRef idx="2">
          <a:scrgbClr r="0" g="0" b="0"/>
        </a:effectRef>
        <a:fontRef idx="minor"/>
      </dsp:style>
    </dsp:sp>
    <dsp:sp modelId="{0A237917-E46E-FF42-9BE5-A3B27631A5FF}">
      <dsp:nvSpPr>
        <dsp:cNvPr id="0" name=""/>
        <dsp:cNvSpPr/>
      </dsp:nvSpPr>
      <dsp:spPr>
        <a:xfrm>
          <a:off x="2290509" y="382972"/>
          <a:ext cx="708067" cy="708067"/>
        </a:xfrm>
        <a:prstGeom prst="ellipse">
          <a:avLst/>
        </a:prstGeom>
        <a:gradFill rotWithShape="0">
          <a:gsLst>
            <a:gs pos="0">
              <a:schemeClr val="accent2">
                <a:hueOff val="1288722"/>
                <a:satOff val="-3699"/>
                <a:lumOff val="-5922"/>
                <a:alphaOff val="0"/>
                <a:satMod val="103000"/>
                <a:lumMod val="102000"/>
                <a:tint val="94000"/>
              </a:schemeClr>
            </a:gs>
            <a:gs pos="50000">
              <a:schemeClr val="accent2">
                <a:hueOff val="1288722"/>
                <a:satOff val="-3699"/>
                <a:lumOff val="-5922"/>
                <a:alphaOff val="0"/>
                <a:satMod val="110000"/>
                <a:lumMod val="100000"/>
                <a:shade val="100000"/>
              </a:schemeClr>
            </a:gs>
            <a:gs pos="100000">
              <a:schemeClr val="accent2">
                <a:hueOff val="1288722"/>
                <a:satOff val="-3699"/>
                <a:lumOff val="-5922"/>
                <a:alphaOff val="0"/>
                <a:lumMod val="99000"/>
                <a:satMod val="120000"/>
                <a:shade val="78000"/>
              </a:schemeClr>
            </a:gs>
          </a:gsLst>
          <a:lin ang="5400000" scaled="0"/>
        </a:gradFill>
        <a:ln w="12700" cap="flat" cmpd="sng" algn="ctr">
          <a:solidFill>
            <a:schemeClr val="accent2">
              <a:hueOff val="1288722"/>
              <a:satOff val="-3699"/>
              <a:lumOff val="-5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US" sz="3300" kern="1200" dirty="0"/>
            <a:t>2</a:t>
          </a:r>
        </a:p>
      </dsp:txBody>
      <dsp:txXfrm>
        <a:off x="2394203" y="486666"/>
        <a:ext cx="500679" cy="500679"/>
      </dsp:txXfrm>
    </dsp:sp>
    <dsp:sp modelId="{B06E00D8-B6D9-0741-8C9E-008F7105779D}">
      <dsp:nvSpPr>
        <dsp:cNvPr id="0" name=""/>
        <dsp:cNvSpPr/>
      </dsp:nvSpPr>
      <dsp:spPr>
        <a:xfrm>
          <a:off x="1825479" y="1256640"/>
          <a:ext cx="1638127" cy="1965600"/>
        </a:xfrm>
        <a:prstGeom prst="upArrowCallout">
          <a:avLst>
            <a:gd name="adj1" fmla="val 50000"/>
            <a:gd name="adj2" fmla="val 20000"/>
            <a:gd name="adj3" fmla="val 20000"/>
            <a:gd name="adj4" fmla="val 100000"/>
          </a:avLst>
        </a:prstGeom>
        <a:solidFill>
          <a:schemeClr val="accent2">
            <a:tint val="40000"/>
            <a:alpha val="90000"/>
            <a:hueOff val="1980801"/>
            <a:satOff val="-18304"/>
            <a:lumOff val="-2063"/>
            <a:alphaOff val="0"/>
          </a:schemeClr>
        </a:solidFill>
        <a:ln w="12700" cap="flat" cmpd="sng" algn="ctr">
          <a:solidFill>
            <a:schemeClr val="accent2">
              <a:tint val="40000"/>
              <a:alpha val="90000"/>
              <a:hueOff val="1980801"/>
              <a:satOff val="-18304"/>
              <a:lumOff val="-206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Close your eyes (if comfortable) or focus your gaze on a point in front of you.</a:t>
          </a:r>
          <a:endParaRPr lang="en-US" sz="1100" kern="1200" dirty="0"/>
        </a:p>
      </dsp:txBody>
      <dsp:txXfrm>
        <a:off x="1825479" y="1584265"/>
        <a:ext cx="1638127" cy="1637975"/>
      </dsp:txXfrm>
    </dsp:sp>
    <dsp:sp modelId="{F14595FB-56B4-B54C-BCB3-4C82799FC30E}">
      <dsp:nvSpPr>
        <dsp:cNvPr id="0" name=""/>
        <dsp:cNvSpPr/>
      </dsp:nvSpPr>
      <dsp:spPr>
        <a:xfrm>
          <a:off x="3645620" y="736970"/>
          <a:ext cx="1638127" cy="72"/>
        </a:xfrm>
        <a:prstGeom prst="rect">
          <a:avLst/>
        </a:prstGeom>
        <a:solidFill>
          <a:schemeClr val="accent2">
            <a:tint val="40000"/>
            <a:alpha val="90000"/>
            <a:hueOff val="2376961"/>
            <a:satOff val="-21964"/>
            <a:lumOff val="-2476"/>
            <a:alphaOff val="0"/>
          </a:schemeClr>
        </a:solidFill>
        <a:ln w="12700" cap="flat" cmpd="sng" algn="ctr">
          <a:solidFill>
            <a:schemeClr val="accent2">
              <a:tint val="40000"/>
              <a:alpha val="90000"/>
              <a:hueOff val="2376961"/>
              <a:satOff val="-21964"/>
              <a:lumOff val="-2476"/>
              <a:alphaOff val="0"/>
            </a:schemeClr>
          </a:solidFill>
          <a:prstDash val="solid"/>
          <a:miter lim="800000"/>
        </a:ln>
        <a:effectLst/>
      </dsp:spPr>
      <dsp:style>
        <a:lnRef idx="1">
          <a:scrgbClr r="0" g="0" b="0"/>
        </a:lnRef>
        <a:fillRef idx="1">
          <a:scrgbClr r="0" g="0" b="0"/>
        </a:fillRef>
        <a:effectRef idx="2">
          <a:scrgbClr r="0" g="0" b="0"/>
        </a:effectRef>
        <a:fontRef idx="minor"/>
      </dsp:style>
    </dsp:sp>
    <dsp:sp modelId="{01072318-69F3-6046-92F0-B56D627C28A5}">
      <dsp:nvSpPr>
        <dsp:cNvPr id="0" name=""/>
        <dsp:cNvSpPr/>
      </dsp:nvSpPr>
      <dsp:spPr>
        <a:xfrm>
          <a:off x="5327431" y="675849"/>
          <a:ext cx="83726" cy="157260"/>
        </a:xfrm>
        <a:prstGeom prst="chevron">
          <a:avLst>
            <a:gd name="adj" fmla="val 90000"/>
          </a:avLst>
        </a:prstGeom>
        <a:solidFill>
          <a:schemeClr val="accent2">
            <a:tint val="40000"/>
            <a:alpha val="90000"/>
            <a:hueOff val="2773122"/>
            <a:satOff val="-25625"/>
            <a:lumOff val="-2889"/>
            <a:alphaOff val="0"/>
          </a:schemeClr>
        </a:solidFill>
        <a:ln w="12700" cap="flat" cmpd="sng" algn="ctr">
          <a:solidFill>
            <a:schemeClr val="accent2">
              <a:tint val="40000"/>
              <a:alpha val="90000"/>
              <a:hueOff val="2773122"/>
              <a:satOff val="-25625"/>
              <a:lumOff val="-2889"/>
              <a:alphaOff val="0"/>
            </a:schemeClr>
          </a:solidFill>
          <a:prstDash val="solid"/>
          <a:miter lim="800000"/>
        </a:ln>
        <a:effectLst/>
      </dsp:spPr>
      <dsp:style>
        <a:lnRef idx="1">
          <a:scrgbClr r="0" g="0" b="0"/>
        </a:lnRef>
        <a:fillRef idx="1">
          <a:scrgbClr r="0" g="0" b="0"/>
        </a:fillRef>
        <a:effectRef idx="2">
          <a:scrgbClr r="0" g="0" b="0"/>
        </a:effectRef>
        <a:fontRef idx="minor"/>
      </dsp:style>
    </dsp:sp>
    <dsp:sp modelId="{5C14FD60-54DF-8341-B7FC-88EFE06DDE02}">
      <dsp:nvSpPr>
        <dsp:cNvPr id="0" name=""/>
        <dsp:cNvSpPr/>
      </dsp:nvSpPr>
      <dsp:spPr>
        <a:xfrm>
          <a:off x="4110650" y="382972"/>
          <a:ext cx="708067" cy="708067"/>
        </a:xfrm>
        <a:prstGeom prst="ellipse">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w="12700" cap="flat" cmpd="sng" algn="ctr">
          <a:solidFill>
            <a:schemeClr val="accent2">
              <a:hueOff val="2577445"/>
              <a:satOff val="-7397"/>
              <a:lumOff val="-1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US" sz="3300" kern="1200" dirty="0"/>
            <a:t>3</a:t>
          </a:r>
        </a:p>
      </dsp:txBody>
      <dsp:txXfrm>
        <a:off x="4214344" y="486666"/>
        <a:ext cx="500679" cy="500679"/>
      </dsp:txXfrm>
    </dsp:sp>
    <dsp:sp modelId="{2B6ADBAC-A8F7-0D43-A482-A0F22DD72056}">
      <dsp:nvSpPr>
        <dsp:cNvPr id="0" name=""/>
        <dsp:cNvSpPr/>
      </dsp:nvSpPr>
      <dsp:spPr>
        <a:xfrm>
          <a:off x="3645620" y="1256640"/>
          <a:ext cx="1638127" cy="1965600"/>
        </a:xfrm>
        <a:prstGeom prst="upArrowCallout">
          <a:avLst>
            <a:gd name="adj1" fmla="val 50000"/>
            <a:gd name="adj2" fmla="val 20000"/>
            <a:gd name="adj3" fmla="val 20000"/>
            <a:gd name="adj4" fmla="val 100000"/>
          </a:avLst>
        </a:prstGeom>
        <a:solidFill>
          <a:schemeClr val="accent2">
            <a:tint val="40000"/>
            <a:alpha val="90000"/>
            <a:hueOff val="3169282"/>
            <a:satOff val="-29286"/>
            <a:lumOff val="-3301"/>
            <a:alphaOff val="0"/>
          </a:schemeClr>
        </a:solidFill>
        <a:ln w="12700" cap="flat" cmpd="sng" algn="ctr">
          <a:solidFill>
            <a:schemeClr val="accent2">
              <a:tint val="40000"/>
              <a:alpha val="90000"/>
              <a:hueOff val="3169282"/>
              <a:satOff val="-29286"/>
              <a:lumOff val="-330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Inhale slowly and deeply through the nose, counting to four as you fill your lungs with air.</a:t>
          </a:r>
          <a:endParaRPr lang="en-US" sz="1100" kern="1200" dirty="0"/>
        </a:p>
      </dsp:txBody>
      <dsp:txXfrm>
        <a:off x="3645620" y="1584265"/>
        <a:ext cx="1638127" cy="1637975"/>
      </dsp:txXfrm>
    </dsp:sp>
    <dsp:sp modelId="{A77EECD7-97BF-984A-BF08-348CE3BE8CAA}">
      <dsp:nvSpPr>
        <dsp:cNvPr id="0" name=""/>
        <dsp:cNvSpPr/>
      </dsp:nvSpPr>
      <dsp:spPr>
        <a:xfrm>
          <a:off x="5465762" y="736970"/>
          <a:ext cx="1638127" cy="72"/>
        </a:xfrm>
        <a:prstGeom prst="rect">
          <a:avLst/>
        </a:prstGeom>
        <a:solidFill>
          <a:schemeClr val="accent2">
            <a:tint val="40000"/>
            <a:alpha val="90000"/>
            <a:hueOff val="3565442"/>
            <a:satOff val="-32946"/>
            <a:lumOff val="-3714"/>
            <a:alphaOff val="0"/>
          </a:schemeClr>
        </a:solidFill>
        <a:ln w="12700" cap="flat" cmpd="sng" algn="ctr">
          <a:solidFill>
            <a:schemeClr val="accent2">
              <a:tint val="40000"/>
              <a:alpha val="90000"/>
              <a:hueOff val="3565442"/>
              <a:satOff val="-32946"/>
              <a:lumOff val="-37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4723F243-12AF-4A47-A545-CAAD4F54E035}">
      <dsp:nvSpPr>
        <dsp:cNvPr id="0" name=""/>
        <dsp:cNvSpPr/>
      </dsp:nvSpPr>
      <dsp:spPr>
        <a:xfrm>
          <a:off x="7147573" y="675849"/>
          <a:ext cx="83726" cy="157260"/>
        </a:xfrm>
        <a:prstGeom prst="chevron">
          <a:avLst>
            <a:gd name="adj" fmla="val 90000"/>
          </a:avLst>
        </a:prstGeom>
        <a:solidFill>
          <a:schemeClr val="accent2">
            <a:tint val="40000"/>
            <a:alpha val="90000"/>
            <a:hueOff val="3961603"/>
            <a:satOff val="-36607"/>
            <a:lumOff val="-4126"/>
            <a:alphaOff val="0"/>
          </a:schemeClr>
        </a:solidFill>
        <a:ln w="12700" cap="flat" cmpd="sng" algn="ctr">
          <a:solidFill>
            <a:schemeClr val="accent2">
              <a:tint val="40000"/>
              <a:alpha val="90000"/>
              <a:hueOff val="3961603"/>
              <a:satOff val="-36607"/>
              <a:lumOff val="-4126"/>
              <a:alphaOff val="0"/>
            </a:schemeClr>
          </a:solidFill>
          <a:prstDash val="solid"/>
          <a:miter lim="800000"/>
        </a:ln>
        <a:effectLst/>
      </dsp:spPr>
      <dsp:style>
        <a:lnRef idx="1">
          <a:scrgbClr r="0" g="0" b="0"/>
        </a:lnRef>
        <a:fillRef idx="1">
          <a:scrgbClr r="0" g="0" b="0"/>
        </a:fillRef>
        <a:effectRef idx="2">
          <a:scrgbClr r="0" g="0" b="0"/>
        </a:effectRef>
        <a:fontRef idx="minor"/>
      </dsp:style>
    </dsp:sp>
    <dsp:sp modelId="{49603AD4-ACB2-844E-AB1F-E83CAB05FDB0}">
      <dsp:nvSpPr>
        <dsp:cNvPr id="0" name=""/>
        <dsp:cNvSpPr/>
      </dsp:nvSpPr>
      <dsp:spPr>
        <a:xfrm>
          <a:off x="5930792" y="382972"/>
          <a:ext cx="708067" cy="708067"/>
        </a:xfrm>
        <a:prstGeom prst="ellipse">
          <a:avLst/>
        </a:prstGeom>
        <a:gradFill rotWithShape="0">
          <a:gsLst>
            <a:gs pos="0">
              <a:schemeClr val="accent2">
                <a:hueOff val="3866168"/>
                <a:satOff val="-11096"/>
                <a:lumOff val="-17765"/>
                <a:alphaOff val="0"/>
                <a:satMod val="103000"/>
                <a:lumMod val="102000"/>
                <a:tint val="94000"/>
              </a:schemeClr>
            </a:gs>
            <a:gs pos="50000">
              <a:schemeClr val="accent2">
                <a:hueOff val="3866168"/>
                <a:satOff val="-11096"/>
                <a:lumOff val="-17765"/>
                <a:alphaOff val="0"/>
                <a:satMod val="110000"/>
                <a:lumMod val="100000"/>
                <a:shade val="100000"/>
              </a:schemeClr>
            </a:gs>
            <a:gs pos="100000">
              <a:schemeClr val="accent2">
                <a:hueOff val="3866168"/>
                <a:satOff val="-11096"/>
                <a:lumOff val="-17765"/>
                <a:alphaOff val="0"/>
                <a:lumMod val="99000"/>
                <a:satMod val="120000"/>
                <a:shade val="78000"/>
              </a:schemeClr>
            </a:gs>
          </a:gsLst>
          <a:lin ang="5400000" scaled="0"/>
        </a:gradFill>
        <a:ln w="12700" cap="flat" cmpd="sng" algn="ctr">
          <a:solidFill>
            <a:schemeClr val="accent2">
              <a:hueOff val="3866168"/>
              <a:satOff val="-11096"/>
              <a:lumOff val="-17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US" sz="3300" kern="1200" dirty="0"/>
            <a:t>4</a:t>
          </a:r>
        </a:p>
      </dsp:txBody>
      <dsp:txXfrm>
        <a:off x="6034486" y="486666"/>
        <a:ext cx="500679" cy="500679"/>
      </dsp:txXfrm>
    </dsp:sp>
    <dsp:sp modelId="{E70C41FB-6014-DC46-BC85-38F918C181D3}">
      <dsp:nvSpPr>
        <dsp:cNvPr id="0" name=""/>
        <dsp:cNvSpPr/>
      </dsp:nvSpPr>
      <dsp:spPr>
        <a:xfrm>
          <a:off x="5465762" y="1256640"/>
          <a:ext cx="1638127" cy="1965600"/>
        </a:xfrm>
        <a:prstGeom prst="upArrowCallout">
          <a:avLst>
            <a:gd name="adj1" fmla="val 50000"/>
            <a:gd name="adj2" fmla="val 20000"/>
            <a:gd name="adj3" fmla="val 20000"/>
            <a:gd name="adj4" fmla="val 100000"/>
          </a:avLst>
        </a:prstGeom>
        <a:solidFill>
          <a:schemeClr val="accent2">
            <a:tint val="40000"/>
            <a:alpha val="90000"/>
            <a:hueOff val="4357763"/>
            <a:satOff val="-40268"/>
            <a:lumOff val="-4539"/>
            <a:alphaOff val="0"/>
          </a:schemeClr>
        </a:solidFill>
        <a:ln w="12700" cap="flat" cmpd="sng" algn="ctr">
          <a:solidFill>
            <a:schemeClr val="accent2">
              <a:tint val="40000"/>
              <a:alpha val="90000"/>
              <a:hueOff val="4357763"/>
              <a:satOff val="-40268"/>
              <a:lumOff val="-453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Hold your breath for a moment at the top of the inhalation.</a:t>
          </a:r>
          <a:endParaRPr lang="en-US" sz="1100" kern="1200" dirty="0"/>
        </a:p>
      </dsp:txBody>
      <dsp:txXfrm>
        <a:off x="5465762" y="1584265"/>
        <a:ext cx="1638127" cy="1637975"/>
      </dsp:txXfrm>
    </dsp:sp>
    <dsp:sp modelId="{8A269538-DD7B-8943-852A-94BE5170EABE}">
      <dsp:nvSpPr>
        <dsp:cNvPr id="0" name=""/>
        <dsp:cNvSpPr/>
      </dsp:nvSpPr>
      <dsp:spPr>
        <a:xfrm>
          <a:off x="7285904" y="736970"/>
          <a:ext cx="1638127" cy="72"/>
        </a:xfrm>
        <a:prstGeom prst="rect">
          <a:avLst/>
        </a:prstGeom>
        <a:solidFill>
          <a:schemeClr val="accent2">
            <a:tint val="40000"/>
            <a:alpha val="90000"/>
            <a:hueOff val="4753923"/>
            <a:satOff val="-43928"/>
            <a:lumOff val="-4952"/>
            <a:alphaOff val="0"/>
          </a:schemeClr>
        </a:solidFill>
        <a:ln w="12700" cap="flat" cmpd="sng" algn="ctr">
          <a:solidFill>
            <a:schemeClr val="accent2">
              <a:tint val="40000"/>
              <a:alpha val="90000"/>
              <a:hueOff val="4753923"/>
              <a:satOff val="-43928"/>
              <a:lumOff val="-4952"/>
              <a:alphaOff val="0"/>
            </a:schemeClr>
          </a:solidFill>
          <a:prstDash val="solid"/>
          <a:miter lim="800000"/>
        </a:ln>
        <a:effectLst/>
      </dsp:spPr>
      <dsp:style>
        <a:lnRef idx="1">
          <a:scrgbClr r="0" g="0" b="0"/>
        </a:lnRef>
        <a:fillRef idx="1">
          <a:scrgbClr r="0" g="0" b="0"/>
        </a:fillRef>
        <a:effectRef idx="2">
          <a:scrgbClr r="0" g="0" b="0"/>
        </a:effectRef>
        <a:fontRef idx="minor"/>
      </dsp:style>
    </dsp:sp>
    <dsp:sp modelId="{8658C79B-39F0-8944-98ED-D3C42A59D1F3}">
      <dsp:nvSpPr>
        <dsp:cNvPr id="0" name=""/>
        <dsp:cNvSpPr/>
      </dsp:nvSpPr>
      <dsp:spPr>
        <a:xfrm>
          <a:off x="8967714" y="675849"/>
          <a:ext cx="83726" cy="157260"/>
        </a:xfrm>
        <a:prstGeom prst="chevron">
          <a:avLst>
            <a:gd name="adj" fmla="val 90000"/>
          </a:avLst>
        </a:prstGeom>
        <a:solidFill>
          <a:schemeClr val="accent2">
            <a:tint val="40000"/>
            <a:alpha val="90000"/>
            <a:hueOff val="5150083"/>
            <a:satOff val="-47589"/>
            <a:lumOff val="-5364"/>
            <a:alphaOff val="0"/>
          </a:schemeClr>
        </a:solidFill>
        <a:ln w="12700" cap="flat" cmpd="sng" algn="ctr">
          <a:solidFill>
            <a:schemeClr val="accent2">
              <a:tint val="40000"/>
              <a:alpha val="90000"/>
              <a:hueOff val="5150083"/>
              <a:satOff val="-47589"/>
              <a:lumOff val="-5364"/>
              <a:alphaOff val="0"/>
            </a:schemeClr>
          </a:solidFill>
          <a:prstDash val="solid"/>
          <a:miter lim="800000"/>
        </a:ln>
        <a:effectLst/>
      </dsp:spPr>
      <dsp:style>
        <a:lnRef idx="1">
          <a:scrgbClr r="0" g="0" b="0"/>
        </a:lnRef>
        <a:fillRef idx="1">
          <a:scrgbClr r="0" g="0" b="0"/>
        </a:fillRef>
        <a:effectRef idx="2">
          <a:scrgbClr r="0" g="0" b="0"/>
        </a:effectRef>
        <a:fontRef idx="minor"/>
      </dsp:style>
    </dsp:sp>
    <dsp:sp modelId="{A86E25F7-4093-2647-BFFF-660E56F29D11}">
      <dsp:nvSpPr>
        <dsp:cNvPr id="0" name=""/>
        <dsp:cNvSpPr/>
      </dsp:nvSpPr>
      <dsp:spPr>
        <a:xfrm>
          <a:off x="7750933" y="382972"/>
          <a:ext cx="708067" cy="708067"/>
        </a:xfrm>
        <a:prstGeom prst="ellipse">
          <a:avLst/>
        </a:prstGeom>
        <a:gradFill rotWithShape="0">
          <a:gsLst>
            <a:gs pos="0">
              <a:schemeClr val="accent2">
                <a:hueOff val="5154890"/>
                <a:satOff val="-14794"/>
                <a:lumOff val="-23687"/>
                <a:alphaOff val="0"/>
                <a:satMod val="103000"/>
                <a:lumMod val="102000"/>
                <a:tint val="94000"/>
              </a:schemeClr>
            </a:gs>
            <a:gs pos="50000">
              <a:schemeClr val="accent2">
                <a:hueOff val="5154890"/>
                <a:satOff val="-14794"/>
                <a:lumOff val="-23687"/>
                <a:alphaOff val="0"/>
                <a:satMod val="110000"/>
                <a:lumMod val="100000"/>
                <a:shade val="100000"/>
              </a:schemeClr>
            </a:gs>
            <a:gs pos="100000">
              <a:schemeClr val="accent2">
                <a:hueOff val="5154890"/>
                <a:satOff val="-14794"/>
                <a:lumOff val="-23687"/>
                <a:alphaOff val="0"/>
                <a:lumMod val="99000"/>
                <a:satMod val="120000"/>
                <a:shade val="78000"/>
              </a:schemeClr>
            </a:gs>
          </a:gsLst>
          <a:lin ang="5400000" scaled="0"/>
        </a:gradFill>
        <a:ln w="12700" cap="flat" cmpd="sng" algn="ctr">
          <a:solidFill>
            <a:schemeClr val="accent2">
              <a:hueOff val="5154890"/>
              <a:satOff val="-14794"/>
              <a:lumOff val="-2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US" sz="3300" kern="1200" dirty="0"/>
            <a:t>5</a:t>
          </a:r>
        </a:p>
      </dsp:txBody>
      <dsp:txXfrm>
        <a:off x="7854627" y="486666"/>
        <a:ext cx="500679" cy="500679"/>
      </dsp:txXfrm>
    </dsp:sp>
    <dsp:sp modelId="{209B5C20-3201-D046-9F7C-A12BB86210D1}">
      <dsp:nvSpPr>
        <dsp:cNvPr id="0" name=""/>
        <dsp:cNvSpPr/>
      </dsp:nvSpPr>
      <dsp:spPr>
        <a:xfrm>
          <a:off x="7285904" y="1256640"/>
          <a:ext cx="1638127" cy="1965600"/>
        </a:xfrm>
        <a:prstGeom prst="upArrowCallout">
          <a:avLst>
            <a:gd name="adj1" fmla="val 50000"/>
            <a:gd name="adj2" fmla="val 20000"/>
            <a:gd name="adj3" fmla="val 20000"/>
            <a:gd name="adj4" fmla="val 100000"/>
          </a:avLst>
        </a:prstGeom>
        <a:solidFill>
          <a:schemeClr val="accent2">
            <a:tint val="40000"/>
            <a:alpha val="90000"/>
            <a:hueOff val="5546243"/>
            <a:satOff val="-51250"/>
            <a:lumOff val="-5777"/>
            <a:alphaOff val="0"/>
          </a:schemeClr>
        </a:solidFill>
        <a:ln w="12700" cap="flat" cmpd="sng" algn="ctr">
          <a:solidFill>
            <a:schemeClr val="accent2">
              <a:tint val="40000"/>
              <a:alpha val="90000"/>
              <a:hueOff val="5546243"/>
              <a:satOff val="-51250"/>
              <a:lumOff val="-577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Exhale slowly and completely through the mouth, counting to four as you release the breath.</a:t>
          </a:r>
          <a:endParaRPr lang="en-US" sz="1100" kern="1200" dirty="0"/>
        </a:p>
      </dsp:txBody>
      <dsp:txXfrm>
        <a:off x="7285904" y="1584265"/>
        <a:ext cx="1638127" cy="1637975"/>
      </dsp:txXfrm>
    </dsp:sp>
    <dsp:sp modelId="{F0AFF4C6-3517-C140-8051-AC1A59797676}">
      <dsp:nvSpPr>
        <dsp:cNvPr id="0" name=""/>
        <dsp:cNvSpPr/>
      </dsp:nvSpPr>
      <dsp:spPr>
        <a:xfrm>
          <a:off x="9106045" y="736970"/>
          <a:ext cx="819063" cy="72"/>
        </a:xfrm>
        <a:prstGeom prst="rect">
          <a:avLst/>
        </a:prstGeom>
        <a:solidFill>
          <a:schemeClr val="accent2">
            <a:tint val="40000"/>
            <a:alpha val="90000"/>
            <a:hueOff val="5942404"/>
            <a:satOff val="-54911"/>
            <a:lumOff val="-6190"/>
            <a:alphaOff val="0"/>
          </a:schemeClr>
        </a:solidFill>
        <a:ln w="12700" cap="flat" cmpd="sng" algn="ctr">
          <a:solidFill>
            <a:schemeClr val="accent2">
              <a:tint val="40000"/>
              <a:alpha val="90000"/>
              <a:hueOff val="5942404"/>
              <a:satOff val="-54911"/>
              <a:lumOff val="-6190"/>
              <a:alphaOff val="0"/>
            </a:schemeClr>
          </a:solidFill>
          <a:prstDash val="solid"/>
          <a:miter lim="800000"/>
        </a:ln>
        <a:effectLst/>
      </dsp:spPr>
      <dsp:style>
        <a:lnRef idx="1">
          <a:scrgbClr r="0" g="0" b="0"/>
        </a:lnRef>
        <a:fillRef idx="1">
          <a:scrgbClr r="0" g="0" b="0"/>
        </a:fillRef>
        <a:effectRef idx="2">
          <a:scrgbClr r="0" g="0" b="0"/>
        </a:effectRef>
        <a:fontRef idx="minor"/>
      </dsp:style>
    </dsp:sp>
    <dsp:sp modelId="{55D42A72-3EDF-4840-812F-9BDAEA7A38C2}">
      <dsp:nvSpPr>
        <dsp:cNvPr id="0" name=""/>
        <dsp:cNvSpPr/>
      </dsp:nvSpPr>
      <dsp:spPr>
        <a:xfrm>
          <a:off x="9571075" y="382972"/>
          <a:ext cx="708067" cy="708067"/>
        </a:xfrm>
        <a:prstGeom prst="ellipse">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w="12700" cap="flat" cmpd="sng" algn="ctr">
          <a:solidFill>
            <a:schemeClr val="accent2">
              <a:hueOff val="6443612"/>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US" sz="3300" kern="1200" dirty="0"/>
            <a:t>6</a:t>
          </a:r>
        </a:p>
      </dsp:txBody>
      <dsp:txXfrm>
        <a:off x="9674769" y="486666"/>
        <a:ext cx="500679" cy="500679"/>
      </dsp:txXfrm>
    </dsp:sp>
    <dsp:sp modelId="{17868FBE-A184-7C4D-BD8A-ED83A8527875}">
      <dsp:nvSpPr>
        <dsp:cNvPr id="0" name=""/>
        <dsp:cNvSpPr/>
      </dsp:nvSpPr>
      <dsp:spPr>
        <a:xfrm>
          <a:off x="9106045" y="1256640"/>
          <a:ext cx="1638127" cy="1965600"/>
        </a:xfrm>
        <a:prstGeom prst="upArrowCallout">
          <a:avLst>
            <a:gd name="adj1" fmla="val 50000"/>
            <a:gd name="adj2" fmla="val 20000"/>
            <a:gd name="adj3" fmla="val 20000"/>
            <a:gd name="adj4" fmla="val 100000"/>
          </a:avLst>
        </a:prstGeom>
        <a:solidFill>
          <a:schemeClr val="accent2">
            <a:tint val="40000"/>
            <a:alpha val="90000"/>
            <a:hueOff val="6734724"/>
            <a:satOff val="-62232"/>
            <a:lumOff val="-7015"/>
            <a:alphaOff val="0"/>
          </a:schemeClr>
        </a:solidFill>
        <a:ln w="12700" cap="flat" cmpd="sng" algn="ctr">
          <a:solidFill>
            <a:schemeClr val="accent2">
              <a:tint val="40000"/>
              <a:alpha val="90000"/>
              <a:hueOff val="6734724"/>
              <a:satOff val="-62232"/>
              <a:lumOff val="-70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Repeat this cycle of deep breathing for several rounds, focusing on the sensation of the breath entering and leaving the body.</a:t>
          </a:r>
          <a:endParaRPr lang="en-US" sz="1100" kern="1200" dirty="0"/>
        </a:p>
      </dsp:txBody>
      <dsp:txXfrm>
        <a:off x="9106045" y="1584265"/>
        <a:ext cx="1638127" cy="163797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F23319-7531-5644-9896-1C05D47AA791}">
      <dsp:nvSpPr>
        <dsp:cNvPr id="0" name=""/>
        <dsp:cNvSpPr/>
      </dsp:nvSpPr>
      <dsp:spPr>
        <a:xfrm>
          <a:off x="915408" y="736970"/>
          <a:ext cx="728056" cy="7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BDF36113-F67F-2244-9799-7C4FB59A2CD2}">
      <dsp:nvSpPr>
        <dsp:cNvPr id="0" name=""/>
        <dsp:cNvSpPr/>
      </dsp:nvSpPr>
      <dsp:spPr>
        <a:xfrm>
          <a:off x="1687148" y="675849"/>
          <a:ext cx="83726" cy="157260"/>
        </a:xfrm>
        <a:prstGeom prst="chevron">
          <a:avLst>
            <a:gd name="adj" fmla="val 90000"/>
          </a:avLst>
        </a:prstGeom>
        <a:solidFill>
          <a:schemeClr val="accent2">
            <a:tint val="40000"/>
            <a:alpha val="90000"/>
            <a:hueOff val="396160"/>
            <a:satOff val="-3661"/>
            <a:lumOff val="-413"/>
            <a:alphaOff val="0"/>
          </a:schemeClr>
        </a:solidFill>
        <a:ln w="12700" cap="flat" cmpd="sng" algn="ctr">
          <a:solidFill>
            <a:schemeClr val="accent2">
              <a:tint val="40000"/>
              <a:alpha val="90000"/>
              <a:hueOff val="396160"/>
              <a:satOff val="-3661"/>
              <a:lumOff val="-413"/>
              <a:alphaOff val="0"/>
            </a:schemeClr>
          </a:solidFill>
          <a:prstDash val="solid"/>
          <a:miter lim="800000"/>
        </a:ln>
        <a:effectLst/>
      </dsp:spPr>
      <dsp:style>
        <a:lnRef idx="1">
          <a:scrgbClr r="0" g="0" b="0"/>
        </a:lnRef>
        <a:fillRef idx="1">
          <a:scrgbClr r="0" g="0" b="0"/>
        </a:fillRef>
        <a:effectRef idx="2">
          <a:scrgbClr r="0" g="0" b="0"/>
        </a:effectRef>
        <a:fontRef idx="minor"/>
      </dsp:style>
    </dsp:sp>
    <dsp:sp modelId="{92D9AF92-4C2C-1941-8058-EBEAC7F92A66}">
      <dsp:nvSpPr>
        <dsp:cNvPr id="0" name=""/>
        <dsp:cNvSpPr/>
      </dsp:nvSpPr>
      <dsp:spPr>
        <a:xfrm>
          <a:off x="470367" y="382972"/>
          <a:ext cx="708067" cy="708067"/>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US" sz="3300" kern="1200" dirty="0"/>
            <a:t>1</a:t>
          </a:r>
        </a:p>
      </dsp:txBody>
      <dsp:txXfrm>
        <a:off x="574061" y="486666"/>
        <a:ext cx="500679" cy="500679"/>
      </dsp:txXfrm>
    </dsp:sp>
    <dsp:sp modelId="{7757C3F3-234C-B64D-B960-8A650C99ED32}">
      <dsp:nvSpPr>
        <dsp:cNvPr id="0" name=""/>
        <dsp:cNvSpPr/>
      </dsp:nvSpPr>
      <dsp:spPr>
        <a:xfrm>
          <a:off x="5337" y="1256640"/>
          <a:ext cx="1638127" cy="1965600"/>
        </a:xfrm>
        <a:prstGeom prst="upArrowCallout">
          <a:avLst>
            <a:gd name="adj1" fmla="val 50000"/>
            <a:gd name="adj2" fmla="val 20000"/>
            <a:gd name="adj3" fmla="val 20000"/>
            <a:gd name="adj4" fmla="val 100000"/>
          </a:avLst>
        </a:prstGeom>
        <a:solidFill>
          <a:schemeClr val="accent2">
            <a:tint val="40000"/>
            <a:alpha val="90000"/>
            <a:hueOff val="792320"/>
            <a:satOff val="-7321"/>
            <a:lumOff val="-825"/>
            <a:alphaOff val="0"/>
          </a:schemeClr>
        </a:solidFill>
        <a:ln w="12700" cap="flat" cmpd="sng" algn="ctr">
          <a:solidFill>
            <a:schemeClr val="accent2">
              <a:tint val="40000"/>
              <a:alpha val="90000"/>
              <a:hueOff val="792320"/>
              <a:satOff val="-7321"/>
              <a:lumOff val="-82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Find a comfortable seated position or lie down on your back.</a:t>
          </a:r>
          <a:endParaRPr lang="en-US" sz="1100" kern="1200" dirty="0"/>
        </a:p>
      </dsp:txBody>
      <dsp:txXfrm>
        <a:off x="5337" y="1584265"/>
        <a:ext cx="1638127" cy="1637975"/>
      </dsp:txXfrm>
    </dsp:sp>
    <dsp:sp modelId="{73C5BBB5-F7CE-4F43-AC94-302101F328EF}">
      <dsp:nvSpPr>
        <dsp:cNvPr id="0" name=""/>
        <dsp:cNvSpPr/>
      </dsp:nvSpPr>
      <dsp:spPr>
        <a:xfrm>
          <a:off x="1825479" y="736970"/>
          <a:ext cx="1638127" cy="72"/>
        </a:xfrm>
        <a:prstGeom prst="rect">
          <a:avLst/>
        </a:prstGeom>
        <a:solidFill>
          <a:schemeClr val="accent2">
            <a:tint val="40000"/>
            <a:alpha val="90000"/>
            <a:hueOff val="1188481"/>
            <a:satOff val="-10982"/>
            <a:lumOff val="-1238"/>
            <a:alphaOff val="0"/>
          </a:schemeClr>
        </a:solidFill>
        <a:ln w="12700" cap="flat" cmpd="sng" algn="ctr">
          <a:solidFill>
            <a:schemeClr val="accent2">
              <a:tint val="40000"/>
              <a:alpha val="90000"/>
              <a:hueOff val="1188481"/>
              <a:satOff val="-10982"/>
              <a:lumOff val="-1238"/>
              <a:alphaOff val="0"/>
            </a:schemeClr>
          </a:solidFill>
          <a:prstDash val="solid"/>
          <a:miter lim="800000"/>
        </a:ln>
        <a:effectLst/>
      </dsp:spPr>
      <dsp:style>
        <a:lnRef idx="1">
          <a:scrgbClr r="0" g="0" b="0"/>
        </a:lnRef>
        <a:fillRef idx="1">
          <a:scrgbClr r="0" g="0" b="0"/>
        </a:fillRef>
        <a:effectRef idx="2">
          <a:scrgbClr r="0" g="0" b="0"/>
        </a:effectRef>
        <a:fontRef idx="minor"/>
      </dsp:style>
    </dsp:sp>
    <dsp:sp modelId="{B54183BE-436E-BC4C-B6AE-F85894B3B28B}">
      <dsp:nvSpPr>
        <dsp:cNvPr id="0" name=""/>
        <dsp:cNvSpPr/>
      </dsp:nvSpPr>
      <dsp:spPr>
        <a:xfrm>
          <a:off x="3507290" y="675849"/>
          <a:ext cx="83726" cy="157260"/>
        </a:xfrm>
        <a:prstGeom prst="chevron">
          <a:avLst>
            <a:gd name="adj" fmla="val 90000"/>
          </a:avLst>
        </a:prstGeom>
        <a:solidFill>
          <a:schemeClr val="accent2">
            <a:tint val="40000"/>
            <a:alpha val="90000"/>
            <a:hueOff val="1584641"/>
            <a:satOff val="-14643"/>
            <a:lumOff val="-1651"/>
            <a:alphaOff val="0"/>
          </a:schemeClr>
        </a:solidFill>
        <a:ln w="12700" cap="flat" cmpd="sng" algn="ctr">
          <a:solidFill>
            <a:schemeClr val="accent2">
              <a:tint val="40000"/>
              <a:alpha val="90000"/>
              <a:hueOff val="1584641"/>
              <a:satOff val="-14643"/>
              <a:lumOff val="-1651"/>
              <a:alphaOff val="0"/>
            </a:schemeClr>
          </a:solidFill>
          <a:prstDash val="solid"/>
          <a:miter lim="800000"/>
        </a:ln>
        <a:effectLst/>
      </dsp:spPr>
      <dsp:style>
        <a:lnRef idx="1">
          <a:scrgbClr r="0" g="0" b="0"/>
        </a:lnRef>
        <a:fillRef idx="1">
          <a:scrgbClr r="0" g="0" b="0"/>
        </a:fillRef>
        <a:effectRef idx="2">
          <a:scrgbClr r="0" g="0" b="0"/>
        </a:effectRef>
        <a:fontRef idx="minor"/>
      </dsp:style>
    </dsp:sp>
    <dsp:sp modelId="{FE462932-A51F-6043-A948-94D3B50C60D6}">
      <dsp:nvSpPr>
        <dsp:cNvPr id="0" name=""/>
        <dsp:cNvSpPr/>
      </dsp:nvSpPr>
      <dsp:spPr>
        <a:xfrm>
          <a:off x="2290509" y="382972"/>
          <a:ext cx="708067" cy="708067"/>
        </a:xfrm>
        <a:prstGeom prst="ellipse">
          <a:avLst/>
        </a:prstGeom>
        <a:gradFill rotWithShape="0">
          <a:gsLst>
            <a:gs pos="0">
              <a:schemeClr val="accent2">
                <a:hueOff val="1288722"/>
                <a:satOff val="-3699"/>
                <a:lumOff val="-5922"/>
                <a:alphaOff val="0"/>
                <a:satMod val="103000"/>
                <a:lumMod val="102000"/>
                <a:tint val="94000"/>
              </a:schemeClr>
            </a:gs>
            <a:gs pos="50000">
              <a:schemeClr val="accent2">
                <a:hueOff val="1288722"/>
                <a:satOff val="-3699"/>
                <a:lumOff val="-5922"/>
                <a:alphaOff val="0"/>
                <a:satMod val="110000"/>
                <a:lumMod val="100000"/>
                <a:shade val="100000"/>
              </a:schemeClr>
            </a:gs>
            <a:gs pos="100000">
              <a:schemeClr val="accent2">
                <a:hueOff val="1288722"/>
                <a:satOff val="-3699"/>
                <a:lumOff val="-5922"/>
                <a:alphaOff val="0"/>
                <a:lumMod val="99000"/>
                <a:satMod val="120000"/>
                <a:shade val="78000"/>
              </a:schemeClr>
            </a:gs>
          </a:gsLst>
          <a:lin ang="5400000" scaled="0"/>
        </a:gradFill>
        <a:ln w="12700" cap="flat" cmpd="sng" algn="ctr">
          <a:solidFill>
            <a:schemeClr val="accent2">
              <a:hueOff val="1288722"/>
              <a:satOff val="-3699"/>
              <a:lumOff val="-592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GB" sz="3300" kern="1200" dirty="0"/>
            <a:t>2</a:t>
          </a:r>
        </a:p>
      </dsp:txBody>
      <dsp:txXfrm>
        <a:off x="2394203" y="486666"/>
        <a:ext cx="500679" cy="500679"/>
      </dsp:txXfrm>
    </dsp:sp>
    <dsp:sp modelId="{87368F62-99C2-6B47-8530-DA8B1BE5A388}">
      <dsp:nvSpPr>
        <dsp:cNvPr id="0" name=""/>
        <dsp:cNvSpPr/>
      </dsp:nvSpPr>
      <dsp:spPr>
        <a:xfrm>
          <a:off x="1825479" y="1256640"/>
          <a:ext cx="1638127" cy="1965600"/>
        </a:xfrm>
        <a:prstGeom prst="upArrowCallout">
          <a:avLst>
            <a:gd name="adj1" fmla="val 50000"/>
            <a:gd name="adj2" fmla="val 20000"/>
            <a:gd name="adj3" fmla="val 20000"/>
            <a:gd name="adj4" fmla="val 100000"/>
          </a:avLst>
        </a:prstGeom>
        <a:solidFill>
          <a:schemeClr val="accent2">
            <a:tint val="40000"/>
            <a:alpha val="90000"/>
            <a:hueOff val="1980801"/>
            <a:satOff val="-18304"/>
            <a:lumOff val="-2063"/>
            <a:alphaOff val="0"/>
          </a:schemeClr>
        </a:solidFill>
        <a:ln w="12700" cap="flat" cmpd="sng" algn="ctr">
          <a:solidFill>
            <a:schemeClr val="accent2">
              <a:tint val="40000"/>
              <a:alpha val="90000"/>
              <a:hueOff val="1980801"/>
              <a:satOff val="-18304"/>
              <a:lumOff val="-206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Close your eyes (if comfortable) or soften your gaze.</a:t>
          </a:r>
          <a:endParaRPr lang="en-US" sz="1100" kern="1200" dirty="0"/>
        </a:p>
      </dsp:txBody>
      <dsp:txXfrm>
        <a:off x="1825479" y="1584265"/>
        <a:ext cx="1638127" cy="1637975"/>
      </dsp:txXfrm>
    </dsp:sp>
    <dsp:sp modelId="{E02A197C-1B6B-8B41-A340-34DB1875DCD9}">
      <dsp:nvSpPr>
        <dsp:cNvPr id="0" name=""/>
        <dsp:cNvSpPr/>
      </dsp:nvSpPr>
      <dsp:spPr>
        <a:xfrm>
          <a:off x="3645620" y="736970"/>
          <a:ext cx="1638127" cy="72"/>
        </a:xfrm>
        <a:prstGeom prst="rect">
          <a:avLst/>
        </a:prstGeom>
        <a:solidFill>
          <a:schemeClr val="accent2">
            <a:tint val="40000"/>
            <a:alpha val="90000"/>
            <a:hueOff val="2376961"/>
            <a:satOff val="-21964"/>
            <a:lumOff val="-2476"/>
            <a:alphaOff val="0"/>
          </a:schemeClr>
        </a:solidFill>
        <a:ln w="12700" cap="flat" cmpd="sng" algn="ctr">
          <a:solidFill>
            <a:schemeClr val="accent2">
              <a:tint val="40000"/>
              <a:alpha val="90000"/>
              <a:hueOff val="2376961"/>
              <a:satOff val="-21964"/>
              <a:lumOff val="-2476"/>
              <a:alphaOff val="0"/>
            </a:schemeClr>
          </a:solidFill>
          <a:prstDash val="solid"/>
          <a:miter lim="800000"/>
        </a:ln>
        <a:effectLst/>
      </dsp:spPr>
      <dsp:style>
        <a:lnRef idx="1">
          <a:scrgbClr r="0" g="0" b="0"/>
        </a:lnRef>
        <a:fillRef idx="1">
          <a:scrgbClr r="0" g="0" b="0"/>
        </a:fillRef>
        <a:effectRef idx="2">
          <a:scrgbClr r="0" g="0" b="0"/>
        </a:effectRef>
        <a:fontRef idx="minor"/>
      </dsp:style>
    </dsp:sp>
    <dsp:sp modelId="{FC9D5A6C-9CD2-3C48-BECD-274893D7B41D}">
      <dsp:nvSpPr>
        <dsp:cNvPr id="0" name=""/>
        <dsp:cNvSpPr/>
      </dsp:nvSpPr>
      <dsp:spPr>
        <a:xfrm>
          <a:off x="5327431" y="675849"/>
          <a:ext cx="83726" cy="157260"/>
        </a:xfrm>
        <a:prstGeom prst="chevron">
          <a:avLst>
            <a:gd name="adj" fmla="val 90000"/>
          </a:avLst>
        </a:prstGeom>
        <a:solidFill>
          <a:schemeClr val="accent2">
            <a:tint val="40000"/>
            <a:alpha val="90000"/>
            <a:hueOff val="2773122"/>
            <a:satOff val="-25625"/>
            <a:lumOff val="-2889"/>
            <a:alphaOff val="0"/>
          </a:schemeClr>
        </a:solidFill>
        <a:ln w="12700" cap="flat" cmpd="sng" algn="ctr">
          <a:solidFill>
            <a:schemeClr val="accent2">
              <a:tint val="40000"/>
              <a:alpha val="90000"/>
              <a:hueOff val="2773122"/>
              <a:satOff val="-25625"/>
              <a:lumOff val="-2889"/>
              <a:alphaOff val="0"/>
            </a:schemeClr>
          </a:solidFill>
          <a:prstDash val="solid"/>
          <a:miter lim="800000"/>
        </a:ln>
        <a:effectLst/>
      </dsp:spPr>
      <dsp:style>
        <a:lnRef idx="1">
          <a:scrgbClr r="0" g="0" b="0"/>
        </a:lnRef>
        <a:fillRef idx="1">
          <a:scrgbClr r="0" g="0" b="0"/>
        </a:fillRef>
        <a:effectRef idx="2">
          <a:scrgbClr r="0" g="0" b="0"/>
        </a:effectRef>
        <a:fontRef idx="minor"/>
      </dsp:style>
    </dsp:sp>
    <dsp:sp modelId="{58D4D3E9-2568-EB44-B05F-D6BB084278E2}">
      <dsp:nvSpPr>
        <dsp:cNvPr id="0" name=""/>
        <dsp:cNvSpPr/>
      </dsp:nvSpPr>
      <dsp:spPr>
        <a:xfrm>
          <a:off x="4110650" y="382972"/>
          <a:ext cx="708067" cy="708067"/>
        </a:xfrm>
        <a:prstGeom prst="ellipse">
          <a:avLst/>
        </a:prstGeom>
        <a:gradFill rotWithShape="0">
          <a:gsLst>
            <a:gs pos="0">
              <a:schemeClr val="accent2">
                <a:hueOff val="2577445"/>
                <a:satOff val="-7397"/>
                <a:lumOff val="-11844"/>
                <a:alphaOff val="0"/>
                <a:satMod val="103000"/>
                <a:lumMod val="102000"/>
                <a:tint val="94000"/>
              </a:schemeClr>
            </a:gs>
            <a:gs pos="50000">
              <a:schemeClr val="accent2">
                <a:hueOff val="2577445"/>
                <a:satOff val="-7397"/>
                <a:lumOff val="-11844"/>
                <a:alphaOff val="0"/>
                <a:satMod val="110000"/>
                <a:lumMod val="100000"/>
                <a:shade val="100000"/>
              </a:schemeClr>
            </a:gs>
            <a:gs pos="100000">
              <a:schemeClr val="accent2">
                <a:hueOff val="2577445"/>
                <a:satOff val="-7397"/>
                <a:lumOff val="-11844"/>
                <a:alphaOff val="0"/>
                <a:lumMod val="99000"/>
                <a:satMod val="120000"/>
                <a:shade val="78000"/>
              </a:schemeClr>
            </a:gs>
          </a:gsLst>
          <a:lin ang="5400000" scaled="0"/>
        </a:gradFill>
        <a:ln w="12700" cap="flat" cmpd="sng" algn="ctr">
          <a:solidFill>
            <a:schemeClr val="accent2">
              <a:hueOff val="2577445"/>
              <a:satOff val="-7397"/>
              <a:lumOff val="-1184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GB" sz="3300" kern="1200" dirty="0"/>
            <a:t>3</a:t>
          </a:r>
        </a:p>
      </dsp:txBody>
      <dsp:txXfrm>
        <a:off x="4214344" y="486666"/>
        <a:ext cx="500679" cy="500679"/>
      </dsp:txXfrm>
    </dsp:sp>
    <dsp:sp modelId="{495EB876-F962-2A4B-A075-99C3C7CDFB3E}">
      <dsp:nvSpPr>
        <dsp:cNvPr id="0" name=""/>
        <dsp:cNvSpPr/>
      </dsp:nvSpPr>
      <dsp:spPr>
        <a:xfrm>
          <a:off x="3645620" y="1256640"/>
          <a:ext cx="1638127" cy="1965600"/>
        </a:xfrm>
        <a:prstGeom prst="upArrowCallout">
          <a:avLst>
            <a:gd name="adj1" fmla="val 50000"/>
            <a:gd name="adj2" fmla="val 20000"/>
            <a:gd name="adj3" fmla="val 20000"/>
            <a:gd name="adj4" fmla="val 100000"/>
          </a:avLst>
        </a:prstGeom>
        <a:solidFill>
          <a:schemeClr val="accent2">
            <a:tint val="40000"/>
            <a:alpha val="90000"/>
            <a:hueOff val="3169282"/>
            <a:satOff val="-29286"/>
            <a:lumOff val="-3301"/>
            <a:alphaOff val="0"/>
          </a:schemeClr>
        </a:solidFill>
        <a:ln w="12700" cap="flat" cmpd="sng" algn="ctr">
          <a:solidFill>
            <a:schemeClr val="accent2">
              <a:tint val="40000"/>
              <a:alpha val="90000"/>
              <a:hueOff val="3169282"/>
              <a:satOff val="-29286"/>
              <a:lumOff val="-330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Bring your attention to the sensation of your breath as it moves in and out of your body.</a:t>
          </a:r>
          <a:endParaRPr lang="en-US" sz="1100" kern="1200" dirty="0"/>
        </a:p>
      </dsp:txBody>
      <dsp:txXfrm>
        <a:off x="3645620" y="1584265"/>
        <a:ext cx="1638127" cy="1637975"/>
      </dsp:txXfrm>
    </dsp:sp>
    <dsp:sp modelId="{29907A99-4903-0548-B637-E91DA002D5A0}">
      <dsp:nvSpPr>
        <dsp:cNvPr id="0" name=""/>
        <dsp:cNvSpPr/>
      </dsp:nvSpPr>
      <dsp:spPr>
        <a:xfrm>
          <a:off x="5465762" y="736970"/>
          <a:ext cx="1638127" cy="72"/>
        </a:xfrm>
        <a:prstGeom prst="rect">
          <a:avLst/>
        </a:prstGeom>
        <a:solidFill>
          <a:schemeClr val="accent2">
            <a:tint val="40000"/>
            <a:alpha val="90000"/>
            <a:hueOff val="3565442"/>
            <a:satOff val="-32946"/>
            <a:lumOff val="-3714"/>
            <a:alphaOff val="0"/>
          </a:schemeClr>
        </a:solidFill>
        <a:ln w="12700" cap="flat" cmpd="sng" algn="ctr">
          <a:solidFill>
            <a:schemeClr val="accent2">
              <a:tint val="40000"/>
              <a:alpha val="90000"/>
              <a:hueOff val="3565442"/>
              <a:satOff val="-32946"/>
              <a:lumOff val="-3714"/>
              <a:alphaOff val="0"/>
            </a:schemeClr>
          </a:solidFill>
          <a:prstDash val="solid"/>
          <a:miter lim="800000"/>
        </a:ln>
        <a:effectLst/>
      </dsp:spPr>
      <dsp:style>
        <a:lnRef idx="1">
          <a:scrgbClr r="0" g="0" b="0"/>
        </a:lnRef>
        <a:fillRef idx="1">
          <a:scrgbClr r="0" g="0" b="0"/>
        </a:fillRef>
        <a:effectRef idx="2">
          <a:scrgbClr r="0" g="0" b="0"/>
        </a:effectRef>
        <a:fontRef idx="minor"/>
      </dsp:style>
    </dsp:sp>
    <dsp:sp modelId="{4C7CFD23-5548-BA42-B5D7-AB3F9D4D67CA}">
      <dsp:nvSpPr>
        <dsp:cNvPr id="0" name=""/>
        <dsp:cNvSpPr/>
      </dsp:nvSpPr>
      <dsp:spPr>
        <a:xfrm>
          <a:off x="7147573" y="675849"/>
          <a:ext cx="83726" cy="157260"/>
        </a:xfrm>
        <a:prstGeom prst="chevron">
          <a:avLst>
            <a:gd name="adj" fmla="val 90000"/>
          </a:avLst>
        </a:prstGeom>
        <a:solidFill>
          <a:schemeClr val="accent2">
            <a:tint val="40000"/>
            <a:alpha val="90000"/>
            <a:hueOff val="3961603"/>
            <a:satOff val="-36607"/>
            <a:lumOff val="-4126"/>
            <a:alphaOff val="0"/>
          </a:schemeClr>
        </a:solidFill>
        <a:ln w="12700" cap="flat" cmpd="sng" algn="ctr">
          <a:solidFill>
            <a:schemeClr val="accent2">
              <a:tint val="40000"/>
              <a:alpha val="90000"/>
              <a:hueOff val="3961603"/>
              <a:satOff val="-36607"/>
              <a:lumOff val="-4126"/>
              <a:alphaOff val="0"/>
            </a:schemeClr>
          </a:solidFill>
          <a:prstDash val="solid"/>
          <a:miter lim="800000"/>
        </a:ln>
        <a:effectLst/>
      </dsp:spPr>
      <dsp:style>
        <a:lnRef idx="1">
          <a:scrgbClr r="0" g="0" b="0"/>
        </a:lnRef>
        <a:fillRef idx="1">
          <a:scrgbClr r="0" g="0" b="0"/>
        </a:fillRef>
        <a:effectRef idx="2">
          <a:scrgbClr r="0" g="0" b="0"/>
        </a:effectRef>
        <a:fontRef idx="minor"/>
      </dsp:style>
    </dsp:sp>
    <dsp:sp modelId="{F3F635A6-4884-4746-AF26-59AE38414D68}">
      <dsp:nvSpPr>
        <dsp:cNvPr id="0" name=""/>
        <dsp:cNvSpPr/>
      </dsp:nvSpPr>
      <dsp:spPr>
        <a:xfrm>
          <a:off x="5930792" y="382972"/>
          <a:ext cx="708067" cy="708067"/>
        </a:xfrm>
        <a:prstGeom prst="ellipse">
          <a:avLst/>
        </a:prstGeom>
        <a:gradFill rotWithShape="0">
          <a:gsLst>
            <a:gs pos="0">
              <a:schemeClr val="accent2">
                <a:hueOff val="3866168"/>
                <a:satOff val="-11096"/>
                <a:lumOff val="-17765"/>
                <a:alphaOff val="0"/>
                <a:satMod val="103000"/>
                <a:lumMod val="102000"/>
                <a:tint val="94000"/>
              </a:schemeClr>
            </a:gs>
            <a:gs pos="50000">
              <a:schemeClr val="accent2">
                <a:hueOff val="3866168"/>
                <a:satOff val="-11096"/>
                <a:lumOff val="-17765"/>
                <a:alphaOff val="0"/>
                <a:satMod val="110000"/>
                <a:lumMod val="100000"/>
                <a:shade val="100000"/>
              </a:schemeClr>
            </a:gs>
            <a:gs pos="100000">
              <a:schemeClr val="accent2">
                <a:hueOff val="3866168"/>
                <a:satOff val="-11096"/>
                <a:lumOff val="-17765"/>
                <a:alphaOff val="0"/>
                <a:lumMod val="99000"/>
                <a:satMod val="120000"/>
                <a:shade val="78000"/>
              </a:schemeClr>
            </a:gs>
          </a:gsLst>
          <a:lin ang="5400000" scaled="0"/>
        </a:gradFill>
        <a:ln w="12700" cap="flat" cmpd="sng" algn="ctr">
          <a:solidFill>
            <a:schemeClr val="accent2">
              <a:hueOff val="3866168"/>
              <a:satOff val="-11096"/>
              <a:lumOff val="-17765"/>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GB" sz="3300" kern="1200" dirty="0"/>
            <a:t>4</a:t>
          </a:r>
        </a:p>
      </dsp:txBody>
      <dsp:txXfrm>
        <a:off x="6034486" y="486666"/>
        <a:ext cx="500679" cy="500679"/>
      </dsp:txXfrm>
    </dsp:sp>
    <dsp:sp modelId="{A6D99405-6225-A14C-92FA-51311E801681}">
      <dsp:nvSpPr>
        <dsp:cNvPr id="0" name=""/>
        <dsp:cNvSpPr/>
      </dsp:nvSpPr>
      <dsp:spPr>
        <a:xfrm>
          <a:off x="5465762" y="1256640"/>
          <a:ext cx="1638127" cy="1965600"/>
        </a:xfrm>
        <a:prstGeom prst="upArrowCallout">
          <a:avLst>
            <a:gd name="adj1" fmla="val 50000"/>
            <a:gd name="adj2" fmla="val 20000"/>
            <a:gd name="adj3" fmla="val 20000"/>
            <a:gd name="adj4" fmla="val 100000"/>
          </a:avLst>
        </a:prstGeom>
        <a:solidFill>
          <a:schemeClr val="accent2">
            <a:tint val="40000"/>
            <a:alpha val="90000"/>
            <a:hueOff val="4357763"/>
            <a:satOff val="-40268"/>
            <a:lumOff val="-4539"/>
            <a:alphaOff val="0"/>
          </a:schemeClr>
        </a:solidFill>
        <a:ln w="12700" cap="flat" cmpd="sng" algn="ctr">
          <a:solidFill>
            <a:schemeClr val="accent2">
              <a:tint val="40000"/>
              <a:alpha val="90000"/>
              <a:hueOff val="4357763"/>
              <a:satOff val="-40268"/>
              <a:lumOff val="-4539"/>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Notice the rise and fall of your chest or the sensation of air passing through your nostrils.</a:t>
          </a:r>
          <a:endParaRPr lang="en-US" sz="1100" kern="1200" dirty="0"/>
        </a:p>
      </dsp:txBody>
      <dsp:txXfrm>
        <a:off x="5465762" y="1584265"/>
        <a:ext cx="1638127" cy="1637975"/>
      </dsp:txXfrm>
    </dsp:sp>
    <dsp:sp modelId="{AA791E6E-4321-F84A-A657-FC62FE0D6163}">
      <dsp:nvSpPr>
        <dsp:cNvPr id="0" name=""/>
        <dsp:cNvSpPr/>
      </dsp:nvSpPr>
      <dsp:spPr>
        <a:xfrm>
          <a:off x="7285904" y="736970"/>
          <a:ext cx="1638127" cy="72"/>
        </a:xfrm>
        <a:prstGeom prst="rect">
          <a:avLst/>
        </a:prstGeom>
        <a:solidFill>
          <a:schemeClr val="accent2">
            <a:tint val="40000"/>
            <a:alpha val="90000"/>
            <a:hueOff val="4753923"/>
            <a:satOff val="-43928"/>
            <a:lumOff val="-4952"/>
            <a:alphaOff val="0"/>
          </a:schemeClr>
        </a:solidFill>
        <a:ln w="12700" cap="flat" cmpd="sng" algn="ctr">
          <a:solidFill>
            <a:schemeClr val="accent2">
              <a:tint val="40000"/>
              <a:alpha val="90000"/>
              <a:hueOff val="4753923"/>
              <a:satOff val="-43928"/>
              <a:lumOff val="-4952"/>
              <a:alphaOff val="0"/>
            </a:schemeClr>
          </a:solidFill>
          <a:prstDash val="solid"/>
          <a:miter lim="800000"/>
        </a:ln>
        <a:effectLst/>
      </dsp:spPr>
      <dsp:style>
        <a:lnRef idx="1">
          <a:scrgbClr r="0" g="0" b="0"/>
        </a:lnRef>
        <a:fillRef idx="1">
          <a:scrgbClr r="0" g="0" b="0"/>
        </a:fillRef>
        <a:effectRef idx="2">
          <a:scrgbClr r="0" g="0" b="0"/>
        </a:effectRef>
        <a:fontRef idx="minor"/>
      </dsp:style>
    </dsp:sp>
    <dsp:sp modelId="{8FCD243B-BDE5-9E43-9120-465853CB2592}">
      <dsp:nvSpPr>
        <dsp:cNvPr id="0" name=""/>
        <dsp:cNvSpPr/>
      </dsp:nvSpPr>
      <dsp:spPr>
        <a:xfrm>
          <a:off x="8967714" y="675849"/>
          <a:ext cx="83726" cy="157260"/>
        </a:xfrm>
        <a:prstGeom prst="chevron">
          <a:avLst>
            <a:gd name="adj" fmla="val 90000"/>
          </a:avLst>
        </a:prstGeom>
        <a:solidFill>
          <a:schemeClr val="accent2">
            <a:tint val="40000"/>
            <a:alpha val="90000"/>
            <a:hueOff val="5150083"/>
            <a:satOff val="-47589"/>
            <a:lumOff val="-5364"/>
            <a:alphaOff val="0"/>
          </a:schemeClr>
        </a:solidFill>
        <a:ln w="12700" cap="flat" cmpd="sng" algn="ctr">
          <a:solidFill>
            <a:schemeClr val="accent2">
              <a:tint val="40000"/>
              <a:alpha val="90000"/>
              <a:hueOff val="5150083"/>
              <a:satOff val="-47589"/>
              <a:lumOff val="-5364"/>
              <a:alphaOff val="0"/>
            </a:schemeClr>
          </a:solidFill>
          <a:prstDash val="solid"/>
          <a:miter lim="800000"/>
        </a:ln>
        <a:effectLst/>
      </dsp:spPr>
      <dsp:style>
        <a:lnRef idx="1">
          <a:scrgbClr r="0" g="0" b="0"/>
        </a:lnRef>
        <a:fillRef idx="1">
          <a:scrgbClr r="0" g="0" b="0"/>
        </a:fillRef>
        <a:effectRef idx="2">
          <a:scrgbClr r="0" g="0" b="0"/>
        </a:effectRef>
        <a:fontRef idx="minor"/>
      </dsp:style>
    </dsp:sp>
    <dsp:sp modelId="{AB04C8DD-8D97-A847-AF53-46D0F2D338D0}">
      <dsp:nvSpPr>
        <dsp:cNvPr id="0" name=""/>
        <dsp:cNvSpPr/>
      </dsp:nvSpPr>
      <dsp:spPr>
        <a:xfrm>
          <a:off x="7750933" y="382972"/>
          <a:ext cx="708067" cy="708067"/>
        </a:xfrm>
        <a:prstGeom prst="ellipse">
          <a:avLst/>
        </a:prstGeom>
        <a:gradFill rotWithShape="0">
          <a:gsLst>
            <a:gs pos="0">
              <a:schemeClr val="accent2">
                <a:hueOff val="5154890"/>
                <a:satOff val="-14794"/>
                <a:lumOff val="-23687"/>
                <a:alphaOff val="0"/>
                <a:satMod val="103000"/>
                <a:lumMod val="102000"/>
                <a:tint val="94000"/>
              </a:schemeClr>
            </a:gs>
            <a:gs pos="50000">
              <a:schemeClr val="accent2">
                <a:hueOff val="5154890"/>
                <a:satOff val="-14794"/>
                <a:lumOff val="-23687"/>
                <a:alphaOff val="0"/>
                <a:satMod val="110000"/>
                <a:lumMod val="100000"/>
                <a:shade val="100000"/>
              </a:schemeClr>
            </a:gs>
            <a:gs pos="100000">
              <a:schemeClr val="accent2">
                <a:hueOff val="5154890"/>
                <a:satOff val="-14794"/>
                <a:lumOff val="-23687"/>
                <a:alphaOff val="0"/>
                <a:lumMod val="99000"/>
                <a:satMod val="120000"/>
                <a:shade val="78000"/>
              </a:schemeClr>
            </a:gs>
          </a:gsLst>
          <a:lin ang="5400000" scaled="0"/>
        </a:gradFill>
        <a:ln w="12700" cap="flat" cmpd="sng" algn="ctr">
          <a:solidFill>
            <a:schemeClr val="accent2">
              <a:hueOff val="5154890"/>
              <a:satOff val="-14794"/>
              <a:lumOff val="-2368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GB" sz="3300" kern="1200" dirty="0"/>
            <a:t>5</a:t>
          </a:r>
        </a:p>
      </dsp:txBody>
      <dsp:txXfrm>
        <a:off x="7854627" y="486666"/>
        <a:ext cx="500679" cy="500679"/>
      </dsp:txXfrm>
    </dsp:sp>
    <dsp:sp modelId="{92F47117-65ED-C946-A285-7F2B35F6F687}">
      <dsp:nvSpPr>
        <dsp:cNvPr id="0" name=""/>
        <dsp:cNvSpPr/>
      </dsp:nvSpPr>
      <dsp:spPr>
        <a:xfrm>
          <a:off x="7285904" y="1256640"/>
          <a:ext cx="1638127" cy="1965600"/>
        </a:xfrm>
        <a:prstGeom prst="upArrowCallout">
          <a:avLst>
            <a:gd name="adj1" fmla="val 50000"/>
            <a:gd name="adj2" fmla="val 20000"/>
            <a:gd name="adj3" fmla="val 20000"/>
            <a:gd name="adj4" fmla="val 100000"/>
          </a:avLst>
        </a:prstGeom>
        <a:solidFill>
          <a:schemeClr val="accent2">
            <a:tint val="40000"/>
            <a:alpha val="90000"/>
            <a:hueOff val="5546243"/>
            <a:satOff val="-51250"/>
            <a:lumOff val="-5777"/>
            <a:alphaOff val="0"/>
          </a:schemeClr>
        </a:solidFill>
        <a:ln w="12700" cap="flat" cmpd="sng" algn="ctr">
          <a:solidFill>
            <a:schemeClr val="accent2">
              <a:tint val="40000"/>
              <a:alpha val="90000"/>
              <a:hueOff val="5546243"/>
              <a:satOff val="-51250"/>
              <a:lumOff val="-5777"/>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Whenever your mind starts to wander, gently redirect your focus back to your breath without judgment.</a:t>
          </a:r>
          <a:endParaRPr lang="en-US" sz="1100" kern="1200" dirty="0"/>
        </a:p>
      </dsp:txBody>
      <dsp:txXfrm>
        <a:off x="7285904" y="1584265"/>
        <a:ext cx="1638127" cy="1637975"/>
      </dsp:txXfrm>
    </dsp:sp>
    <dsp:sp modelId="{33E062A2-33BA-1A4D-BC1C-5C43C9680541}">
      <dsp:nvSpPr>
        <dsp:cNvPr id="0" name=""/>
        <dsp:cNvSpPr/>
      </dsp:nvSpPr>
      <dsp:spPr>
        <a:xfrm>
          <a:off x="9106045" y="736970"/>
          <a:ext cx="819063" cy="72"/>
        </a:xfrm>
        <a:prstGeom prst="rect">
          <a:avLst/>
        </a:prstGeom>
        <a:solidFill>
          <a:schemeClr val="accent2">
            <a:tint val="40000"/>
            <a:alpha val="90000"/>
            <a:hueOff val="5942404"/>
            <a:satOff val="-54911"/>
            <a:lumOff val="-6190"/>
            <a:alphaOff val="0"/>
          </a:schemeClr>
        </a:solidFill>
        <a:ln w="12700" cap="flat" cmpd="sng" algn="ctr">
          <a:solidFill>
            <a:schemeClr val="accent2">
              <a:tint val="40000"/>
              <a:alpha val="90000"/>
              <a:hueOff val="5942404"/>
              <a:satOff val="-54911"/>
              <a:lumOff val="-619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AA4FCEC-868A-A045-81DD-F4EF805E0F07}">
      <dsp:nvSpPr>
        <dsp:cNvPr id="0" name=""/>
        <dsp:cNvSpPr/>
      </dsp:nvSpPr>
      <dsp:spPr>
        <a:xfrm>
          <a:off x="9571075" y="382972"/>
          <a:ext cx="708067" cy="708067"/>
        </a:xfrm>
        <a:prstGeom prst="ellipse">
          <a:avLst/>
        </a:prstGeom>
        <a:gradFill rotWithShape="0">
          <a:gsLst>
            <a:gs pos="0">
              <a:schemeClr val="accent2">
                <a:hueOff val="6443612"/>
                <a:satOff val="-18493"/>
                <a:lumOff val="-29609"/>
                <a:alphaOff val="0"/>
                <a:satMod val="103000"/>
                <a:lumMod val="102000"/>
                <a:tint val="94000"/>
              </a:schemeClr>
            </a:gs>
            <a:gs pos="50000">
              <a:schemeClr val="accent2">
                <a:hueOff val="6443612"/>
                <a:satOff val="-18493"/>
                <a:lumOff val="-29609"/>
                <a:alphaOff val="0"/>
                <a:satMod val="110000"/>
                <a:lumMod val="100000"/>
                <a:shade val="100000"/>
              </a:schemeClr>
            </a:gs>
            <a:gs pos="100000">
              <a:schemeClr val="accent2">
                <a:hueOff val="6443612"/>
                <a:satOff val="-18493"/>
                <a:lumOff val="-29609"/>
                <a:alphaOff val="0"/>
                <a:lumMod val="99000"/>
                <a:satMod val="120000"/>
                <a:shade val="78000"/>
              </a:schemeClr>
            </a:gs>
          </a:gsLst>
          <a:lin ang="5400000" scaled="0"/>
        </a:gradFill>
        <a:ln w="12700" cap="flat" cmpd="sng" algn="ctr">
          <a:solidFill>
            <a:schemeClr val="accent2">
              <a:hueOff val="6443612"/>
              <a:satOff val="-18493"/>
              <a:lumOff val="-2960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7477" tIns="27477" rIns="27477" bIns="27477" numCol="1" spcCol="1270" anchor="ctr" anchorCtr="0">
          <a:noAutofit/>
        </a:bodyPr>
        <a:lstStyle/>
        <a:p>
          <a:pPr marL="0" lvl="0" indent="0" algn="ctr" defTabSz="1466850">
            <a:lnSpc>
              <a:spcPct val="90000"/>
            </a:lnSpc>
            <a:spcBef>
              <a:spcPct val="0"/>
            </a:spcBef>
            <a:spcAft>
              <a:spcPct val="35000"/>
            </a:spcAft>
            <a:buNone/>
          </a:pPr>
          <a:r>
            <a:rPr lang="en-GB" sz="3300" kern="1200" dirty="0"/>
            <a:t>6</a:t>
          </a:r>
        </a:p>
      </dsp:txBody>
      <dsp:txXfrm>
        <a:off x="9674769" y="486666"/>
        <a:ext cx="500679" cy="500679"/>
      </dsp:txXfrm>
    </dsp:sp>
    <dsp:sp modelId="{5FCD62C8-D7EA-504B-BFA1-5EE88F422D67}">
      <dsp:nvSpPr>
        <dsp:cNvPr id="0" name=""/>
        <dsp:cNvSpPr/>
      </dsp:nvSpPr>
      <dsp:spPr>
        <a:xfrm>
          <a:off x="9106045" y="1256640"/>
          <a:ext cx="1638127" cy="1965600"/>
        </a:xfrm>
        <a:prstGeom prst="upArrowCallout">
          <a:avLst>
            <a:gd name="adj1" fmla="val 50000"/>
            <a:gd name="adj2" fmla="val 20000"/>
            <a:gd name="adj3" fmla="val 20000"/>
            <a:gd name="adj4" fmla="val 100000"/>
          </a:avLst>
        </a:prstGeom>
        <a:solidFill>
          <a:schemeClr val="accent2">
            <a:tint val="40000"/>
            <a:alpha val="90000"/>
            <a:hueOff val="6734724"/>
            <a:satOff val="-62232"/>
            <a:lumOff val="-7015"/>
            <a:alphaOff val="0"/>
          </a:schemeClr>
        </a:solidFill>
        <a:ln w="12700" cap="flat" cmpd="sng" algn="ctr">
          <a:solidFill>
            <a:schemeClr val="accent2">
              <a:tint val="40000"/>
              <a:alpha val="90000"/>
              <a:hueOff val="6734724"/>
              <a:satOff val="-62232"/>
              <a:lumOff val="-701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29217" tIns="165100" rIns="129217" bIns="165100" numCol="1" spcCol="1270" anchor="t" anchorCtr="0">
          <a:noAutofit/>
        </a:bodyPr>
        <a:lstStyle/>
        <a:p>
          <a:pPr marL="0" lvl="0" indent="0" algn="l" defTabSz="488950">
            <a:lnSpc>
              <a:spcPct val="90000"/>
            </a:lnSpc>
            <a:spcBef>
              <a:spcPct val="0"/>
            </a:spcBef>
            <a:spcAft>
              <a:spcPct val="35000"/>
            </a:spcAft>
            <a:buNone/>
          </a:pPr>
          <a:r>
            <a:rPr lang="en-GB" sz="1100" b="0" i="0" kern="1200" dirty="0"/>
            <a:t>Practice mindfulness for a few minutes, gradually increasing the duration as students become more comfortable with the practice</a:t>
          </a:r>
          <a:endParaRPr lang="en-US" sz="1100" kern="1200" dirty="0"/>
        </a:p>
      </dsp:txBody>
      <dsp:txXfrm>
        <a:off x="9106045" y="1584265"/>
        <a:ext cx="1638127" cy="163797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263A1-860B-954E-ABBA-B57FC071FA5C}">
      <dsp:nvSpPr>
        <dsp:cNvPr id="0" name=""/>
        <dsp:cNvSpPr/>
      </dsp:nvSpPr>
      <dsp:spPr>
        <a:xfrm>
          <a:off x="0" y="53814"/>
          <a:ext cx="1241227" cy="124122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764055-7399-6C48-BCD5-19DB5AD60664}">
      <dsp:nvSpPr>
        <dsp:cNvPr id="0" name=""/>
        <dsp:cNvSpPr/>
      </dsp:nvSpPr>
      <dsp:spPr>
        <a:xfrm flipH="1">
          <a:off x="0" y="2956040"/>
          <a:ext cx="284595" cy="204620"/>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15EBB5-BF07-0E47-AD03-5C1C8CE64B82}">
      <dsp:nvSpPr>
        <dsp:cNvPr id="0" name=""/>
        <dsp:cNvSpPr/>
      </dsp:nvSpPr>
      <dsp:spPr>
        <a:xfrm>
          <a:off x="1536081" y="70447"/>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Informed Consent:</a:t>
          </a:r>
          <a:r>
            <a:rPr lang="en-GB" sz="1100" b="0" i="0" kern="1200" dirty="0"/>
            <a:t> Practitioners must ensure that clients (or their legal guardians) fully understand the nature, purpose, risks, and benefits of sensory interventions before providing consent. This includes explaining the potential outcomes of interventions, any potential discomfort or sensory overload that may occur, and the client's right to refuse or discontinue interventions at any time.</a:t>
          </a:r>
          <a:endParaRPr lang="en-US" sz="1100" kern="1200" dirty="0"/>
        </a:p>
      </dsp:txBody>
      <dsp:txXfrm>
        <a:off x="1536081" y="70447"/>
        <a:ext cx="2925749" cy="1241227"/>
      </dsp:txXfrm>
    </dsp:sp>
    <dsp:sp modelId="{DDE42B9F-1F97-7040-91BA-976EFB04A77C}">
      <dsp:nvSpPr>
        <dsp:cNvPr id="0" name=""/>
        <dsp:cNvSpPr/>
      </dsp:nvSpPr>
      <dsp:spPr>
        <a:xfrm>
          <a:off x="4646332" y="10359"/>
          <a:ext cx="1241227" cy="124122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D93729-4EDD-F342-9039-FBBC0B89A841}">
      <dsp:nvSpPr>
        <dsp:cNvPr id="0" name=""/>
        <dsp:cNvSpPr/>
      </dsp:nvSpPr>
      <dsp:spPr>
        <a:xfrm flipH="1">
          <a:off x="5962651" y="0"/>
          <a:ext cx="79665" cy="213266"/>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2ACF03-41C1-934E-ABCA-9A05DC694552}">
      <dsp:nvSpPr>
        <dsp:cNvPr id="0" name=""/>
        <dsp:cNvSpPr/>
      </dsp:nvSpPr>
      <dsp:spPr>
        <a:xfrm>
          <a:off x="6478825" y="70447"/>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Client Autonomy:</a:t>
          </a:r>
          <a:r>
            <a:rPr lang="en-GB" sz="1100" b="0" i="0" kern="1200" dirty="0"/>
            <a:t> Respect for client autonomy is paramount in sensory intervention. Practitioners should empower clients to make informed decisions about their care, including the selection of sensory activities and interventions. Clients should be actively involved in the goal-setting process and have the opportunity to express their preferences and concerns.</a:t>
          </a:r>
          <a:endParaRPr lang="en-US" sz="1100" kern="1200" dirty="0"/>
        </a:p>
      </dsp:txBody>
      <dsp:txXfrm>
        <a:off x="6478825" y="70447"/>
        <a:ext cx="2925749" cy="1241227"/>
      </dsp:txXfrm>
    </dsp:sp>
    <dsp:sp modelId="{2F8E54E1-5BA7-EC48-84A9-2C498A7EFAD2}">
      <dsp:nvSpPr>
        <dsp:cNvPr id="0" name=""/>
        <dsp:cNvSpPr/>
      </dsp:nvSpPr>
      <dsp:spPr>
        <a:xfrm>
          <a:off x="0" y="1817174"/>
          <a:ext cx="1241227" cy="124122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C4B551-4DB7-4C4D-92C5-3F5DEE016E0C}">
      <dsp:nvSpPr>
        <dsp:cNvPr id="0" name=""/>
        <dsp:cNvSpPr/>
      </dsp:nvSpPr>
      <dsp:spPr>
        <a:xfrm flipH="1">
          <a:off x="58360" y="3114939"/>
          <a:ext cx="232178" cy="45721"/>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FB3DFC-A7BA-F246-909E-096BA4CA0FDC}">
      <dsp:nvSpPr>
        <dsp:cNvPr id="0" name=""/>
        <dsp:cNvSpPr/>
      </dsp:nvSpPr>
      <dsp:spPr>
        <a:xfrm>
          <a:off x="1536081" y="1848986"/>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Confidentiality:</a:t>
          </a:r>
          <a:r>
            <a:rPr lang="en-GB" sz="1100" b="0" i="0" kern="1200" dirty="0"/>
            <a:t> Sensory practitioners must uphold strict confidentiality regarding client information and sensitive data obtained during assessments and interventions. Information about a client's sensory processing challenges, preferences, and progress should only be shared with authorized individuals involved in the client's care, and in accordance with applicable laws and regulations.</a:t>
          </a:r>
          <a:endParaRPr lang="en-US" sz="1100" kern="1200" dirty="0"/>
        </a:p>
      </dsp:txBody>
      <dsp:txXfrm>
        <a:off x="1536081" y="1848986"/>
        <a:ext cx="2925749" cy="1241227"/>
      </dsp:txXfrm>
    </dsp:sp>
    <dsp:sp modelId="{4116A495-29D6-D444-A12D-A29D560DD586}">
      <dsp:nvSpPr>
        <dsp:cNvPr id="0" name=""/>
        <dsp:cNvSpPr/>
      </dsp:nvSpPr>
      <dsp:spPr>
        <a:xfrm>
          <a:off x="4971621" y="1848986"/>
          <a:ext cx="1241227" cy="124122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39225E-1806-1241-8FF9-05A3BC30FB9B}">
      <dsp:nvSpPr>
        <dsp:cNvPr id="0" name=""/>
        <dsp:cNvSpPr/>
      </dsp:nvSpPr>
      <dsp:spPr>
        <a:xfrm>
          <a:off x="5332724" y="3084062"/>
          <a:ext cx="45721" cy="76598"/>
        </a:xfrm>
        <a:prstGeom prst="rect">
          <a:avLst/>
        </a:prstGeom>
        <a:solidFill>
          <a:schemeClr val="bg1">
            <a:hueOff val="0"/>
            <a:satOff val="0"/>
            <a:lumOff val="0"/>
            <a:alphaOff val="0"/>
          </a:schemeClr>
        </a:solidFill>
        <a:ln w="1905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E8B95A-5367-AB4A-B36C-7C8B44D7E6FF}">
      <dsp:nvSpPr>
        <dsp:cNvPr id="0" name=""/>
        <dsp:cNvSpPr/>
      </dsp:nvSpPr>
      <dsp:spPr>
        <a:xfrm>
          <a:off x="6478825" y="1848986"/>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Cultural Sensitivity:</a:t>
          </a:r>
          <a:r>
            <a:rPr lang="en-GB" sz="1100" b="0" i="0" kern="1200" dirty="0"/>
            <a:t> Practitioners should recognize and respect the cultural, linguistic, and religious beliefs of clients and their families. Sensory interventions should be culturally sensitive and tailored to accommodate diverse cultural practices, values, and norms. Practitioners should be mindful of cultural differences in sensory processing and adapt interventions accordingly.</a:t>
          </a:r>
          <a:endParaRPr lang="en-US" sz="1100" kern="1200" dirty="0"/>
        </a:p>
      </dsp:txBody>
      <dsp:txXfrm>
        <a:off x="6478825" y="1848986"/>
        <a:ext cx="2925749" cy="124122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09D9A3-A6B6-43EE-A989-C9F86DADCAA1}">
      <dsp:nvSpPr>
        <dsp:cNvPr id="0" name=""/>
        <dsp:cNvSpPr/>
      </dsp:nvSpPr>
      <dsp:spPr>
        <a:xfrm>
          <a:off x="28877" y="70447"/>
          <a:ext cx="1241227" cy="1241227"/>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81C218-FD56-4300-8578-04FC146179C6}">
      <dsp:nvSpPr>
        <dsp:cNvPr id="0" name=""/>
        <dsp:cNvSpPr/>
      </dsp:nvSpPr>
      <dsp:spPr>
        <a:xfrm>
          <a:off x="289535" y="331104"/>
          <a:ext cx="719911" cy="7199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18289A9-8E93-4E73-BA12-E6D3C068B376}">
      <dsp:nvSpPr>
        <dsp:cNvPr id="0" name=""/>
        <dsp:cNvSpPr/>
      </dsp:nvSpPr>
      <dsp:spPr>
        <a:xfrm>
          <a:off x="1536081" y="70447"/>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Competence and Training:</a:t>
          </a:r>
          <a:r>
            <a:rPr lang="en-GB" sz="1100" b="0" i="0" kern="1200" dirty="0"/>
            <a:t> Sensory practitioners have a professional responsibility to maintain competence in their practice and to seek appropriate training and supervision in sensory assessment and intervention techniques. Practitioners should only provide interventions within the scope of their training, expertise, and licensure, and refer clients to specialists when necessary.</a:t>
          </a:r>
          <a:endParaRPr lang="en-US" sz="1100" kern="1200" dirty="0"/>
        </a:p>
      </dsp:txBody>
      <dsp:txXfrm>
        <a:off x="1536081" y="70447"/>
        <a:ext cx="2925749" cy="1241227"/>
      </dsp:txXfrm>
    </dsp:sp>
    <dsp:sp modelId="{2BC0C154-6767-4A0F-883A-6CB63948815A}">
      <dsp:nvSpPr>
        <dsp:cNvPr id="0" name=""/>
        <dsp:cNvSpPr/>
      </dsp:nvSpPr>
      <dsp:spPr>
        <a:xfrm>
          <a:off x="4971621" y="70447"/>
          <a:ext cx="1241227" cy="1241227"/>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6AC3EE-6CBB-42CE-AABD-C90FAE0BB345}">
      <dsp:nvSpPr>
        <dsp:cNvPr id="0" name=""/>
        <dsp:cNvSpPr/>
      </dsp:nvSpPr>
      <dsp:spPr>
        <a:xfrm>
          <a:off x="5232279" y="331104"/>
          <a:ext cx="719911" cy="7199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929A089-CCF7-450F-87D4-71F235B3C75C}">
      <dsp:nvSpPr>
        <dsp:cNvPr id="0" name=""/>
        <dsp:cNvSpPr/>
      </dsp:nvSpPr>
      <dsp:spPr>
        <a:xfrm>
          <a:off x="6478825" y="70447"/>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Avoiding Harm:</a:t>
          </a:r>
          <a:r>
            <a:rPr lang="en-GB" sz="1100" b="0" i="0" kern="1200" dirty="0"/>
            <a:t> Practitioners should strive to do no harm and minimize the risk of negative outcomes associated with sensory interventions. This includes carefully monitoring clients for signs of distress, sensory overload, or adverse reactions during interventions and adjusting interventions accordingly. Practitioners should also be aware of potential physical, emotional, or psychological risks associated with certain sensory activities and use caution when implementing them.</a:t>
          </a:r>
          <a:endParaRPr lang="en-US" sz="1100" kern="1200" dirty="0"/>
        </a:p>
      </dsp:txBody>
      <dsp:txXfrm>
        <a:off x="6478825" y="70447"/>
        <a:ext cx="2925749" cy="1241227"/>
      </dsp:txXfrm>
    </dsp:sp>
    <dsp:sp modelId="{824A7AAF-B210-440A-ABCC-2968E3CC630A}">
      <dsp:nvSpPr>
        <dsp:cNvPr id="0" name=""/>
        <dsp:cNvSpPr/>
      </dsp:nvSpPr>
      <dsp:spPr>
        <a:xfrm>
          <a:off x="28877" y="1848986"/>
          <a:ext cx="1241227" cy="1241227"/>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8B3D-7424-4D1A-90EB-55F1CA7A5F7C}">
      <dsp:nvSpPr>
        <dsp:cNvPr id="0" name=""/>
        <dsp:cNvSpPr/>
      </dsp:nvSpPr>
      <dsp:spPr>
        <a:xfrm>
          <a:off x="289535" y="2109644"/>
          <a:ext cx="719911" cy="7199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EAAAC3-5E73-4A34-B77F-D2B4C30C9AE3}">
      <dsp:nvSpPr>
        <dsp:cNvPr id="0" name=""/>
        <dsp:cNvSpPr/>
      </dsp:nvSpPr>
      <dsp:spPr>
        <a:xfrm>
          <a:off x="1536081" y="1848986"/>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Boundaries and Professional Relationships:</a:t>
          </a:r>
          <a:r>
            <a:rPr lang="en-GB" sz="1100" b="0" i="0" kern="1200" dirty="0"/>
            <a:t> Sensory practitioners must establish clear and appropriate boundaries in their relationships with clients and their families. This includes maintaining professional boundaries in interactions, avoiding dual relationships or conflicts of interest, and refraining from engaging in activities that could compromise the therapeutic relationship or the client's well-being.</a:t>
          </a:r>
          <a:endParaRPr lang="en-US" sz="1100" kern="1200" dirty="0"/>
        </a:p>
      </dsp:txBody>
      <dsp:txXfrm>
        <a:off x="1536081" y="1848986"/>
        <a:ext cx="2925749" cy="1241227"/>
      </dsp:txXfrm>
    </dsp:sp>
    <dsp:sp modelId="{5FFDD7CE-3E93-4BEC-9BB2-D09B8BE85A52}">
      <dsp:nvSpPr>
        <dsp:cNvPr id="0" name=""/>
        <dsp:cNvSpPr/>
      </dsp:nvSpPr>
      <dsp:spPr>
        <a:xfrm>
          <a:off x="4971621" y="1848986"/>
          <a:ext cx="1241227" cy="1241227"/>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DBCC23-8E63-40A5-B4E1-2100C42CB821}">
      <dsp:nvSpPr>
        <dsp:cNvPr id="0" name=""/>
        <dsp:cNvSpPr/>
      </dsp:nvSpPr>
      <dsp:spPr>
        <a:xfrm>
          <a:off x="5232279" y="2109644"/>
          <a:ext cx="719911" cy="7199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481473F-9DB7-4782-9634-AE0A82B48DA5}">
      <dsp:nvSpPr>
        <dsp:cNvPr id="0" name=""/>
        <dsp:cNvSpPr/>
      </dsp:nvSpPr>
      <dsp:spPr>
        <a:xfrm>
          <a:off x="6478825" y="1848986"/>
          <a:ext cx="2925749" cy="1241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100000"/>
            </a:lnSpc>
            <a:spcBef>
              <a:spcPct val="0"/>
            </a:spcBef>
            <a:spcAft>
              <a:spcPct val="35000"/>
            </a:spcAft>
            <a:buNone/>
          </a:pPr>
          <a:r>
            <a:rPr lang="en-GB" sz="1100" b="1" i="0" kern="1200" dirty="0"/>
            <a:t>Ethical Decision-Making:</a:t>
          </a:r>
          <a:r>
            <a:rPr lang="en-GB" sz="1100" b="0" i="0" kern="1200" dirty="0"/>
            <a:t> Practitioners should be prepared to navigate ethical dilemmas that may arise in the course of sensory intervention practice. This involves engaging in reflective practice, consulting with colleagues or supervisors, and adhering to ethical principles and professional standards in decision-making.</a:t>
          </a:r>
          <a:endParaRPr lang="en-US" sz="1100" kern="1200" dirty="0"/>
        </a:p>
      </dsp:txBody>
      <dsp:txXfrm>
        <a:off x="6478825" y="1848986"/>
        <a:ext cx="2925749" cy="124122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1407A-FA37-8F49-8B8E-1716777096C7}">
      <dsp:nvSpPr>
        <dsp:cNvPr id="0" name=""/>
        <dsp:cNvSpPr/>
      </dsp:nvSpPr>
      <dsp:spPr>
        <a:xfrm>
          <a:off x="2816" y="347251"/>
          <a:ext cx="2234471" cy="13406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kern="1200" dirty="0"/>
            <a:t>Professional Integrity:</a:t>
          </a:r>
          <a:r>
            <a:rPr lang="en-GB" sz="1000" b="0" i="0" kern="1200" dirty="0"/>
            <a:t> Sensory practitioners are expected to act with honesty, integrity, and accountability in their interactions with clients, colleagues, and the public.</a:t>
          </a:r>
          <a:endParaRPr lang="en-US" sz="1000" kern="1200" dirty="0"/>
        </a:p>
      </dsp:txBody>
      <dsp:txXfrm>
        <a:off x="2816" y="347251"/>
        <a:ext cx="2234471" cy="1340682"/>
      </dsp:txXfrm>
    </dsp:sp>
    <dsp:sp modelId="{A0A0CD6C-3E9C-E845-B5FB-851299999822}">
      <dsp:nvSpPr>
        <dsp:cNvPr id="0" name=""/>
        <dsp:cNvSpPr/>
      </dsp:nvSpPr>
      <dsp:spPr>
        <a:xfrm>
          <a:off x="2460735" y="347251"/>
          <a:ext cx="2234471" cy="13406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kern="1200" dirty="0"/>
            <a:t>Client Welfare:</a:t>
          </a:r>
          <a:r>
            <a:rPr lang="en-GB" sz="1000" b="0" i="0" kern="1200" dirty="0"/>
            <a:t> Practitioners must prioritize the well-being and best interests of their clients, ensuring that interventions are safe, effective, and tailored to individual needs.</a:t>
          </a:r>
          <a:endParaRPr lang="en-US" sz="1000" kern="1200" dirty="0"/>
        </a:p>
      </dsp:txBody>
      <dsp:txXfrm>
        <a:off x="2460735" y="347251"/>
        <a:ext cx="2234471" cy="1340682"/>
      </dsp:txXfrm>
    </dsp:sp>
    <dsp:sp modelId="{CB5BB10C-AAE4-9B44-A14F-4264256909B1}">
      <dsp:nvSpPr>
        <dsp:cNvPr id="0" name=""/>
        <dsp:cNvSpPr/>
      </dsp:nvSpPr>
      <dsp:spPr>
        <a:xfrm>
          <a:off x="4918654" y="347251"/>
          <a:ext cx="2234471" cy="13406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kern="1200" dirty="0"/>
            <a:t>Confidentiality:</a:t>
          </a:r>
          <a:r>
            <a:rPr lang="en-GB" sz="1000" b="0" i="0" kern="1200" dirty="0"/>
            <a:t> Sensory practitioners are required to maintain strict confidentiality regarding client information and respect the privacy rights of clients and their families.</a:t>
          </a:r>
          <a:endParaRPr lang="en-US" sz="1000" kern="1200" dirty="0"/>
        </a:p>
      </dsp:txBody>
      <dsp:txXfrm>
        <a:off x="4918654" y="347251"/>
        <a:ext cx="2234471" cy="1340682"/>
      </dsp:txXfrm>
    </dsp:sp>
    <dsp:sp modelId="{7AAD5D20-E7AB-3247-B385-88AD49680195}">
      <dsp:nvSpPr>
        <dsp:cNvPr id="0" name=""/>
        <dsp:cNvSpPr/>
      </dsp:nvSpPr>
      <dsp:spPr>
        <a:xfrm>
          <a:off x="7376572" y="347251"/>
          <a:ext cx="2234471" cy="13406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kern="1200" dirty="0"/>
            <a:t>Professional Competence:</a:t>
          </a:r>
          <a:r>
            <a:rPr lang="en-GB" sz="1000" b="0" i="0" kern="1200" dirty="0"/>
            <a:t> Practitioners must continually strive to maintain and enhance their professional competence through ongoing education, training, and supervision.</a:t>
          </a:r>
          <a:endParaRPr lang="en-US" sz="1000" kern="1200" dirty="0"/>
        </a:p>
      </dsp:txBody>
      <dsp:txXfrm>
        <a:off x="7376572" y="347251"/>
        <a:ext cx="2234471" cy="1340682"/>
      </dsp:txXfrm>
    </dsp:sp>
    <dsp:sp modelId="{9135D176-9242-CD40-9D32-335FF28745A1}">
      <dsp:nvSpPr>
        <dsp:cNvPr id="0" name=""/>
        <dsp:cNvSpPr/>
      </dsp:nvSpPr>
      <dsp:spPr>
        <a:xfrm>
          <a:off x="1231775" y="1911381"/>
          <a:ext cx="2234471" cy="13406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kern="1200" dirty="0"/>
            <a:t>Cultural Competence:</a:t>
          </a:r>
          <a:r>
            <a:rPr lang="en-GB" sz="1000" b="0" i="0" kern="1200" dirty="0"/>
            <a:t> Sensory practitioners should demonstrate cultural sensitivity and competence in their practice, recognizing and respecting the cultural, linguistic, and religious diversity of clients and their families.</a:t>
          </a:r>
          <a:endParaRPr lang="en-US" sz="1000" kern="1200" dirty="0"/>
        </a:p>
      </dsp:txBody>
      <dsp:txXfrm>
        <a:off x="1231775" y="1911381"/>
        <a:ext cx="2234471" cy="1340682"/>
      </dsp:txXfrm>
    </dsp:sp>
    <dsp:sp modelId="{CB4CD94F-ACB0-1B41-AE36-DDD4B4725A4F}">
      <dsp:nvSpPr>
        <dsp:cNvPr id="0" name=""/>
        <dsp:cNvSpPr/>
      </dsp:nvSpPr>
      <dsp:spPr>
        <a:xfrm>
          <a:off x="3689694" y="1911381"/>
          <a:ext cx="2234471" cy="13406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kern="1200" dirty="0"/>
            <a:t>Professional Boundaries:</a:t>
          </a:r>
          <a:r>
            <a:rPr lang="en-GB" sz="1000" b="0" i="0" kern="1200" dirty="0"/>
            <a:t> Practitioners are expected to establish and maintain appropriate boundaries in their relationships with clients, colleagues, and other professionals, avoiding conflicts of interest or dual relationships that could compromise the therapeutic relationship.</a:t>
          </a:r>
          <a:endParaRPr lang="en-US" sz="1000" kern="1200" dirty="0"/>
        </a:p>
      </dsp:txBody>
      <dsp:txXfrm>
        <a:off x="3689694" y="1911381"/>
        <a:ext cx="2234471" cy="1340682"/>
      </dsp:txXfrm>
    </dsp:sp>
    <dsp:sp modelId="{17934C0F-41B7-0B4F-9CD3-6EF4D7FB102D}">
      <dsp:nvSpPr>
        <dsp:cNvPr id="0" name=""/>
        <dsp:cNvSpPr/>
      </dsp:nvSpPr>
      <dsp:spPr>
        <a:xfrm>
          <a:off x="6147613" y="1911381"/>
          <a:ext cx="2234471" cy="1340682"/>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GB" sz="1000" b="1" i="0" kern="1200" dirty="0"/>
            <a:t>Ethical Decision-Making:</a:t>
          </a:r>
          <a:r>
            <a:rPr lang="en-GB" sz="1000" b="0" i="0" kern="1200" dirty="0"/>
            <a:t> Practitioners should be prepared to navigate ethical dilemmas that may arise in their practice, using ethical principles and professional judgment to guide their decision-making.</a:t>
          </a:r>
          <a:endParaRPr lang="en-US" sz="1000" kern="1200" dirty="0"/>
        </a:p>
      </dsp:txBody>
      <dsp:txXfrm>
        <a:off x="6147613" y="1911381"/>
        <a:ext cx="2234471" cy="134068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9831-3BD1-C146-91D7-86C22B065310}">
      <dsp:nvSpPr>
        <dsp:cNvPr id="0" name=""/>
        <dsp:cNvSpPr/>
      </dsp:nvSpPr>
      <dsp:spPr>
        <a:xfrm>
          <a:off x="947950" y="483982"/>
          <a:ext cx="753755" cy="71"/>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CA39B56-838A-7C40-9A25-1E775AA0FA23}">
      <dsp:nvSpPr>
        <dsp:cNvPr id="0" name=""/>
        <dsp:cNvSpPr/>
      </dsp:nvSpPr>
      <dsp:spPr>
        <a:xfrm>
          <a:off x="1746931" y="420641"/>
          <a:ext cx="86681" cy="162969"/>
        </a:xfrm>
        <a:prstGeom prst="chevron">
          <a:avLst>
            <a:gd name="adj" fmla="val 9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3A2DD2-1F92-394E-B04F-50C0669A14BB}">
      <dsp:nvSpPr>
        <dsp:cNvPr id="0" name=""/>
        <dsp:cNvSpPr/>
      </dsp:nvSpPr>
      <dsp:spPr>
        <a:xfrm>
          <a:off x="483835" y="114123"/>
          <a:ext cx="739790" cy="739790"/>
        </a:xfrm>
        <a:prstGeom prst="ellipse">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08" tIns="28708" rIns="28708" bIns="28708" numCol="1" spcCol="1270" anchor="ctr" anchorCtr="0">
          <a:noAutofit/>
        </a:bodyPr>
        <a:lstStyle/>
        <a:p>
          <a:pPr marL="0" lvl="0" indent="0" algn="ctr" defTabSz="1555750">
            <a:lnSpc>
              <a:spcPct val="90000"/>
            </a:lnSpc>
            <a:spcBef>
              <a:spcPct val="0"/>
            </a:spcBef>
            <a:spcAft>
              <a:spcPct val="35000"/>
            </a:spcAft>
            <a:buNone/>
          </a:pPr>
          <a:r>
            <a:rPr lang="en-US" sz="3500" kern="1200" dirty="0"/>
            <a:t>1</a:t>
          </a:r>
        </a:p>
      </dsp:txBody>
      <dsp:txXfrm>
        <a:off x="592175" y="222463"/>
        <a:ext cx="523110" cy="523110"/>
      </dsp:txXfrm>
    </dsp:sp>
    <dsp:sp modelId="{1703853C-A94E-8E4A-901A-07405161BEB1}">
      <dsp:nvSpPr>
        <dsp:cNvPr id="0" name=""/>
        <dsp:cNvSpPr/>
      </dsp:nvSpPr>
      <dsp:spPr>
        <a:xfrm>
          <a:off x="5756" y="1019513"/>
          <a:ext cx="1695949" cy="2027025"/>
        </a:xfrm>
        <a:prstGeom prst="upArrowCallout">
          <a:avLst>
            <a:gd name="adj1" fmla="val 50000"/>
            <a:gd name="adj2" fmla="val 20000"/>
            <a:gd name="adj3" fmla="val 20000"/>
            <a:gd name="adj4" fmla="val 10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778" tIns="165100" rIns="133778" bIns="165100" numCol="1" spcCol="1270" anchor="t" anchorCtr="0">
          <a:noAutofit/>
        </a:bodyPr>
        <a:lstStyle/>
        <a:p>
          <a:pPr marL="0" lvl="0" indent="0" algn="l" defTabSz="488950">
            <a:lnSpc>
              <a:spcPct val="90000"/>
            </a:lnSpc>
            <a:spcBef>
              <a:spcPct val="0"/>
            </a:spcBef>
            <a:spcAft>
              <a:spcPct val="35000"/>
            </a:spcAft>
            <a:buNone/>
          </a:pPr>
          <a:r>
            <a:rPr lang="en-GB" sz="1100" b="1" i="0" kern="1200" dirty="0"/>
            <a:t>Physical Boundaries:</a:t>
          </a:r>
          <a:r>
            <a:rPr lang="en-GB" sz="1100" b="0" i="0" kern="1200" dirty="0"/>
            <a:t> Refers to maintaining appropriate physical distance and touch between the practitioner and client, respecting the client's personal space and comfort levels.</a:t>
          </a:r>
          <a:endParaRPr lang="en-US" sz="1100" kern="1200" dirty="0"/>
        </a:p>
      </dsp:txBody>
      <dsp:txXfrm>
        <a:off x="5756" y="1358703"/>
        <a:ext cx="1695949" cy="1687835"/>
      </dsp:txXfrm>
    </dsp:sp>
    <dsp:sp modelId="{3F2F9B39-6128-1340-90EA-861A049431F8}">
      <dsp:nvSpPr>
        <dsp:cNvPr id="0" name=""/>
        <dsp:cNvSpPr/>
      </dsp:nvSpPr>
      <dsp:spPr>
        <a:xfrm>
          <a:off x="1890144" y="483982"/>
          <a:ext cx="1695949" cy="71"/>
        </a:xfrm>
        <a:prstGeom prst="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15BFC22-522C-5345-81AE-5305E2B636B4}">
      <dsp:nvSpPr>
        <dsp:cNvPr id="0" name=""/>
        <dsp:cNvSpPr/>
      </dsp:nvSpPr>
      <dsp:spPr>
        <a:xfrm>
          <a:off x="3631319" y="420640"/>
          <a:ext cx="86681" cy="162970"/>
        </a:xfrm>
        <a:prstGeom prst="chevron">
          <a:avLst>
            <a:gd name="adj" fmla="val 9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66385D-E076-224A-8686-FA8B1DD2E68C}">
      <dsp:nvSpPr>
        <dsp:cNvPr id="0" name=""/>
        <dsp:cNvSpPr/>
      </dsp:nvSpPr>
      <dsp:spPr>
        <a:xfrm>
          <a:off x="2368223" y="114122"/>
          <a:ext cx="739790" cy="739790"/>
        </a:xfrm>
        <a:prstGeom prst="ellipse">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08" tIns="28708" rIns="28708" bIns="28708" numCol="1" spcCol="1270" anchor="ctr" anchorCtr="0">
          <a:noAutofit/>
        </a:bodyPr>
        <a:lstStyle/>
        <a:p>
          <a:pPr marL="0" lvl="0" indent="0" algn="ctr" defTabSz="1555750">
            <a:lnSpc>
              <a:spcPct val="90000"/>
            </a:lnSpc>
            <a:spcBef>
              <a:spcPct val="0"/>
            </a:spcBef>
            <a:spcAft>
              <a:spcPct val="35000"/>
            </a:spcAft>
            <a:buNone/>
          </a:pPr>
          <a:r>
            <a:rPr lang="en-US" sz="3500" kern="1200" dirty="0"/>
            <a:t>2</a:t>
          </a:r>
        </a:p>
      </dsp:txBody>
      <dsp:txXfrm>
        <a:off x="2476563" y="222462"/>
        <a:ext cx="523110" cy="523110"/>
      </dsp:txXfrm>
    </dsp:sp>
    <dsp:sp modelId="{116DC19B-DF7F-FB42-A0EC-C0723E25EB29}">
      <dsp:nvSpPr>
        <dsp:cNvPr id="0" name=""/>
        <dsp:cNvSpPr/>
      </dsp:nvSpPr>
      <dsp:spPr>
        <a:xfrm>
          <a:off x="1890144" y="1019513"/>
          <a:ext cx="1695949" cy="2027025"/>
        </a:xfrm>
        <a:prstGeom prst="upArrowCallout">
          <a:avLst>
            <a:gd name="adj1" fmla="val 50000"/>
            <a:gd name="adj2" fmla="val 20000"/>
            <a:gd name="adj3" fmla="val 20000"/>
            <a:gd name="adj4" fmla="val 10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778" tIns="165100" rIns="133778" bIns="165100" numCol="1" spcCol="1270" anchor="t" anchorCtr="0">
          <a:noAutofit/>
        </a:bodyPr>
        <a:lstStyle/>
        <a:p>
          <a:pPr marL="0" lvl="0" indent="0" algn="l" defTabSz="488950">
            <a:lnSpc>
              <a:spcPct val="90000"/>
            </a:lnSpc>
            <a:spcBef>
              <a:spcPct val="0"/>
            </a:spcBef>
            <a:spcAft>
              <a:spcPct val="35000"/>
            </a:spcAft>
            <a:buNone/>
          </a:pPr>
          <a:r>
            <a:rPr lang="en-GB" sz="1100" b="1" i="0" kern="1200" dirty="0"/>
            <a:t>Emotional Boundaries:</a:t>
          </a:r>
          <a:r>
            <a:rPr lang="en-GB" sz="1100" b="0" i="0" kern="1200" dirty="0"/>
            <a:t> Involves managing emotional involvement and maintaining objectivity in the therapeutic relationship, avoiding overidentification or emotional dependency on the part of the practitioner.</a:t>
          </a:r>
          <a:endParaRPr lang="en-US" sz="1100" kern="1200" dirty="0"/>
        </a:p>
      </dsp:txBody>
      <dsp:txXfrm>
        <a:off x="1890144" y="1358703"/>
        <a:ext cx="1695949" cy="1687835"/>
      </dsp:txXfrm>
    </dsp:sp>
    <dsp:sp modelId="{5A921DBC-AFD8-CD47-8058-DEBE24EB5B71}">
      <dsp:nvSpPr>
        <dsp:cNvPr id="0" name=""/>
        <dsp:cNvSpPr/>
      </dsp:nvSpPr>
      <dsp:spPr>
        <a:xfrm>
          <a:off x="3774532" y="483982"/>
          <a:ext cx="1695949" cy="72"/>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5400640-AB14-9441-9DBF-AE3F2972E15E}">
      <dsp:nvSpPr>
        <dsp:cNvPr id="0" name=""/>
        <dsp:cNvSpPr/>
      </dsp:nvSpPr>
      <dsp:spPr>
        <a:xfrm>
          <a:off x="5515706" y="420640"/>
          <a:ext cx="86681" cy="162970"/>
        </a:xfrm>
        <a:prstGeom prst="chevron">
          <a:avLst>
            <a:gd name="adj" fmla="val 90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F220E4-FC8F-1747-A8B2-12ACD69D6C6A}">
      <dsp:nvSpPr>
        <dsp:cNvPr id="0" name=""/>
        <dsp:cNvSpPr/>
      </dsp:nvSpPr>
      <dsp:spPr>
        <a:xfrm>
          <a:off x="4252611" y="114122"/>
          <a:ext cx="739790" cy="739790"/>
        </a:xfrm>
        <a:prstGeom prst="ellipse">
          <a:avLst/>
        </a:prstGeom>
        <a:solidFill>
          <a:schemeClr val="accent4">
            <a:hueOff val="0"/>
            <a:satOff val="0"/>
            <a:lumOff val="0"/>
            <a:alphaOff val="0"/>
          </a:schemeClr>
        </a:solidFill>
        <a:ln w="1905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08" tIns="28708" rIns="28708" bIns="28708" numCol="1" spcCol="1270" anchor="ctr" anchorCtr="0">
          <a:noAutofit/>
        </a:bodyPr>
        <a:lstStyle/>
        <a:p>
          <a:pPr marL="0" lvl="0" indent="0" algn="ctr" defTabSz="1555750">
            <a:lnSpc>
              <a:spcPct val="90000"/>
            </a:lnSpc>
            <a:spcBef>
              <a:spcPct val="0"/>
            </a:spcBef>
            <a:spcAft>
              <a:spcPct val="35000"/>
            </a:spcAft>
            <a:buNone/>
          </a:pPr>
          <a:r>
            <a:rPr lang="en-US" sz="3500" kern="1200" dirty="0"/>
            <a:t>3</a:t>
          </a:r>
        </a:p>
      </dsp:txBody>
      <dsp:txXfrm>
        <a:off x="4360951" y="222462"/>
        <a:ext cx="523110" cy="523110"/>
      </dsp:txXfrm>
    </dsp:sp>
    <dsp:sp modelId="{26884CBC-2AD2-3E47-93CC-DC811BCF69C0}">
      <dsp:nvSpPr>
        <dsp:cNvPr id="0" name=""/>
        <dsp:cNvSpPr/>
      </dsp:nvSpPr>
      <dsp:spPr>
        <a:xfrm>
          <a:off x="3774532" y="1019513"/>
          <a:ext cx="1695949" cy="2027025"/>
        </a:xfrm>
        <a:prstGeom prst="upArrowCallout">
          <a:avLst>
            <a:gd name="adj1" fmla="val 50000"/>
            <a:gd name="adj2" fmla="val 20000"/>
            <a:gd name="adj3" fmla="val 20000"/>
            <a:gd name="adj4" fmla="val 100000"/>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778" tIns="165100" rIns="133778" bIns="165100" numCol="1" spcCol="1270" anchor="t" anchorCtr="0">
          <a:noAutofit/>
        </a:bodyPr>
        <a:lstStyle/>
        <a:p>
          <a:pPr marL="0" lvl="0" indent="0" algn="l" defTabSz="444500">
            <a:lnSpc>
              <a:spcPct val="90000"/>
            </a:lnSpc>
            <a:spcBef>
              <a:spcPct val="0"/>
            </a:spcBef>
            <a:spcAft>
              <a:spcPct val="35000"/>
            </a:spcAft>
            <a:buNone/>
          </a:pPr>
          <a:r>
            <a:rPr lang="en-GB" sz="1000" b="1" i="0" kern="1200" dirty="0"/>
            <a:t>Social Boundaries:</a:t>
          </a:r>
          <a:r>
            <a:rPr lang="en-GB" sz="1000" b="0" i="0" kern="1200" dirty="0"/>
            <a:t> Entails maintaining a professional relationship with clients and refraining from engaging in personal or social activities outside the therapeutic context, to prevent dual relationships or conflicts of interest.</a:t>
          </a:r>
          <a:endParaRPr lang="en-US" sz="1000" kern="1200" dirty="0"/>
        </a:p>
      </dsp:txBody>
      <dsp:txXfrm>
        <a:off x="3774532" y="1358703"/>
        <a:ext cx="1695949" cy="1687835"/>
      </dsp:txXfrm>
    </dsp:sp>
    <dsp:sp modelId="{51042F2D-4732-0F4C-821E-6F2D0E03D062}">
      <dsp:nvSpPr>
        <dsp:cNvPr id="0" name=""/>
        <dsp:cNvSpPr/>
      </dsp:nvSpPr>
      <dsp:spPr>
        <a:xfrm>
          <a:off x="5658920" y="483982"/>
          <a:ext cx="1695949" cy="72"/>
        </a:xfrm>
        <a:prstGeom prst="rect">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A91E821-1E60-5947-8871-F8C5665E7788}">
      <dsp:nvSpPr>
        <dsp:cNvPr id="0" name=""/>
        <dsp:cNvSpPr/>
      </dsp:nvSpPr>
      <dsp:spPr>
        <a:xfrm>
          <a:off x="7400094" y="420640"/>
          <a:ext cx="86681" cy="162970"/>
        </a:xfrm>
        <a:prstGeom prst="chevron">
          <a:avLst>
            <a:gd name="adj" fmla="val 9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35D7651-46B5-9643-A3CD-D66AAB95EA88}">
      <dsp:nvSpPr>
        <dsp:cNvPr id="0" name=""/>
        <dsp:cNvSpPr/>
      </dsp:nvSpPr>
      <dsp:spPr>
        <a:xfrm>
          <a:off x="6136999" y="114122"/>
          <a:ext cx="739790" cy="739790"/>
        </a:xfrm>
        <a:prstGeom prst="ellips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08" tIns="28708" rIns="28708" bIns="28708" numCol="1" spcCol="1270" anchor="ctr" anchorCtr="0">
          <a:noAutofit/>
        </a:bodyPr>
        <a:lstStyle/>
        <a:p>
          <a:pPr marL="0" lvl="0" indent="0" algn="ctr" defTabSz="1555750">
            <a:lnSpc>
              <a:spcPct val="90000"/>
            </a:lnSpc>
            <a:spcBef>
              <a:spcPct val="0"/>
            </a:spcBef>
            <a:spcAft>
              <a:spcPct val="35000"/>
            </a:spcAft>
            <a:buNone/>
          </a:pPr>
          <a:r>
            <a:rPr lang="en-US" sz="3500" kern="1200" dirty="0"/>
            <a:t>4</a:t>
          </a:r>
        </a:p>
      </dsp:txBody>
      <dsp:txXfrm>
        <a:off x="6245339" y="222462"/>
        <a:ext cx="523110" cy="523110"/>
      </dsp:txXfrm>
    </dsp:sp>
    <dsp:sp modelId="{3868ABD2-4A42-8E4F-BD2E-C95F99B20432}">
      <dsp:nvSpPr>
        <dsp:cNvPr id="0" name=""/>
        <dsp:cNvSpPr/>
      </dsp:nvSpPr>
      <dsp:spPr>
        <a:xfrm>
          <a:off x="5658920" y="1019513"/>
          <a:ext cx="1695949" cy="2027025"/>
        </a:xfrm>
        <a:prstGeom prst="upArrowCallout">
          <a:avLst>
            <a:gd name="adj1" fmla="val 50000"/>
            <a:gd name="adj2" fmla="val 20000"/>
            <a:gd name="adj3" fmla="val 20000"/>
            <a:gd name="adj4" fmla="val 10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778" tIns="165100" rIns="133778" bIns="165100" numCol="1" spcCol="1270" anchor="t" anchorCtr="0">
          <a:noAutofit/>
        </a:bodyPr>
        <a:lstStyle/>
        <a:p>
          <a:pPr marL="0" lvl="0" indent="0" algn="l" defTabSz="444500">
            <a:lnSpc>
              <a:spcPct val="90000"/>
            </a:lnSpc>
            <a:spcBef>
              <a:spcPct val="0"/>
            </a:spcBef>
            <a:spcAft>
              <a:spcPct val="35000"/>
            </a:spcAft>
            <a:buNone/>
          </a:pPr>
          <a:r>
            <a:rPr lang="en-GB" sz="1000" b="1" i="0" kern="1200" dirty="0"/>
            <a:t>Communication Boundaries:</a:t>
          </a:r>
          <a:r>
            <a:rPr lang="en-GB" sz="1000" b="0" i="0" kern="1200" dirty="0"/>
            <a:t> Encompasses clear and respectful communication with clients, maintaining confidentiality, and establishing appropriate channels for sharing information.</a:t>
          </a:r>
          <a:endParaRPr lang="en-US" sz="1000" kern="1200" dirty="0"/>
        </a:p>
      </dsp:txBody>
      <dsp:txXfrm>
        <a:off x="5658920" y="1358703"/>
        <a:ext cx="1695949" cy="1687835"/>
      </dsp:txXfrm>
    </dsp:sp>
    <dsp:sp modelId="{CFE2FE77-41FD-C144-BB53-2B967C58D841}">
      <dsp:nvSpPr>
        <dsp:cNvPr id="0" name=""/>
        <dsp:cNvSpPr/>
      </dsp:nvSpPr>
      <dsp:spPr>
        <a:xfrm>
          <a:off x="7543308" y="483981"/>
          <a:ext cx="847974" cy="72"/>
        </a:xfrm>
        <a:prstGeom prst="rect">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1E7702-BAA8-C545-BB7C-2D2CC2DB2AEF}">
      <dsp:nvSpPr>
        <dsp:cNvPr id="0" name=""/>
        <dsp:cNvSpPr/>
      </dsp:nvSpPr>
      <dsp:spPr>
        <a:xfrm>
          <a:off x="8021387" y="114122"/>
          <a:ext cx="739790" cy="739790"/>
        </a:xfrm>
        <a:prstGeom prst="ellipse">
          <a:avLst/>
        </a:prstGeom>
        <a:solidFill>
          <a:schemeClr val="accent6">
            <a:hueOff val="0"/>
            <a:satOff val="0"/>
            <a:lumOff val="0"/>
            <a:alphaOff val="0"/>
          </a:schemeClr>
        </a:solidFill>
        <a:ln w="1905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708" tIns="28708" rIns="28708" bIns="28708" numCol="1" spcCol="1270" anchor="ctr" anchorCtr="0">
          <a:noAutofit/>
        </a:bodyPr>
        <a:lstStyle/>
        <a:p>
          <a:pPr marL="0" lvl="0" indent="0" algn="ctr" defTabSz="1555750">
            <a:lnSpc>
              <a:spcPct val="90000"/>
            </a:lnSpc>
            <a:spcBef>
              <a:spcPct val="0"/>
            </a:spcBef>
            <a:spcAft>
              <a:spcPct val="35000"/>
            </a:spcAft>
            <a:buNone/>
          </a:pPr>
          <a:r>
            <a:rPr lang="en-US" sz="3500" kern="1200" dirty="0"/>
            <a:t>5</a:t>
          </a:r>
        </a:p>
      </dsp:txBody>
      <dsp:txXfrm>
        <a:off x="8129727" y="222462"/>
        <a:ext cx="523110" cy="523110"/>
      </dsp:txXfrm>
    </dsp:sp>
    <dsp:sp modelId="{BE6E9C8D-3697-7C4F-8713-A908C86AAA93}">
      <dsp:nvSpPr>
        <dsp:cNvPr id="0" name=""/>
        <dsp:cNvSpPr/>
      </dsp:nvSpPr>
      <dsp:spPr>
        <a:xfrm>
          <a:off x="7543308" y="1019513"/>
          <a:ext cx="1695949" cy="2027025"/>
        </a:xfrm>
        <a:prstGeom prst="upArrowCallout">
          <a:avLst>
            <a:gd name="adj1" fmla="val 50000"/>
            <a:gd name="adj2" fmla="val 20000"/>
            <a:gd name="adj3" fmla="val 20000"/>
            <a:gd name="adj4" fmla="val 100000"/>
          </a:avLst>
        </a:prstGeom>
        <a:solidFill>
          <a:schemeClr val="accent6">
            <a:tint val="40000"/>
            <a:alpha val="90000"/>
            <a:hueOff val="0"/>
            <a:satOff val="0"/>
            <a:lumOff val="0"/>
            <a:alphaOff val="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778" tIns="165100" rIns="133778" bIns="165100" numCol="1" spcCol="1270" anchor="t" anchorCtr="0">
          <a:noAutofit/>
        </a:bodyPr>
        <a:lstStyle/>
        <a:p>
          <a:pPr marL="0" lvl="0" indent="0" algn="l" defTabSz="488950">
            <a:lnSpc>
              <a:spcPct val="90000"/>
            </a:lnSpc>
            <a:spcBef>
              <a:spcPct val="0"/>
            </a:spcBef>
            <a:spcAft>
              <a:spcPct val="35000"/>
            </a:spcAft>
            <a:buNone/>
          </a:pPr>
          <a:r>
            <a:rPr lang="en-GB" sz="1100" b="1" i="0" kern="1200" dirty="0"/>
            <a:t>Time Boundaries:</a:t>
          </a:r>
          <a:r>
            <a:rPr lang="en-GB" sz="1100" b="0" i="0" kern="1200" dirty="0"/>
            <a:t> Involves setting clear boundaries around session duration, scheduling, and availability, to ensure consistency and reliability in the therapeutic relationship.</a:t>
          </a:r>
          <a:endParaRPr lang="en-US" sz="1100" kern="1200" dirty="0"/>
        </a:p>
      </dsp:txBody>
      <dsp:txXfrm>
        <a:off x="7543308" y="1358703"/>
        <a:ext cx="1695949" cy="168783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C6570-97E4-41A2-A40F-8A27C38A42F7}">
      <dsp:nvSpPr>
        <dsp:cNvPr id="0" name=""/>
        <dsp:cNvSpPr/>
      </dsp:nvSpPr>
      <dsp:spPr>
        <a:xfrm>
          <a:off x="466144" y="312221"/>
          <a:ext cx="758583" cy="7585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F4AC5F-D054-4F41-BD26-341C95B76BC7}">
      <dsp:nvSpPr>
        <dsp:cNvPr id="0" name=""/>
        <dsp:cNvSpPr/>
      </dsp:nvSpPr>
      <dsp:spPr>
        <a:xfrm>
          <a:off x="2565" y="1517064"/>
          <a:ext cx="1685742" cy="177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1" i="0" kern="1200" dirty="0"/>
            <a:t>Client Safety and Well-being:</a:t>
          </a:r>
          <a:r>
            <a:rPr lang="en-GB" sz="1100" b="0" i="0" kern="1200" dirty="0"/>
            <a:t> Establishing clear boundaries helps create a safe and predictable environment for clients, fostering trust and confidence in the therapeutic process. It prevents potential harm, exploitation, or abuse that may arise from boundary violations.</a:t>
          </a:r>
          <a:endParaRPr lang="en-US" sz="1100" kern="1200" dirty="0"/>
        </a:p>
      </dsp:txBody>
      <dsp:txXfrm>
        <a:off x="2565" y="1517064"/>
        <a:ext cx="1685742" cy="1770029"/>
      </dsp:txXfrm>
    </dsp:sp>
    <dsp:sp modelId="{43D95F45-98F4-43DD-914F-3E87FA987279}">
      <dsp:nvSpPr>
        <dsp:cNvPr id="0" name=""/>
        <dsp:cNvSpPr/>
      </dsp:nvSpPr>
      <dsp:spPr>
        <a:xfrm>
          <a:off x="2446891" y="312221"/>
          <a:ext cx="758583" cy="7585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23264-7E47-4DE5-AC2E-FDC70D3E7547}">
      <dsp:nvSpPr>
        <dsp:cNvPr id="0" name=""/>
        <dsp:cNvSpPr/>
      </dsp:nvSpPr>
      <dsp:spPr>
        <a:xfrm>
          <a:off x="1983312" y="1517064"/>
          <a:ext cx="1685742" cy="177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1" i="0" kern="1200" dirty="0"/>
            <a:t>Therapeutic Alliance:</a:t>
          </a:r>
          <a:r>
            <a:rPr lang="en-GB" sz="1100" b="0" i="0" kern="1200" dirty="0"/>
            <a:t> Maintaining appropriate boundaries enhances the therapeutic alliance between the practitioner and client, promoting collaboration, respect, and mutual trust. It allows clients to feel secure and supported in exploring sensitive issues and working towards their goals.</a:t>
          </a:r>
          <a:endParaRPr lang="en-US" sz="1100" kern="1200" dirty="0"/>
        </a:p>
      </dsp:txBody>
      <dsp:txXfrm>
        <a:off x="1983312" y="1517064"/>
        <a:ext cx="1685742" cy="1770029"/>
      </dsp:txXfrm>
    </dsp:sp>
    <dsp:sp modelId="{533E8007-3E8A-466C-9080-6A3D37666E46}">
      <dsp:nvSpPr>
        <dsp:cNvPr id="0" name=""/>
        <dsp:cNvSpPr/>
      </dsp:nvSpPr>
      <dsp:spPr>
        <a:xfrm>
          <a:off x="4427638" y="312221"/>
          <a:ext cx="758583" cy="7585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541061-F76E-448F-BCDE-54AC858D1D23}">
      <dsp:nvSpPr>
        <dsp:cNvPr id="0" name=""/>
        <dsp:cNvSpPr/>
      </dsp:nvSpPr>
      <dsp:spPr>
        <a:xfrm>
          <a:off x="3964059" y="1517064"/>
          <a:ext cx="1685742" cy="177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1" i="0" kern="1200" dirty="0"/>
            <a:t>Ethical Integrity:</a:t>
          </a:r>
          <a:r>
            <a:rPr lang="en-GB" sz="1100" b="0" i="0" kern="1200" dirty="0"/>
            <a:t> Adhering to professional boundaries demonstrates ethical integrity and accountability on the part of the practitioner, ensuring that the client's best interests are prioritized and protected.</a:t>
          </a:r>
          <a:endParaRPr lang="en-US" sz="1100" kern="1200" dirty="0"/>
        </a:p>
      </dsp:txBody>
      <dsp:txXfrm>
        <a:off x="3964059" y="1517064"/>
        <a:ext cx="1685742" cy="1770029"/>
      </dsp:txXfrm>
    </dsp:sp>
    <dsp:sp modelId="{F7038760-66DB-41AF-AA75-5FDB4EE99DBB}">
      <dsp:nvSpPr>
        <dsp:cNvPr id="0" name=""/>
        <dsp:cNvSpPr/>
      </dsp:nvSpPr>
      <dsp:spPr>
        <a:xfrm>
          <a:off x="6408385" y="312221"/>
          <a:ext cx="758583" cy="75858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16E0E7-4178-4328-A3B1-2A0BD7895E0E}">
      <dsp:nvSpPr>
        <dsp:cNvPr id="0" name=""/>
        <dsp:cNvSpPr/>
      </dsp:nvSpPr>
      <dsp:spPr>
        <a:xfrm>
          <a:off x="5944806" y="1517064"/>
          <a:ext cx="1685742" cy="177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1" i="0" kern="1200" dirty="0"/>
            <a:t>Preventing Burnout:</a:t>
          </a:r>
          <a:r>
            <a:rPr lang="en-GB" sz="1100" b="0" i="0" kern="1200" dirty="0"/>
            <a:t> Maintaining boundaries helps prevent practitioner burnout and compassion fatigue by preserving emotional and psychological well-being. It allows practitioners to maintain a healthy work-life balance and avoid excessive emotional involvement or stress.</a:t>
          </a:r>
          <a:endParaRPr lang="en-US" sz="1100" kern="1200" dirty="0"/>
        </a:p>
      </dsp:txBody>
      <dsp:txXfrm>
        <a:off x="5944806" y="1517064"/>
        <a:ext cx="1685742" cy="1770029"/>
      </dsp:txXfrm>
    </dsp:sp>
    <dsp:sp modelId="{FBF03B99-DD1E-492A-BE83-6213E908E664}">
      <dsp:nvSpPr>
        <dsp:cNvPr id="0" name=""/>
        <dsp:cNvSpPr/>
      </dsp:nvSpPr>
      <dsp:spPr>
        <a:xfrm>
          <a:off x="8389132" y="312221"/>
          <a:ext cx="758583" cy="75858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76F4DA-ECCE-4706-B940-5A567983B51A}">
      <dsp:nvSpPr>
        <dsp:cNvPr id="0" name=""/>
        <dsp:cNvSpPr/>
      </dsp:nvSpPr>
      <dsp:spPr>
        <a:xfrm>
          <a:off x="7925553" y="1517064"/>
          <a:ext cx="1685742" cy="1770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GB" sz="1100" b="1" i="0" kern="1200" dirty="0"/>
            <a:t>Maintaining Professionalism:</a:t>
          </a:r>
          <a:r>
            <a:rPr lang="en-GB" sz="1100" b="0" i="0" kern="1200" dirty="0"/>
            <a:t> Upholding professional boundaries is essential for maintaining the credibility and professionalism of the practitioner and the field of therapy as a whole. It helps preserve the integrity and reputation of the profession.</a:t>
          </a:r>
          <a:endParaRPr lang="en-US" sz="1100" kern="1200" dirty="0"/>
        </a:p>
      </dsp:txBody>
      <dsp:txXfrm>
        <a:off x="7925553" y="1517064"/>
        <a:ext cx="1685742" cy="1770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15022-A57E-814D-B548-0FB4E0A0C2DF}">
      <dsp:nvSpPr>
        <dsp:cNvPr id="0" name=""/>
        <dsp:cNvSpPr/>
      </dsp:nvSpPr>
      <dsp:spPr>
        <a:xfrm>
          <a:off x="0" y="264573"/>
          <a:ext cx="2223066" cy="133384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Understanding Sensory Needs</a:t>
          </a:r>
          <a:r>
            <a:rPr lang="en-GB" sz="800" b="0" i="0" kern="1200" dirty="0"/>
            <a:t>: Recognise that each student may have different sensory needs. Some may be hypersensitive to visual stimuli, while others may seek out visual input. </a:t>
          </a:r>
          <a:endParaRPr lang="en-US" sz="800" kern="1200" dirty="0"/>
        </a:p>
      </dsp:txBody>
      <dsp:txXfrm>
        <a:off x="0" y="264573"/>
        <a:ext cx="2223066" cy="1333840"/>
      </dsp:txXfrm>
    </dsp:sp>
    <dsp:sp modelId="{7FE07314-FAC4-144B-9032-10AD85A9DC8B}">
      <dsp:nvSpPr>
        <dsp:cNvPr id="0" name=""/>
        <dsp:cNvSpPr/>
      </dsp:nvSpPr>
      <dsp:spPr>
        <a:xfrm>
          <a:off x="2445373" y="264573"/>
          <a:ext cx="2223066" cy="133384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Flexible Seating Arrangements and desk dividers</a:t>
          </a:r>
          <a:r>
            <a:rPr lang="en-GB" sz="800" b="0" i="0" kern="1200" dirty="0"/>
            <a:t>: Allow for flexible seating arrangements to accommodate different sensory preferences. Use of desk dividers can reduce the amount of visual information from the classroom environment and organise stationary.</a:t>
          </a:r>
          <a:endParaRPr lang="en-US" sz="800" kern="1200" dirty="0"/>
        </a:p>
      </dsp:txBody>
      <dsp:txXfrm>
        <a:off x="2445373" y="264573"/>
        <a:ext cx="2223066" cy="1333840"/>
      </dsp:txXfrm>
    </dsp:sp>
    <dsp:sp modelId="{8E109304-FBF6-7745-AD9C-6E02B9DCEEF6}">
      <dsp:nvSpPr>
        <dsp:cNvPr id="0" name=""/>
        <dsp:cNvSpPr/>
      </dsp:nvSpPr>
      <dsp:spPr>
        <a:xfrm>
          <a:off x="4890747" y="264573"/>
          <a:ext cx="2223066" cy="133384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Reduce Visual Clutter</a:t>
          </a:r>
          <a:r>
            <a:rPr lang="en-GB" sz="800" b="0" i="0" kern="1200" dirty="0"/>
            <a:t>: Minimise visual clutter in the classroom by keeping walls, bulletin boards, and displays clean and organised. Remove unnecessary decorations or distracting materials that may overwhelm students with sensory sensitivities.</a:t>
          </a:r>
          <a:endParaRPr lang="en-US" sz="800" kern="1200" dirty="0"/>
        </a:p>
      </dsp:txBody>
      <dsp:txXfrm>
        <a:off x="4890747" y="264573"/>
        <a:ext cx="2223066" cy="1333840"/>
      </dsp:txXfrm>
    </dsp:sp>
    <dsp:sp modelId="{0CACF9DD-F8CC-C943-84D1-093160568FA4}">
      <dsp:nvSpPr>
        <dsp:cNvPr id="0" name=""/>
        <dsp:cNvSpPr/>
      </dsp:nvSpPr>
      <dsp:spPr>
        <a:xfrm>
          <a:off x="0" y="1820720"/>
          <a:ext cx="2223066" cy="133384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Use Calming Colours</a:t>
          </a:r>
          <a:r>
            <a:rPr lang="en-GB" sz="800" b="0" i="0" kern="1200" dirty="0"/>
            <a:t>: Choose calming and neutral colours for the walls and furniture to create a soothing environment. Soft blues, greens, and earth tones are often preferred, as they can help reduce visual overstimulation. Use of natural materials on display boards and reducing colour on titles and backing.</a:t>
          </a:r>
          <a:endParaRPr lang="en-US" sz="800" kern="1200" dirty="0"/>
        </a:p>
      </dsp:txBody>
      <dsp:txXfrm>
        <a:off x="0" y="1820720"/>
        <a:ext cx="2223066" cy="1333840"/>
      </dsp:txXfrm>
    </dsp:sp>
    <dsp:sp modelId="{E7703367-95E3-6640-B3F4-111945060E64}">
      <dsp:nvSpPr>
        <dsp:cNvPr id="0" name=""/>
        <dsp:cNvSpPr/>
      </dsp:nvSpPr>
      <dsp:spPr>
        <a:xfrm>
          <a:off x="2445373" y="1820720"/>
          <a:ext cx="2223066" cy="13338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Adjust Lighting</a:t>
          </a:r>
          <a:r>
            <a:rPr lang="en-GB" sz="800" b="0" i="0" kern="1200" dirty="0"/>
            <a:t>: Ensure that lighting is adjustable to accommodate students who are sensitive to bright or fluorescent lights. Use natural light whenever possible and consider adding LED strip lights or lower lighting.</a:t>
          </a:r>
          <a:endParaRPr lang="en-US" sz="800" kern="1200" dirty="0"/>
        </a:p>
      </dsp:txBody>
      <dsp:txXfrm>
        <a:off x="2445373" y="1820720"/>
        <a:ext cx="2223066" cy="1333840"/>
      </dsp:txXfrm>
    </dsp:sp>
    <dsp:sp modelId="{BCA59FDC-AA38-4644-8258-F44D1B3AA027}">
      <dsp:nvSpPr>
        <dsp:cNvPr id="0" name=""/>
        <dsp:cNvSpPr/>
      </dsp:nvSpPr>
      <dsp:spPr>
        <a:xfrm>
          <a:off x="4890747" y="1820720"/>
          <a:ext cx="2223066" cy="133384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Visual Schedules and Supports</a:t>
          </a:r>
          <a:r>
            <a:rPr lang="en-GB" sz="800" b="0" i="0" kern="1200" dirty="0"/>
            <a:t>: Implement visual schedules and routines to provide predictability and structure for students. Be cautious with the amount of pictures, colours on picture, words and lamination- pictures should be minimal, paper should be coloured, and lamination should be matt not gloss. </a:t>
          </a:r>
          <a:endParaRPr lang="en-US" sz="800" kern="1200" dirty="0"/>
        </a:p>
      </dsp:txBody>
      <dsp:txXfrm>
        <a:off x="4890747" y="1820720"/>
        <a:ext cx="2223066" cy="1333840"/>
      </dsp:txXfrm>
    </dsp:sp>
    <dsp:sp modelId="{AE0A5379-B51A-C943-9DAE-E419D98C98D4}">
      <dsp:nvSpPr>
        <dsp:cNvPr id="0" name=""/>
        <dsp:cNvSpPr/>
      </dsp:nvSpPr>
      <dsp:spPr>
        <a:xfrm>
          <a:off x="0" y="3376867"/>
          <a:ext cx="2223066" cy="133384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Minimise worksheet and Smart Board information: </a:t>
          </a:r>
          <a:r>
            <a:rPr lang="en-GB" sz="800" b="0" i="0" kern="1200" dirty="0"/>
            <a:t>Reduce information on worksheets, either by cutting them up or boxing the information. Reduce images and colours. Use of coloured/recycled paper or use of reading overlays to reduce the amount of white. When using Smart Boards- reduce information, movement (bullet points whizzing in) and use a board overlay or change the colour of PowerPoint presentations backgrounds to a pastel colour.</a:t>
          </a:r>
          <a:endParaRPr lang="en-US" sz="800" kern="1200" dirty="0"/>
        </a:p>
      </dsp:txBody>
      <dsp:txXfrm>
        <a:off x="0" y="3376867"/>
        <a:ext cx="2223066" cy="1333840"/>
      </dsp:txXfrm>
    </dsp:sp>
    <dsp:sp modelId="{0393ECC7-DAB8-8A42-AB3F-6F1A11D0082C}">
      <dsp:nvSpPr>
        <dsp:cNvPr id="0" name=""/>
        <dsp:cNvSpPr/>
      </dsp:nvSpPr>
      <dsp:spPr>
        <a:xfrm>
          <a:off x="2445373" y="3376867"/>
          <a:ext cx="2223066" cy="133384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Be mindful of clothing and accessories</a:t>
          </a:r>
          <a:r>
            <a:rPr lang="en-GB" sz="800" b="0" i="0" kern="1200" dirty="0"/>
            <a:t>: Reduce patterns and colours on clothing and try to aim to wear more neutral clothing. Lanyards should be plain and neutral as well.</a:t>
          </a:r>
          <a:endParaRPr lang="en-US" sz="800" kern="1200" dirty="0"/>
        </a:p>
      </dsp:txBody>
      <dsp:txXfrm>
        <a:off x="2445373" y="3376867"/>
        <a:ext cx="2223066" cy="1333840"/>
      </dsp:txXfrm>
    </dsp:sp>
    <dsp:sp modelId="{D54A0BF1-0E4B-4A4D-96F1-B26100B00278}">
      <dsp:nvSpPr>
        <dsp:cNvPr id="0" name=""/>
        <dsp:cNvSpPr/>
      </dsp:nvSpPr>
      <dsp:spPr>
        <a:xfrm>
          <a:off x="4890747" y="3376867"/>
          <a:ext cx="2223066" cy="133384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Dark Spaces and </a:t>
          </a:r>
          <a:r>
            <a:rPr lang="en-GB" sz="800" b="0" i="0" kern="1200" dirty="0"/>
            <a:t>equipment: Designate darker areas or sensory corners where students can retreat to when feeling overwhelmed. Use of sunglasses or anti-glare glasses for pupils.</a:t>
          </a:r>
          <a:endParaRPr lang="en-US" sz="800" kern="1200" dirty="0"/>
        </a:p>
      </dsp:txBody>
      <dsp:txXfrm>
        <a:off x="4890747" y="3376867"/>
        <a:ext cx="2223066" cy="1333840"/>
      </dsp:txXfrm>
    </dsp:sp>
    <dsp:sp modelId="{8ECE6543-E8D7-634E-AEF0-739707C75807}">
      <dsp:nvSpPr>
        <dsp:cNvPr id="0" name=""/>
        <dsp:cNvSpPr/>
      </dsp:nvSpPr>
      <dsp:spPr>
        <a:xfrm>
          <a:off x="1222686" y="4933014"/>
          <a:ext cx="2223066" cy="13338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Promote Student Input</a:t>
          </a:r>
          <a:r>
            <a:rPr lang="en-GB" sz="800" b="0" i="0" kern="1200" dirty="0"/>
            <a:t>: Encourage students to provide input on classroom design and sensory accommodations. Foster a supportive environment where students feel comfortable expressing their needs and preferences.</a:t>
          </a:r>
          <a:endParaRPr lang="en-US" sz="800" kern="1200" dirty="0"/>
        </a:p>
      </dsp:txBody>
      <dsp:txXfrm>
        <a:off x="1222686" y="4933014"/>
        <a:ext cx="2223066" cy="1333840"/>
      </dsp:txXfrm>
    </dsp:sp>
    <dsp:sp modelId="{A4C9FB16-9E7A-B643-A042-73E13F4FF3CF}">
      <dsp:nvSpPr>
        <dsp:cNvPr id="0" name=""/>
        <dsp:cNvSpPr/>
      </dsp:nvSpPr>
      <dsp:spPr>
        <a:xfrm>
          <a:off x="3668060" y="4933014"/>
          <a:ext cx="2223066" cy="133384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b="1" i="0" kern="1200" dirty="0"/>
            <a:t>Regular Evaluation and Adjustment</a:t>
          </a:r>
          <a:r>
            <a:rPr lang="en-GB" sz="800" b="0" i="0" kern="1200" dirty="0"/>
            <a:t>: Regularly evaluate the effectiveness of sensory accommodations and make adjustments as needed based on feedback from students, parents, and staff. Flexibility and responsiveness are key to creating a truly inclusive and sensory-friendly classroom environment.</a:t>
          </a:r>
          <a:endParaRPr lang="en-US" sz="800" kern="1200" dirty="0"/>
        </a:p>
      </dsp:txBody>
      <dsp:txXfrm>
        <a:off x="3668060" y="4933014"/>
        <a:ext cx="2223066" cy="1333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B15022-A57E-814D-B548-0FB4E0A0C2DF}">
      <dsp:nvSpPr>
        <dsp:cNvPr id="0" name=""/>
        <dsp:cNvSpPr/>
      </dsp:nvSpPr>
      <dsp:spPr>
        <a:xfrm>
          <a:off x="0" y="264573"/>
          <a:ext cx="2223066" cy="133384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GB" sz="700" b="1" i="0" u="none" kern="1200" dirty="0"/>
            <a:t>Reduce Noise Levels</a:t>
          </a:r>
          <a:r>
            <a:rPr lang="en-GB" sz="700" b="0" i="0" u="none" kern="1200" dirty="0"/>
            <a:t>: Minimise unnecessary background noise in the classroom to create a quieter environment that is conducive to learning. Consider using sound-absorbing materials such as carpets, curtains, or acoustic panels to dampen sound and reduce reverberation.</a:t>
          </a:r>
          <a:endParaRPr lang="en-US" sz="700" kern="1200" dirty="0"/>
        </a:p>
      </dsp:txBody>
      <dsp:txXfrm>
        <a:off x="0" y="264573"/>
        <a:ext cx="2223066" cy="1333840"/>
      </dsp:txXfrm>
    </dsp:sp>
    <dsp:sp modelId="{83B3FA23-4909-EB49-B9BA-57548F408FFC}">
      <dsp:nvSpPr>
        <dsp:cNvPr id="0" name=""/>
        <dsp:cNvSpPr/>
      </dsp:nvSpPr>
      <dsp:spPr>
        <a:xfrm>
          <a:off x="2445373" y="264573"/>
          <a:ext cx="2223066" cy="133384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Provide Quiet Areas</a:t>
          </a:r>
          <a:r>
            <a:rPr lang="en-GB" sz="700" b="0" i="0" u="none" kern="1200" dirty="0"/>
            <a:t>: Designate quiet areas or sensory corners where students can retreat to when they need a break from auditory stimulation. Ensure that these spaces are equipped with comfortable seating and calming sensory tools to help students regulate their auditory input.</a:t>
          </a:r>
        </a:p>
      </dsp:txBody>
      <dsp:txXfrm>
        <a:off x="2445373" y="264573"/>
        <a:ext cx="2223066" cy="1333840"/>
      </dsp:txXfrm>
    </dsp:sp>
    <dsp:sp modelId="{82EBC9B0-3604-AB48-A574-B0EF591472B0}">
      <dsp:nvSpPr>
        <dsp:cNvPr id="0" name=""/>
        <dsp:cNvSpPr/>
      </dsp:nvSpPr>
      <dsp:spPr>
        <a:xfrm>
          <a:off x="4890747" y="264573"/>
          <a:ext cx="2223066" cy="133384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Use Visual Supports</a:t>
          </a:r>
          <a:r>
            <a:rPr lang="en-GB" sz="700" b="0" i="0" u="none" kern="1200" dirty="0"/>
            <a:t>: Incorporate visual supports such as visual schedules, visual instructions, and visual aids to supplement auditory information. Visual cues can help students better understand and process auditory information, especially for students with auditory processing difficulties.</a:t>
          </a:r>
        </a:p>
      </dsp:txBody>
      <dsp:txXfrm>
        <a:off x="4890747" y="264573"/>
        <a:ext cx="2223066" cy="1333840"/>
      </dsp:txXfrm>
    </dsp:sp>
    <dsp:sp modelId="{8A1D9779-80BC-1F44-B078-305AA64F96A8}">
      <dsp:nvSpPr>
        <dsp:cNvPr id="0" name=""/>
        <dsp:cNvSpPr/>
      </dsp:nvSpPr>
      <dsp:spPr>
        <a:xfrm>
          <a:off x="0" y="1820720"/>
          <a:ext cx="2223066" cy="133384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Use Clear and Concise Language</a:t>
          </a:r>
          <a:r>
            <a:rPr lang="en-GB" sz="700" b="0" i="0" u="none" kern="1200" dirty="0"/>
            <a:t>: Use clear and concise language when giving instructions or communicating with students. Break down complex information into smaller chunks and provide visual reinforcement whenever possible to enhance comprehension.</a:t>
          </a:r>
        </a:p>
      </dsp:txBody>
      <dsp:txXfrm>
        <a:off x="0" y="1820720"/>
        <a:ext cx="2223066" cy="1333840"/>
      </dsp:txXfrm>
    </dsp:sp>
    <dsp:sp modelId="{846EB97E-2B3C-8048-BCDF-122E00A1FD22}">
      <dsp:nvSpPr>
        <dsp:cNvPr id="0" name=""/>
        <dsp:cNvSpPr/>
      </dsp:nvSpPr>
      <dsp:spPr>
        <a:xfrm>
          <a:off x="2445373" y="1820720"/>
          <a:ext cx="2223066" cy="13338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Provide Headphones with music or sound of choice (</a:t>
          </a:r>
          <a:r>
            <a:rPr lang="en-GB" sz="700" b="1" i="1" u="none" kern="1200" dirty="0"/>
            <a:t>Not noise cancelling headphones</a:t>
          </a:r>
          <a:r>
            <a:rPr lang="en-GB" sz="700" b="1" i="0" u="none" kern="1200" dirty="0"/>
            <a:t>)</a:t>
          </a:r>
          <a:r>
            <a:rPr lang="en-GB" sz="700" b="0" i="0" u="none" kern="1200" dirty="0"/>
            <a:t>: Noise-cancelling headphones or ear defenders for students who are sensitive to auditory stimuli, </a:t>
          </a:r>
          <a:r>
            <a:rPr lang="en-GB" sz="700" b="1" i="0" u="none" kern="1200" dirty="0"/>
            <a:t>should not </a:t>
          </a:r>
          <a:r>
            <a:rPr lang="en-GB" sz="700" b="0" i="0" u="none" kern="1200" dirty="0"/>
            <a:t>be encouraged. These are detrimental to the auditory processing and should only be used in sensory crisis. For more information on the NHS Guidelines on the use of ear defenders- please see the post "Ear Defenders Advice". Instead the use of headphones </a:t>
          </a:r>
          <a:r>
            <a:rPr lang="en-GB" sz="700" b="1" i="1" u="none" kern="1200" dirty="0"/>
            <a:t>with </a:t>
          </a:r>
          <a:r>
            <a:rPr lang="en-GB" sz="700" b="0" i="0" u="none" kern="1200" dirty="0"/>
            <a:t>sound allow people filter out background noise and focus on tasks without being overwhelmed by auditory distractions, but still having some auditory input.</a:t>
          </a:r>
        </a:p>
      </dsp:txBody>
      <dsp:txXfrm>
        <a:off x="2445373" y="1820720"/>
        <a:ext cx="2223066" cy="1333840"/>
      </dsp:txXfrm>
    </dsp:sp>
    <dsp:sp modelId="{DE08E2C7-938A-884F-A77C-F298397224AD}">
      <dsp:nvSpPr>
        <dsp:cNvPr id="0" name=""/>
        <dsp:cNvSpPr/>
      </dsp:nvSpPr>
      <dsp:spPr>
        <a:xfrm>
          <a:off x="4890747" y="1820720"/>
          <a:ext cx="2223066" cy="133384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Implement Sound-Masking Devices</a:t>
          </a:r>
          <a:r>
            <a:rPr lang="en-GB" sz="700" b="0" i="0" u="none" kern="1200" dirty="0"/>
            <a:t>: Use sound-masking devices such as white noise machines or calming music to create a consistent background noise that can help mask distracting sounds and promote a more comfortable auditory environment.</a:t>
          </a:r>
        </a:p>
      </dsp:txBody>
      <dsp:txXfrm>
        <a:off x="4890747" y="1820720"/>
        <a:ext cx="2223066" cy="1333840"/>
      </dsp:txXfrm>
    </dsp:sp>
    <dsp:sp modelId="{07EAFCD5-0BF6-C343-9974-3DE8DA4B45E2}">
      <dsp:nvSpPr>
        <dsp:cNvPr id="0" name=""/>
        <dsp:cNvSpPr/>
      </dsp:nvSpPr>
      <dsp:spPr>
        <a:xfrm>
          <a:off x="0" y="3376867"/>
          <a:ext cx="2223066" cy="1333840"/>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Flexible Seating Arrangements</a:t>
          </a:r>
          <a:r>
            <a:rPr lang="en-GB" sz="700" b="0" i="0" u="none" kern="1200" dirty="0"/>
            <a:t>: Provide flexible seating options that allow students to choose a seating arrangement that best suits their auditory needs. Offer seating choices such as bean bags, floor cushions, or wobble stools that allow students to adjust their position for optimal comfort and concentration.</a:t>
          </a:r>
        </a:p>
      </dsp:txBody>
      <dsp:txXfrm>
        <a:off x="0" y="3376867"/>
        <a:ext cx="2223066" cy="1333840"/>
      </dsp:txXfrm>
    </dsp:sp>
    <dsp:sp modelId="{B9D42449-6BCD-7A4F-8FC1-A872C7B90D9A}">
      <dsp:nvSpPr>
        <dsp:cNvPr id="0" name=""/>
        <dsp:cNvSpPr/>
      </dsp:nvSpPr>
      <dsp:spPr>
        <a:xfrm>
          <a:off x="2445373" y="3376867"/>
          <a:ext cx="2223066" cy="133384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Use Classroom Management Strategies</a:t>
          </a:r>
          <a:r>
            <a:rPr lang="en-GB" sz="700" b="0" i="0" u="none" kern="1200" dirty="0"/>
            <a:t>: Implement classroom management strategies to minimise disruptive noise and promote respectful listening behaviours. Set clear expectations for noise levels and provide positive reinforcement for students who demonstrate good listening skills.</a:t>
          </a:r>
        </a:p>
      </dsp:txBody>
      <dsp:txXfrm>
        <a:off x="2445373" y="3376867"/>
        <a:ext cx="2223066" cy="1333840"/>
      </dsp:txXfrm>
    </dsp:sp>
    <dsp:sp modelId="{9BD9B660-4D13-D74A-A770-34A6C0FA5C09}">
      <dsp:nvSpPr>
        <dsp:cNvPr id="0" name=""/>
        <dsp:cNvSpPr/>
      </dsp:nvSpPr>
      <dsp:spPr>
        <a:xfrm>
          <a:off x="4890747" y="3376867"/>
          <a:ext cx="2223066" cy="133384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Encourage Active Listening</a:t>
          </a:r>
          <a:r>
            <a:rPr lang="en-GB" sz="700" b="0" i="0" u="none" kern="1200" dirty="0"/>
            <a:t>: Encourage active listening skills by incorporating interactive and engaging activities that require students to listen attentively and respond thoughtfully. Use auditory cues such as chimes or bells to signal transitions between activities and capture students' attention.</a:t>
          </a:r>
        </a:p>
      </dsp:txBody>
      <dsp:txXfrm>
        <a:off x="4890747" y="3376867"/>
        <a:ext cx="2223066" cy="1333840"/>
      </dsp:txXfrm>
    </dsp:sp>
    <dsp:sp modelId="{ED45F66D-C536-B743-93D7-3812B461AA01}">
      <dsp:nvSpPr>
        <dsp:cNvPr id="0" name=""/>
        <dsp:cNvSpPr/>
      </dsp:nvSpPr>
      <dsp:spPr>
        <a:xfrm>
          <a:off x="2445373" y="4933014"/>
          <a:ext cx="2223066" cy="133384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Font typeface="+mj-lt"/>
            <a:buNone/>
          </a:pPr>
          <a:r>
            <a:rPr lang="en-GB" sz="700" b="1" i="0" u="none" kern="1200" dirty="0"/>
            <a:t>Collaborate with Parents and Specialists</a:t>
          </a:r>
          <a:r>
            <a:rPr lang="en-GB" sz="700" b="0" i="0" u="none" kern="1200" dirty="0"/>
            <a:t>: Work closely with parents, caregivers, and specialists such as speech-language pathologists or audiologists to identify students' auditory needs and develop individualized strategies and accommodations. Collaborate with these professionals to ensure consistency and continuity of support across home and school environments.</a:t>
          </a:r>
        </a:p>
      </dsp:txBody>
      <dsp:txXfrm>
        <a:off x="2445373" y="4933014"/>
        <a:ext cx="2223066" cy="13338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8C264-2402-F74D-BDE7-AB923C7AF3C1}">
      <dsp:nvSpPr>
        <dsp:cNvPr id="0" name=""/>
        <dsp:cNvSpPr/>
      </dsp:nvSpPr>
      <dsp:spPr>
        <a:xfrm>
          <a:off x="935266" y="781"/>
          <a:ext cx="2211740" cy="1327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Minimise Strong Odors</a:t>
          </a:r>
          <a:r>
            <a:rPr lang="en-GB" sz="900" b="0" i="0" kern="1200" dirty="0"/>
            <a:t>: Reduce or eliminate sources of strong odours in the environment, such as cleaning chemicals, air fresheners, or perfumes. Opt for unscented or hypoallergenic cleaning products and avoid using strong-smelling air fresheners or scented candles.</a:t>
          </a:r>
          <a:endParaRPr lang="en-US" sz="900" kern="1200" dirty="0"/>
        </a:p>
      </dsp:txBody>
      <dsp:txXfrm>
        <a:off x="935266" y="781"/>
        <a:ext cx="2211740" cy="1327044"/>
      </dsp:txXfrm>
    </dsp:sp>
    <dsp:sp modelId="{8BF83693-1B1B-9B43-A032-C5CEBFAA9528}">
      <dsp:nvSpPr>
        <dsp:cNvPr id="0" name=""/>
        <dsp:cNvSpPr/>
      </dsp:nvSpPr>
      <dsp:spPr>
        <a:xfrm>
          <a:off x="3368180" y="781"/>
          <a:ext cx="2211740" cy="132704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Ensure Good Ventilation</a:t>
          </a:r>
          <a:r>
            <a:rPr lang="en-GB" sz="900" b="0" i="0" kern="1200" dirty="0"/>
            <a:t>: Maintain good ventilation in the space to help dissipate odours and ensure fresh air circulation. Open windows when possible to allow natural airflow, and consider using air purifiers or ventilation systems to improve air quality.</a:t>
          </a:r>
          <a:endParaRPr lang="en-US" sz="900" kern="1200" dirty="0"/>
        </a:p>
      </dsp:txBody>
      <dsp:txXfrm>
        <a:off x="3368180" y="781"/>
        <a:ext cx="2211740" cy="1327044"/>
      </dsp:txXfrm>
    </dsp:sp>
    <dsp:sp modelId="{2D5F5FBC-38B2-3745-B2E3-606AD311F199}">
      <dsp:nvSpPr>
        <dsp:cNvPr id="0" name=""/>
        <dsp:cNvSpPr/>
      </dsp:nvSpPr>
      <dsp:spPr>
        <a:xfrm>
          <a:off x="5801094" y="781"/>
          <a:ext cx="2211740" cy="132704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Use Neutral Scents</a:t>
          </a:r>
          <a:r>
            <a:rPr lang="en-GB" sz="900" b="0" i="0" kern="1200" dirty="0"/>
            <a:t>: If you choose to use scents in the environment, opt for neutral or mild fragrances that are unlikely to trigger sensitivities or discomfort in individuals with olfactory sensitivities. Consider using natural scents such as lavender, citrus, or eucalyptus, which are generally well-tolerated. These can be personalised by creating smelling jars or smelling tissues.</a:t>
          </a:r>
          <a:endParaRPr lang="en-US" sz="900" kern="1200" dirty="0"/>
        </a:p>
      </dsp:txBody>
      <dsp:txXfrm>
        <a:off x="5801094" y="781"/>
        <a:ext cx="2211740" cy="1327044"/>
      </dsp:txXfrm>
    </dsp:sp>
    <dsp:sp modelId="{CB282DBA-9C6F-9D48-9F07-0D81C95D7A28}">
      <dsp:nvSpPr>
        <dsp:cNvPr id="0" name=""/>
        <dsp:cNvSpPr/>
      </dsp:nvSpPr>
      <dsp:spPr>
        <a:xfrm>
          <a:off x="8234008" y="781"/>
          <a:ext cx="2211740" cy="132704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Provide Scent-Free Zones</a:t>
          </a:r>
          <a:r>
            <a:rPr lang="en-GB" sz="900" b="0" i="0" kern="1200" dirty="0"/>
            <a:t>: Designate scent-free zones or areas where strong fragrances are prohibited to accommodate individuals with sensitivities or allergies to certain smells. Ensure that these areas are clearly marked and respected by all occupants of the space.</a:t>
          </a:r>
          <a:endParaRPr lang="en-US" sz="900" kern="1200" dirty="0"/>
        </a:p>
      </dsp:txBody>
      <dsp:txXfrm>
        <a:off x="8234008" y="781"/>
        <a:ext cx="2211740" cy="1327044"/>
      </dsp:txXfrm>
    </dsp:sp>
    <dsp:sp modelId="{217B819D-C8F3-9244-943C-7D038FE16D31}">
      <dsp:nvSpPr>
        <dsp:cNvPr id="0" name=""/>
        <dsp:cNvSpPr/>
      </dsp:nvSpPr>
      <dsp:spPr>
        <a:xfrm>
          <a:off x="935266" y="1548999"/>
          <a:ext cx="2211740" cy="132704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Use Natural Materials</a:t>
          </a:r>
          <a:r>
            <a:rPr lang="en-GB" sz="900" b="0" i="0" kern="1200" dirty="0"/>
            <a:t>: Choose furnishings, fabrics, and materials that are made from natural, non-toxic materials and are less likely to emit strong odours or off-gas harmful chemicals. Avoid synthetic materials or products with strong chemical odours.</a:t>
          </a:r>
          <a:endParaRPr lang="en-US" sz="900" kern="1200" dirty="0"/>
        </a:p>
      </dsp:txBody>
      <dsp:txXfrm>
        <a:off x="935266" y="1548999"/>
        <a:ext cx="2211740" cy="1327044"/>
      </dsp:txXfrm>
    </dsp:sp>
    <dsp:sp modelId="{511CB6A8-C847-554F-9DD8-A9EAD979B16B}">
      <dsp:nvSpPr>
        <dsp:cNvPr id="0" name=""/>
        <dsp:cNvSpPr/>
      </dsp:nvSpPr>
      <dsp:spPr>
        <a:xfrm>
          <a:off x="3368180" y="1548999"/>
          <a:ext cx="2211740" cy="1327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Maintain Cleanliness</a:t>
          </a:r>
          <a:r>
            <a:rPr lang="en-GB" sz="900" b="0" i="0" kern="1200" dirty="0"/>
            <a:t>: Keep the environment clean and free from sources of unpleasant odours such as rubbish or food waste. Implement regular cleaning schedules and practices to ensure that the space remains fresh and odour-free.</a:t>
          </a:r>
          <a:endParaRPr lang="en-US" sz="900" kern="1200" dirty="0"/>
        </a:p>
      </dsp:txBody>
      <dsp:txXfrm>
        <a:off x="3368180" y="1548999"/>
        <a:ext cx="2211740" cy="1327044"/>
      </dsp:txXfrm>
    </dsp:sp>
    <dsp:sp modelId="{B8A0F982-FE6C-AC47-8561-D1EDAC85880B}">
      <dsp:nvSpPr>
        <dsp:cNvPr id="0" name=""/>
        <dsp:cNvSpPr/>
      </dsp:nvSpPr>
      <dsp:spPr>
        <a:xfrm>
          <a:off x="5801094" y="1548999"/>
          <a:ext cx="2211740" cy="132704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Incorporate Aromatherapy</a:t>
          </a:r>
          <a:r>
            <a:rPr lang="en-GB" sz="900" b="0" i="0" kern="1200" dirty="0"/>
            <a:t>: Consider incorporating aromatherapy techniques using essential oils or natural scents to create a calming and pleasant atmosphere. Use diffusers, aroma sticks or smelling tissues/jars to distribute subtle scents throughout the space, taking care to avoid overpowering fragrances.</a:t>
          </a:r>
          <a:endParaRPr lang="en-US" sz="900" kern="1200" dirty="0"/>
        </a:p>
      </dsp:txBody>
      <dsp:txXfrm>
        <a:off x="5801094" y="1548999"/>
        <a:ext cx="2211740" cy="1327044"/>
      </dsp:txXfrm>
    </dsp:sp>
    <dsp:sp modelId="{6EC980B8-461E-3940-81E2-3280F26A8EF8}">
      <dsp:nvSpPr>
        <dsp:cNvPr id="0" name=""/>
        <dsp:cNvSpPr/>
      </dsp:nvSpPr>
      <dsp:spPr>
        <a:xfrm>
          <a:off x="8234008" y="1548999"/>
          <a:ext cx="2211740" cy="132704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Provide Scent-Free Personal Care Products</a:t>
          </a:r>
          <a:r>
            <a:rPr lang="en-GB" sz="900" b="0" i="0" kern="1200" dirty="0"/>
            <a:t>: In shared spaces such as bathrooms, provide scent-free or hypoallergenic personal care products such as hand soap, shampoo, and lotion to accommodate individuals with sensitivities to fragrances.</a:t>
          </a:r>
          <a:endParaRPr lang="en-US" sz="900" kern="1200" dirty="0"/>
        </a:p>
      </dsp:txBody>
      <dsp:txXfrm>
        <a:off x="8234008" y="1548999"/>
        <a:ext cx="2211740" cy="1327044"/>
      </dsp:txXfrm>
    </dsp:sp>
    <dsp:sp modelId="{CC78DE77-D287-BD4A-ADE2-853B921C0E8D}">
      <dsp:nvSpPr>
        <dsp:cNvPr id="0" name=""/>
        <dsp:cNvSpPr/>
      </dsp:nvSpPr>
      <dsp:spPr>
        <a:xfrm>
          <a:off x="3368180" y="3097217"/>
          <a:ext cx="2211740" cy="132704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Respect Individual Preferences</a:t>
          </a:r>
          <a:r>
            <a:rPr lang="en-GB" sz="900" b="0" i="0" kern="1200" dirty="0"/>
            <a:t>: Be mindful of individual preferences and sensitivities to smell, and accommodate them whenever possible. Encourage open communication and respect the needs and comfort levels of all occupants of the space.</a:t>
          </a:r>
          <a:endParaRPr lang="en-US" sz="900" kern="1200" dirty="0"/>
        </a:p>
      </dsp:txBody>
      <dsp:txXfrm>
        <a:off x="3368180" y="3097217"/>
        <a:ext cx="2211740" cy="1327044"/>
      </dsp:txXfrm>
    </dsp:sp>
    <dsp:sp modelId="{324F8A64-38B4-0647-A43A-1D0F86CB3731}">
      <dsp:nvSpPr>
        <dsp:cNvPr id="0" name=""/>
        <dsp:cNvSpPr/>
      </dsp:nvSpPr>
      <dsp:spPr>
        <a:xfrm>
          <a:off x="5801094" y="3097217"/>
          <a:ext cx="2211740" cy="132704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Seek Feedback</a:t>
          </a:r>
          <a:r>
            <a:rPr lang="en-GB" sz="900" b="0" i="0" kern="1200" dirty="0"/>
            <a:t>: Regularly seek feedback from occupants of the environment to assess their comfort levels with the olfactory environment and make adjustments as needed. Encourage individuals to voice any concerns or suggestions for improving the olfactory sensory-friendliness of the space.</a:t>
          </a:r>
          <a:endParaRPr lang="en-US" sz="900" kern="1200" dirty="0"/>
        </a:p>
      </dsp:txBody>
      <dsp:txXfrm>
        <a:off x="5801094" y="3097217"/>
        <a:ext cx="2211740" cy="132704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68C264-2402-F74D-BDE7-AB923C7AF3C1}">
      <dsp:nvSpPr>
        <dsp:cNvPr id="0" name=""/>
        <dsp:cNvSpPr/>
      </dsp:nvSpPr>
      <dsp:spPr>
        <a:xfrm>
          <a:off x="935266" y="781"/>
          <a:ext cx="2211740" cy="1327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u="none" kern="1200" dirty="0"/>
            <a:t>Offer Diverse and Nutritious Food Options</a:t>
          </a:r>
          <a:r>
            <a:rPr lang="en-GB" sz="900" b="0" i="0" u="none" kern="1200" dirty="0"/>
            <a:t>: Provide a variety of food options that cater to different tastes, dietary preferences, and nutritional needs. Offer a balance of healthy and flavourful choices, including fruits, vegetables, whole grains, proteins, and dairy or plant-based alternatives.</a:t>
          </a:r>
          <a:endParaRPr lang="en-US" sz="900" kern="1200" dirty="0"/>
        </a:p>
      </dsp:txBody>
      <dsp:txXfrm>
        <a:off x="935266" y="781"/>
        <a:ext cx="2211740" cy="1327044"/>
      </dsp:txXfrm>
    </dsp:sp>
    <dsp:sp modelId="{5BF85A73-5D73-5A46-9B6F-AC0C196597D1}">
      <dsp:nvSpPr>
        <dsp:cNvPr id="0" name=""/>
        <dsp:cNvSpPr/>
      </dsp:nvSpPr>
      <dsp:spPr>
        <a:xfrm>
          <a:off x="3368180" y="781"/>
          <a:ext cx="2211740" cy="132704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Accommodate Dietary Restrictions and Preferences</a:t>
          </a:r>
          <a:r>
            <a:rPr lang="en-GB" sz="900" b="0" i="0" u="none" kern="1200" dirty="0"/>
            <a:t>: Be mindful of dietary restrictions, allergies, and cultural or religious dietary preferences when planning menus and food offerings. Offer alternatives and accommodations to ensure that all individuals can enjoy meals safely and comfortably.</a:t>
          </a:r>
        </a:p>
      </dsp:txBody>
      <dsp:txXfrm>
        <a:off x="3368180" y="781"/>
        <a:ext cx="2211740" cy="1327044"/>
      </dsp:txXfrm>
    </dsp:sp>
    <dsp:sp modelId="{F42B5231-259E-0741-88D3-E1AD8665289F}">
      <dsp:nvSpPr>
        <dsp:cNvPr id="0" name=""/>
        <dsp:cNvSpPr/>
      </dsp:nvSpPr>
      <dsp:spPr>
        <a:xfrm>
          <a:off x="5801094" y="781"/>
          <a:ext cx="2211740" cy="132704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Promote Mindful Eating Practices</a:t>
          </a:r>
          <a:r>
            <a:rPr lang="en-GB" sz="900" b="0" i="0" u="none" kern="1200" dirty="0"/>
            <a:t>: Encourage mindful eating practices that emphasise savouring and enjoying food experiences. Provide opportunities for individuals to eat slowly, engage their senses, and appreciate the Flavors, textures, and aromas of their meals.</a:t>
          </a:r>
        </a:p>
      </dsp:txBody>
      <dsp:txXfrm>
        <a:off x="5801094" y="781"/>
        <a:ext cx="2211740" cy="1327044"/>
      </dsp:txXfrm>
    </dsp:sp>
    <dsp:sp modelId="{5F7DE20A-9EB3-4B4C-BD44-AA19B093F28D}">
      <dsp:nvSpPr>
        <dsp:cNvPr id="0" name=""/>
        <dsp:cNvSpPr/>
      </dsp:nvSpPr>
      <dsp:spPr>
        <a:xfrm>
          <a:off x="8234008" y="781"/>
          <a:ext cx="2211740" cy="132704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Create a Welcoming Dining Environment</a:t>
          </a:r>
          <a:r>
            <a:rPr lang="en-GB" sz="900" b="0" i="0" u="none" kern="1200" dirty="0"/>
            <a:t>: Design dining spaces that are inviting, comfortable, and conducive to social interaction. Consider factors such as lighting, seating arrangements, and ambiance to create a pleasant and relaxing atmosphere for enjoying meals. </a:t>
          </a:r>
        </a:p>
      </dsp:txBody>
      <dsp:txXfrm>
        <a:off x="8234008" y="781"/>
        <a:ext cx="2211740" cy="1327044"/>
      </dsp:txXfrm>
    </dsp:sp>
    <dsp:sp modelId="{4980A9FC-2850-DE4A-8E04-30AADBCC2BEC}">
      <dsp:nvSpPr>
        <dsp:cNvPr id="0" name=""/>
        <dsp:cNvSpPr/>
      </dsp:nvSpPr>
      <dsp:spPr>
        <a:xfrm>
          <a:off x="935266" y="1548999"/>
          <a:ext cx="2211740" cy="132704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Offer Pleasant Dining Settings</a:t>
          </a:r>
          <a:r>
            <a:rPr lang="en-GB" sz="900" b="0" i="0" u="none" kern="1200" dirty="0"/>
            <a:t>: Provide opportunities for individuals to dine in different settings, such as indoor dining areas, outdoor patios, or communal gathering spaces. Offer options for both quiet, intimate meals and lively, social dining experiences. Offer different seating options such as beanbags, wobble cushions or high tables.</a:t>
          </a:r>
        </a:p>
      </dsp:txBody>
      <dsp:txXfrm>
        <a:off x="935266" y="1548999"/>
        <a:ext cx="2211740" cy="1327044"/>
      </dsp:txXfrm>
    </dsp:sp>
    <dsp:sp modelId="{7FED2768-0F0B-6242-BCC3-A11168EBBA9B}">
      <dsp:nvSpPr>
        <dsp:cNvPr id="0" name=""/>
        <dsp:cNvSpPr/>
      </dsp:nvSpPr>
      <dsp:spPr>
        <a:xfrm>
          <a:off x="3368180" y="1548999"/>
          <a:ext cx="2211740" cy="13270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Cultivate a Positive Food Culture</a:t>
          </a:r>
          <a:r>
            <a:rPr lang="en-GB" sz="900" b="0" i="0" u="none" kern="1200" dirty="0"/>
            <a:t>: Foster a positive food culture that celebrates diversity, encourages exploration, and promotes eating habits. Offer educational opportunities, cooking classes, or food-related events to engage individuals and foster a sense of community around food.</a:t>
          </a:r>
        </a:p>
      </dsp:txBody>
      <dsp:txXfrm>
        <a:off x="3368180" y="1548999"/>
        <a:ext cx="2211740" cy="1327044"/>
      </dsp:txXfrm>
    </dsp:sp>
    <dsp:sp modelId="{8E136FFB-323B-604A-95C4-5DBE4B7255BC}">
      <dsp:nvSpPr>
        <dsp:cNvPr id="0" name=""/>
        <dsp:cNvSpPr/>
      </dsp:nvSpPr>
      <dsp:spPr>
        <a:xfrm>
          <a:off x="5801094" y="1548999"/>
          <a:ext cx="2211740" cy="1327044"/>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Allow for food preferences: </a:t>
          </a:r>
          <a:r>
            <a:rPr lang="en-GB" sz="900" b="0" i="0" u="none" kern="1200" dirty="0"/>
            <a:t>Offer food of choice before introducing food that is not of preference. </a:t>
          </a:r>
          <a:r>
            <a:rPr lang="en-GB" sz="900" b="1" i="1" u="none" kern="1200" dirty="0"/>
            <a:t>Don't restrict the restricted</a:t>
          </a:r>
          <a:r>
            <a:rPr lang="en-GB" sz="900" b="0" i="0" u="none" kern="1200" dirty="0"/>
            <a:t>- ensure that they have their "safe foods" but always offer (a small amount) of the other options available.</a:t>
          </a:r>
        </a:p>
      </dsp:txBody>
      <dsp:txXfrm>
        <a:off x="5801094" y="1548999"/>
        <a:ext cx="2211740" cy="1327044"/>
      </dsp:txXfrm>
    </dsp:sp>
    <dsp:sp modelId="{59F0B1D3-9948-AB4B-9EDC-03C9F848CA9C}">
      <dsp:nvSpPr>
        <dsp:cNvPr id="0" name=""/>
        <dsp:cNvSpPr/>
      </dsp:nvSpPr>
      <dsp:spPr>
        <a:xfrm>
          <a:off x="8234008" y="1548999"/>
          <a:ext cx="2211740" cy="1327044"/>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Provide Opportunities for Culinary Exploration</a:t>
          </a:r>
          <a:r>
            <a:rPr lang="en-GB" sz="900" b="0" i="0" u="none" kern="1200" dirty="0"/>
            <a:t>: Offer opportunities for individuals to explore different cuisines, Flavors, and culinary traditions. Host themed meals, cultural events, or food tastings to introduce new foods and expand individuals' culinary horizons.</a:t>
          </a:r>
        </a:p>
      </dsp:txBody>
      <dsp:txXfrm>
        <a:off x="8234008" y="1548999"/>
        <a:ext cx="2211740" cy="1327044"/>
      </dsp:txXfrm>
    </dsp:sp>
    <dsp:sp modelId="{332829F5-7BFF-EB4E-B18B-C0F6D87BF28E}">
      <dsp:nvSpPr>
        <dsp:cNvPr id="0" name=""/>
        <dsp:cNvSpPr/>
      </dsp:nvSpPr>
      <dsp:spPr>
        <a:xfrm>
          <a:off x="3368180" y="3097217"/>
          <a:ext cx="2211740" cy="1327044"/>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Encourage Social Dining Experiences</a:t>
          </a:r>
          <a:r>
            <a:rPr lang="en-GB" sz="900" b="0" i="0" u="none" kern="1200" dirty="0"/>
            <a:t>: Facilitate social dining experiences that promote connection, conversation, and camaraderie. Provide communal dining tables, group meal options, or shared cooking experiences to encourage interaction and bonding over food.</a:t>
          </a:r>
        </a:p>
      </dsp:txBody>
      <dsp:txXfrm>
        <a:off x="3368180" y="3097217"/>
        <a:ext cx="2211740" cy="1327044"/>
      </dsp:txXfrm>
    </dsp:sp>
    <dsp:sp modelId="{1E565D12-9844-B44A-896E-752F3C3A8B8F}">
      <dsp:nvSpPr>
        <dsp:cNvPr id="0" name=""/>
        <dsp:cNvSpPr/>
      </dsp:nvSpPr>
      <dsp:spPr>
        <a:xfrm>
          <a:off x="5801094" y="3097217"/>
          <a:ext cx="2211740" cy="1327044"/>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Font typeface="+mj-lt"/>
            <a:buNone/>
          </a:pPr>
          <a:r>
            <a:rPr lang="en-GB" sz="900" b="1" i="0" u="none" kern="1200" dirty="0"/>
            <a:t>Seek Feedback and Adapt</a:t>
          </a:r>
          <a:r>
            <a:rPr lang="en-GB" sz="900" b="0" i="0" u="none" kern="1200" dirty="0"/>
            <a:t>: Regularly solicit feedback from individuals about their dining experiences and preferences. Use feedback to make adjustments and improvements to menus, food offerings, and dining practices to better meet the needs and preferences of individuals.</a:t>
          </a:r>
        </a:p>
      </dsp:txBody>
      <dsp:txXfrm>
        <a:off x="5801094" y="3097217"/>
        <a:ext cx="2211740" cy="13270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0A52D-2832-6140-9527-8AE71DA51667}">
      <dsp:nvSpPr>
        <dsp:cNvPr id="0" name=""/>
        <dsp:cNvSpPr/>
      </dsp:nvSpPr>
      <dsp:spPr>
        <a:xfrm>
          <a:off x="962623" y="215"/>
          <a:ext cx="2293948" cy="13763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Provide Opportunities for Movement</a:t>
          </a:r>
          <a:r>
            <a:rPr lang="en-GB" sz="900" b="0" i="0" kern="1200" dirty="0"/>
            <a:t>: Incorporate opportunities for movement and physical activity throughout the environment. Offer designated areas for activities such as stretching, jumping, swinging, or climbing to help individuals regulate their proprioceptive input and satisfy their sensory needs.</a:t>
          </a:r>
          <a:endParaRPr lang="en-US" sz="900" kern="1200" dirty="0"/>
        </a:p>
      </dsp:txBody>
      <dsp:txXfrm>
        <a:off x="962623" y="215"/>
        <a:ext cx="2293948" cy="1376369"/>
      </dsp:txXfrm>
    </dsp:sp>
    <dsp:sp modelId="{40C73579-C455-6640-A605-499766870896}">
      <dsp:nvSpPr>
        <dsp:cNvPr id="0" name=""/>
        <dsp:cNvSpPr/>
      </dsp:nvSpPr>
      <dsp:spPr>
        <a:xfrm>
          <a:off x="3485967" y="215"/>
          <a:ext cx="2293948" cy="13763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Use Sensory Equipment and Tools</a:t>
          </a:r>
          <a:r>
            <a:rPr lang="en-GB" sz="900" b="0" i="0" kern="1200" dirty="0"/>
            <a:t>: Provide sensory equipment and tools such as weighted blankets, therapy balls, or body socks to support proprioceptive input and regulation. These tools can help individuals increase body awareness and provide deep pressure input to promote calming and organization.</a:t>
          </a:r>
          <a:endParaRPr lang="en-US" sz="900" kern="1200" dirty="0"/>
        </a:p>
      </dsp:txBody>
      <dsp:txXfrm>
        <a:off x="3485967" y="215"/>
        <a:ext cx="2293948" cy="1376369"/>
      </dsp:txXfrm>
    </dsp:sp>
    <dsp:sp modelId="{B1390967-D608-934C-9F0B-68C13AD459AA}">
      <dsp:nvSpPr>
        <dsp:cNvPr id="0" name=""/>
        <dsp:cNvSpPr/>
      </dsp:nvSpPr>
      <dsp:spPr>
        <a:xfrm>
          <a:off x="6009311" y="215"/>
          <a:ext cx="2293948" cy="137636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Offer Flexible Seating Options</a:t>
          </a:r>
          <a:r>
            <a:rPr lang="en-GB" sz="900" b="0" i="0" kern="1200" dirty="0"/>
            <a:t>: Provide a variety of seating options that accommodate different sensory preferences and support proprioceptive input. Offer chairs, cushions, or bean bags that allow individuals to adjust their seating position and find comfortable seating arrangements that meet their sensory needs.</a:t>
          </a:r>
          <a:endParaRPr lang="en-US" sz="900" kern="1200" dirty="0"/>
        </a:p>
      </dsp:txBody>
      <dsp:txXfrm>
        <a:off x="6009311" y="215"/>
        <a:ext cx="2293948" cy="1376369"/>
      </dsp:txXfrm>
    </dsp:sp>
    <dsp:sp modelId="{C66ECF8B-D3B3-CD46-8B65-826FEE1A7404}">
      <dsp:nvSpPr>
        <dsp:cNvPr id="0" name=""/>
        <dsp:cNvSpPr/>
      </dsp:nvSpPr>
      <dsp:spPr>
        <a:xfrm>
          <a:off x="8532655" y="215"/>
          <a:ext cx="2293948" cy="137636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Incorporate Heavy Work Activities</a:t>
          </a:r>
          <a:r>
            <a:rPr lang="en-GB" sz="900" b="0" i="0" kern="1200" dirty="0"/>
            <a:t>: Incorporate heavy work activities into daily routines to provide proprioceptive input and support sensory regulation. Activities such as pushing, pulling, lifting, or carrying heavy objects can help individuals regulate their arousal levels and improve attention and focus.</a:t>
          </a:r>
          <a:endParaRPr lang="en-US" sz="900" kern="1200" dirty="0"/>
        </a:p>
      </dsp:txBody>
      <dsp:txXfrm>
        <a:off x="8532655" y="215"/>
        <a:ext cx="2293948" cy="1376369"/>
      </dsp:txXfrm>
    </dsp:sp>
    <dsp:sp modelId="{25BB9D68-1A43-0046-8C93-85AF9692335C}">
      <dsp:nvSpPr>
        <dsp:cNvPr id="0" name=""/>
        <dsp:cNvSpPr/>
      </dsp:nvSpPr>
      <dsp:spPr>
        <a:xfrm>
          <a:off x="962623" y="1605979"/>
          <a:ext cx="2293948" cy="137636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Create Sensory Pathways or Trails</a:t>
          </a:r>
          <a:r>
            <a:rPr lang="en-GB" sz="900" b="0" i="0" kern="1200" dirty="0"/>
            <a:t>: Design sensory pathways or trails within the environment that incorporate tactile and proprioceptive elements such as textured surfaces, balance beams, or stepping stones. These pathways can provide opportunities for individuals to engage in sensory-motor activities and improve coordination and body awareness.</a:t>
          </a:r>
          <a:endParaRPr lang="en-US" sz="900" kern="1200" dirty="0"/>
        </a:p>
      </dsp:txBody>
      <dsp:txXfrm>
        <a:off x="962623" y="1605979"/>
        <a:ext cx="2293948" cy="1376369"/>
      </dsp:txXfrm>
    </dsp:sp>
    <dsp:sp modelId="{83F60C13-0843-454B-AE1A-147F3AD6DDA6}">
      <dsp:nvSpPr>
        <dsp:cNvPr id="0" name=""/>
        <dsp:cNvSpPr/>
      </dsp:nvSpPr>
      <dsp:spPr>
        <a:xfrm>
          <a:off x="3485967" y="1605979"/>
          <a:ext cx="2293948" cy="137636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Establish Sensory Zones</a:t>
          </a:r>
          <a:r>
            <a:rPr lang="en-GB" sz="900" b="0" i="0" kern="1200" dirty="0"/>
            <a:t>: Create designated sensory zones within the environment that provide opportunities for individuals to engage in sensory activities and self-regulation strategies. Offer sensory bins, tactile materials, or sensory walls that encourage exploration and provide proprioceptive input.</a:t>
          </a:r>
          <a:endParaRPr lang="en-US" sz="900" kern="1200" dirty="0"/>
        </a:p>
      </dsp:txBody>
      <dsp:txXfrm>
        <a:off x="3485967" y="1605979"/>
        <a:ext cx="2293948" cy="1376369"/>
      </dsp:txXfrm>
    </dsp:sp>
    <dsp:sp modelId="{5D1B6899-5B3D-654B-AAE3-A66487C2D820}">
      <dsp:nvSpPr>
        <dsp:cNvPr id="0" name=""/>
        <dsp:cNvSpPr/>
      </dsp:nvSpPr>
      <dsp:spPr>
        <a:xfrm>
          <a:off x="6009311" y="1605979"/>
          <a:ext cx="2293948" cy="137636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Implement Sensory Break Areas</a:t>
          </a:r>
          <a:r>
            <a:rPr lang="en-GB" sz="900" b="0" i="0" kern="1200" dirty="0"/>
            <a:t>: Designate quiet, calming areas within the environment where individuals can take sensory breaks and engage in self-regulation activities. Provide sensory tools such as fidgets, stress balls, or sensory bottles to support individuals in managing sensory overload or dysregulation.</a:t>
          </a:r>
          <a:endParaRPr lang="en-US" sz="900" kern="1200" dirty="0"/>
        </a:p>
      </dsp:txBody>
      <dsp:txXfrm>
        <a:off x="6009311" y="1605979"/>
        <a:ext cx="2293948" cy="1376369"/>
      </dsp:txXfrm>
    </dsp:sp>
    <dsp:sp modelId="{AF27EDDF-EF0C-DA47-AB4A-844C1E78A305}">
      <dsp:nvSpPr>
        <dsp:cNvPr id="0" name=""/>
        <dsp:cNvSpPr/>
      </dsp:nvSpPr>
      <dsp:spPr>
        <a:xfrm>
          <a:off x="8532655" y="1605979"/>
          <a:ext cx="2293948" cy="137636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Use Visual Supports and Schedules</a:t>
          </a:r>
          <a:r>
            <a:rPr lang="en-GB" sz="900" b="0" i="0" kern="1200" dirty="0"/>
            <a:t>: Incorporate visual supports and schedules to help individuals understand expectations and navigate the environment more effectively. Use visual cues such as visual schedules, visual timers, or picture symbols to provide structure and predictability.</a:t>
          </a:r>
          <a:endParaRPr lang="en-US" sz="900" kern="1200" dirty="0"/>
        </a:p>
      </dsp:txBody>
      <dsp:txXfrm>
        <a:off x="8532655" y="1605979"/>
        <a:ext cx="2293948" cy="1376369"/>
      </dsp:txXfrm>
    </dsp:sp>
    <dsp:sp modelId="{8DC8D20F-B554-934D-B43F-E69F98C3DF8C}">
      <dsp:nvSpPr>
        <dsp:cNvPr id="0" name=""/>
        <dsp:cNvSpPr/>
      </dsp:nvSpPr>
      <dsp:spPr>
        <a:xfrm>
          <a:off x="3485967" y="3211744"/>
          <a:ext cx="2293948" cy="137636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Provide Clear Spatial Organisation</a:t>
          </a:r>
          <a:r>
            <a:rPr lang="en-GB" sz="900" b="0" i="0" kern="1200" dirty="0"/>
            <a:t>: Ensure that the environment is well-organised and free from clutter to support individuals' spatial awareness and safety. Use clear signage, color-coded pathways, or visual markers to delineate different areas and promote spatial orientation.</a:t>
          </a:r>
          <a:endParaRPr lang="en-US" sz="900" kern="1200" dirty="0"/>
        </a:p>
      </dsp:txBody>
      <dsp:txXfrm>
        <a:off x="3485967" y="3211744"/>
        <a:ext cx="2293948" cy="1376369"/>
      </dsp:txXfrm>
    </dsp:sp>
    <dsp:sp modelId="{CBCE95DD-16EE-1547-8445-B6C2E435D2B1}">
      <dsp:nvSpPr>
        <dsp:cNvPr id="0" name=""/>
        <dsp:cNvSpPr/>
      </dsp:nvSpPr>
      <dsp:spPr>
        <a:xfrm>
          <a:off x="6009311" y="3211744"/>
          <a:ext cx="2293948" cy="137636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GB" sz="900" b="1" i="0" kern="1200" dirty="0"/>
            <a:t>Promote Sensory Integration Activities</a:t>
          </a:r>
          <a:r>
            <a:rPr lang="en-GB" sz="900" b="0" i="0" kern="1200" dirty="0"/>
            <a:t>: Encourage participation in sensory integration activities, such as sensory circuits, that provide opportunities for individuals to engage in sensory exploration and integration. Offer activities such as yoga, meditation, or sensory play that promote body awareness, relaxation, and self-regulation.</a:t>
          </a:r>
          <a:endParaRPr lang="en-US" sz="900" kern="1200" dirty="0"/>
        </a:p>
      </dsp:txBody>
      <dsp:txXfrm>
        <a:off x="6009311" y="3211744"/>
        <a:ext cx="2293948" cy="137636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4FED0-9453-184A-90B1-B10C780F98AE}">
      <dsp:nvSpPr>
        <dsp:cNvPr id="0" name=""/>
        <dsp:cNvSpPr/>
      </dsp:nvSpPr>
      <dsp:spPr>
        <a:xfrm>
          <a:off x="166704" y="2919"/>
          <a:ext cx="3600354" cy="21602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Physiological Changes</a:t>
          </a:r>
          <a:r>
            <a:rPr lang="en-GB" sz="1400" b="0" i="0" kern="1200" dirty="0"/>
            <a:t>: </a:t>
          </a:r>
        </a:p>
        <a:p>
          <a:pPr marL="0" lvl="0" indent="0" algn="ctr" defTabSz="622300">
            <a:lnSpc>
              <a:spcPct val="90000"/>
            </a:lnSpc>
            <a:spcBef>
              <a:spcPct val="0"/>
            </a:spcBef>
            <a:spcAft>
              <a:spcPct val="35000"/>
            </a:spcAft>
            <a:buNone/>
          </a:pPr>
          <a:r>
            <a:rPr lang="en-GB" sz="1400" b="0" i="0" kern="1200" dirty="0"/>
            <a:t>Sexual arousal involves a variety of physiological changes in the body, such as increased heart rate, blood flow to the genitals, and changes in respiration. Interoceptive receptors throughout the body detect these changes and send signals to the brain, particularly to areas involved in interoceptive processing, such as the insular cortex.</a:t>
          </a:r>
          <a:endParaRPr lang="en-US" sz="1400" kern="1200" dirty="0"/>
        </a:p>
      </dsp:txBody>
      <dsp:txXfrm>
        <a:off x="166704" y="2919"/>
        <a:ext cx="3600354" cy="2160212"/>
      </dsp:txXfrm>
    </dsp:sp>
    <dsp:sp modelId="{7A98E5FB-D5DA-6D4D-8FFA-8AFB041B7C57}">
      <dsp:nvSpPr>
        <dsp:cNvPr id="0" name=""/>
        <dsp:cNvSpPr/>
      </dsp:nvSpPr>
      <dsp:spPr>
        <a:xfrm>
          <a:off x="4127094" y="2919"/>
          <a:ext cx="3600354" cy="216021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Integration with Sensory Input</a:t>
          </a:r>
          <a:r>
            <a:rPr lang="en-GB" sz="1400" b="0" i="0" kern="1200" dirty="0"/>
            <a:t>: Interoceptive signals are integrated with sensory input from the genitals, as well as with emotional and cognitive processes related to sexuality. This integration helps in interpreting the significance of physiological changes in the context of sexual stimuli and desire.</a:t>
          </a:r>
          <a:endParaRPr lang="en-US" sz="1400" kern="1200" dirty="0"/>
        </a:p>
      </dsp:txBody>
      <dsp:txXfrm>
        <a:off x="4127094" y="2919"/>
        <a:ext cx="3600354" cy="2160212"/>
      </dsp:txXfrm>
    </dsp:sp>
    <dsp:sp modelId="{37B66D93-873C-6246-936B-D95723BFCA1D}">
      <dsp:nvSpPr>
        <dsp:cNvPr id="0" name=""/>
        <dsp:cNvSpPr/>
      </dsp:nvSpPr>
      <dsp:spPr>
        <a:xfrm>
          <a:off x="8087484" y="2919"/>
          <a:ext cx="3600354" cy="2160212"/>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Arousal Response</a:t>
          </a:r>
          <a:r>
            <a:rPr lang="en-GB" sz="1400" b="0" i="0" kern="1200" dirty="0"/>
            <a:t>: </a:t>
          </a:r>
        </a:p>
        <a:p>
          <a:pPr marL="0" lvl="0" indent="0" algn="ctr" defTabSz="622300">
            <a:lnSpc>
              <a:spcPct val="90000"/>
            </a:lnSpc>
            <a:spcBef>
              <a:spcPct val="0"/>
            </a:spcBef>
            <a:spcAft>
              <a:spcPct val="35000"/>
            </a:spcAft>
            <a:buNone/>
          </a:pPr>
          <a:r>
            <a:rPr lang="en-GB" sz="1400" b="0" i="0" kern="1200" dirty="0"/>
            <a:t>Interoceptive signals contribute to the arousal response during sexual stimulation. Increased blood flow to the genitals and heightened sensations in erogenous zones are detected by interoceptive receptors, leading to further arousal and sexual pleasure.</a:t>
          </a:r>
          <a:endParaRPr lang="en-US" sz="1400" kern="1200" dirty="0"/>
        </a:p>
      </dsp:txBody>
      <dsp:txXfrm>
        <a:off x="8087484" y="2919"/>
        <a:ext cx="3600354" cy="2160212"/>
      </dsp:txXfrm>
    </dsp:sp>
    <dsp:sp modelId="{A2146928-8EEC-5F48-A4AC-DECC850BC4B4}">
      <dsp:nvSpPr>
        <dsp:cNvPr id="0" name=""/>
        <dsp:cNvSpPr/>
      </dsp:nvSpPr>
      <dsp:spPr>
        <a:xfrm>
          <a:off x="166704" y="2523167"/>
          <a:ext cx="3600354" cy="2160212"/>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Emotional and Psychological Experience</a:t>
          </a:r>
          <a:r>
            <a:rPr lang="en-GB" sz="1400" b="0" i="0" kern="1200" dirty="0"/>
            <a:t>: Interoceptive signals also influence the emotional and psychological experience of sexual arousal. Sensations such as increased heart rate and heightened sensitivity in erogenous areas contribute to feelings of excitement, desire, and pleasure.</a:t>
          </a:r>
          <a:endParaRPr lang="en-US" sz="1400" kern="1200" dirty="0"/>
        </a:p>
      </dsp:txBody>
      <dsp:txXfrm>
        <a:off x="166704" y="2523167"/>
        <a:ext cx="3600354" cy="2160212"/>
      </dsp:txXfrm>
    </dsp:sp>
    <dsp:sp modelId="{8B1F3ADB-FB82-A341-AE9C-717D3617047C}">
      <dsp:nvSpPr>
        <dsp:cNvPr id="0" name=""/>
        <dsp:cNvSpPr/>
      </dsp:nvSpPr>
      <dsp:spPr>
        <a:xfrm>
          <a:off x="4127094" y="2523167"/>
          <a:ext cx="3600354" cy="2160212"/>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Regulation and Modulation</a:t>
          </a:r>
          <a:r>
            <a:rPr lang="en-GB" sz="1400" b="0" i="0" kern="1200" dirty="0"/>
            <a:t>: </a:t>
          </a:r>
        </a:p>
        <a:p>
          <a:pPr marL="0" lvl="0" indent="0" algn="ctr" defTabSz="622300">
            <a:lnSpc>
              <a:spcPct val="90000"/>
            </a:lnSpc>
            <a:spcBef>
              <a:spcPct val="0"/>
            </a:spcBef>
            <a:spcAft>
              <a:spcPct val="35000"/>
            </a:spcAft>
            <a:buNone/>
          </a:pPr>
          <a:r>
            <a:rPr lang="en-GB" sz="1400" b="0" i="0" kern="1200" dirty="0"/>
            <a:t>The interoceptive sense is involved in regulating and modulating sexual arousal levels. Individuals may learn to attend to and regulate their internal physiological states during sexual activity, enhancing their ability to experience and control arousal.</a:t>
          </a:r>
          <a:endParaRPr lang="en-US" sz="1400" kern="1200" dirty="0"/>
        </a:p>
      </dsp:txBody>
      <dsp:txXfrm>
        <a:off x="4127094" y="2523167"/>
        <a:ext cx="3600354" cy="2160212"/>
      </dsp:txXfrm>
    </dsp:sp>
    <dsp:sp modelId="{CC169939-C8AC-7F44-8F66-00DD54B8FF6C}">
      <dsp:nvSpPr>
        <dsp:cNvPr id="0" name=""/>
        <dsp:cNvSpPr/>
      </dsp:nvSpPr>
      <dsp:spPr>
        <a:xfrm>
          <a:off x="8087484" y="2523167"/>
          <a:ext cx="3600354" cy="216021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i="0" kern="1200" dirty="0"/>
            <a:t>Connection to Sexual Dysfunction</a:t>
          </a:r>
          <a:r>
            <a:rPr lang="en-GB" sz="1400" b="0" i="0" kern="1200" dirty="0"/>
            <a:t>: Disruptions in the interoceptive sense can contribute to sexual dysfunction. For example, individuals with conditions such as erectile dysfunction or anorgasmia may have difficulty perceiving and responding to internal physiological cues associated with arousal.</a:t>
          </a:r>
          <a:endParaRPr lang="en-US" sz="1400" kern="1200" dirty="0"/>
        </a:p>
      </dsp:txBody>
      <dsp:txXfrm>
        <a:off x="8087484" y="2523167"/>
        <a:ext cx="3600354" cy="216021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36C6B3-92AE-4F61-ACD3-04A261B79A11}">
      <dsp:nvSpPr>
        <dsp:cNvPr id="0" name=""/>
        <dsp:cNvSpPr/>
      </dsp:nvSpPr>
      <dsp:spPr>
        <a:xfrm>
          <a:off x="0" y="680"/>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79EB16-0E2A-45FE-BB4D-2E5E84A99BF6}">
      <dsp:nvSpPr>
        <dsp:cNvPr id="0" name=""/>
        <dsp:cNvSpPr/>
      </dsp:nvSpPr>
      <dsp:spPr>
        <a:xfrm>
          <a:off x="482021" y="359209"/>
          <a:ext cx="876403" cy="8764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8C2F29-9EC5-4598-A564-9191A29B8A80}">
      <dsp:nvSpPr>
        <dsp:cNvPr id="0" name=""/>
        <dsp:cNvSpPr/>
      </dsp:nvSpPr>
      <dsp:spPr>
        <a:xfrm>
          <a:off x="1840447" y="680"/>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755650">
            <a:lnSpc>
              <a:spcPct val="90000"/>
            </a:lnSpc>
            <a:spcBef>
              <a:spcPct val="0"/>
            </a:spcBef>
            <a:spcAft>
              <a:spcPct val="35000"/>
            </a:spcAft>
            <a:buNone/>
          </a:pPr>
          <a:r>
            <a:rPr lang="en-US" sz="1700" kern="1200" dirty="0"/>
            <a:t>1. In an ideal world, sensory diets should be done 12-16 minuets daily- however, if you manage to do sensory diets twice a week for 10 minuets, this is fine – something is better than nothing!</a:t>
          </a:r>
        </a:p>
      </dsp:txBody>
      <dsp:txXfrm>
        <a:off x="1840447" y="680"/>
        <a:ext cx="4420652" cy="1593460"/>
      </dsp:txXfrm>
    </dsp:sp>
    <dsp:sp modelId="{BDF1C21E-1A13-4AE0-8784-C15126981D2B}">
      <dsp:nvSpPr>
        <dsp:cNvPr id="0" name=""/>
        <dsp:cNvSpPr/>
      </dsp:nvSpPr>
      <dsp:spPr>
        <a:xfrm>
          <a:off x="0" y="1992507"/>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E15878-74DB-42C0-BB59-1EB5150AE567}">
      <dsp:nvSpPr>
        <dsp:cNvPr id="0" name=""/>
        <dsp:cNvSpPr/>
      </dsp:nvSpPr>
      <dsp:spPr>
        <a:xfrm>
          <a:off x="482021" y="2351035"/>
          <a:ext cx="876403" cy="8764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02EC5B-3BA7-4CF4-8CA8-72BE7E33FCE2}">
      <dsp:nvSpPr>
        <dsp:cNvPr id="0" name=""/>
        <dsp:cNvSpPr/>
      </dsp:nvSpPr>
      <dsp:spPr>
        <a:xfrm>
          <a:off x="1840447" y="1992507"/>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755650">
            <a:lnSpc>
              <a:spcPct val="90000"/>
            </a:lnSpc>
            <a:spcBef>
              <a:spcPct val="0"/>
            </a:spcBef>
            <a:spcAft>
              <a:spcPct val="35000"/>
            </a:spcAft>
            <a:buNone/>
          </a:pPr>
          <a:r>
            <a:rPr lang="en-US" sz="1700" kern="1200" dirty="0"/>
            <a:t>2. Make sure you put an activity in for ALL the senses in this time</a:t>
          </a:r>
        </a:p>
      </dsp:txBody>
      <dsp:txXfrm>
        <a:off x="1840447" y="1992507"/>
        <a:ext cx="4420652" cy="1593460"/>
      </dsp:txXfrm>
    </dsp:sp>
    <dsp:sp modelId="{F2AFA0D6-D2A6-47CF-A1B2-A5AE47C3317B}">
      <dsp:nvSpPr>
        <dsp:cNvPr id="0" name=""/>
        <dsp:cNvSpPr/>
      </dsp:nvSpPr>
      <dsp:spPr>
        <a:xfrm>
          <a:off x="0" y="3984333"/>
          <a:ext cx="6261100" cy="159346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EC5B373-AC00-4D50-A3A6-87F97DDE2E18}">
      <dsp:nvSpPr>
        <dsp:cNvPr id="0" name=""/>
        <dsp:cNvSpPr/>
      </dsp:nvSpPr>
      <dsp:spPr>
        <a:xfrm>
          <a:off x="482021" y="4342861"/>
          <a:ext cx="876403" cy="8764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ED8F87D-B701-4FCB-B7E0-D8C06DF79869}">
      <dsp:nvSpPr>
        <dsp:cNvPr id="0" name=""/>
        <dsp:cNvSpPr/>
      </dsp:nvSpPr>
      <dsp:spPr>
        <a:xfrm>
          <a:off x="1840447" y="3984333"/>
          <a:ext cx="4420652" cy="1593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641" tIns="168641" rIns="168641" bIns="168641" numCol="1" spcCol="1270" anchor="ctr" anchorCtr="0">
          <a:noAutofit/>
        </a:bodyPr>
        <a:lstStyle/>
        <a:p>
          <a:pPr marL="0" lvl="0" indent="0" algn="l" defTabSz="755650">
            <a:lnSpc>
              <a:spcPct val="90000"/>
            </a:lnSpc>
            <a:spcBef>
              <a:spcPct val="0"/>
            </a:spcBef>
            <a:spcAft>
              <a:spcPct val="35000"/>
            </a:spcAft>
            <a:buNone/>
          </a:pPr>
          <a:r>
            <a:rPr lang="en-US" sz="1700" kern="1200" dirty="0"/>
            <a:t>3. But you have MORE activities for the sense that has been highlighted as the one or two that child is struggling with</a:t>
          </a:r>
        </a:p>
      </dsp:txBody>
      <dsp:txXfrm>
        <a:off x="1840447" y="3984333"/>
        <a:ext cx="4420652" cy="1593460"/>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50705C-9E40-6E43-B6AB-F6101D1E5095}" type="datetimeFigureOut">
              <a:rPr lang="en-US" smtClean="0"/>
              <a:t>11/18/24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CF90B-FC14-8F41-BCF1-D74AEFEEC559}" type="slidenum">
              <a:rPr lang="en-US" smtClean="0"/>
              <a:t>‹#›</a:t>
            </a:fld>
            <a:endParaRPr lang="en-US"/>
          </a:p>
        </p:txBody>
      </p:sp>
    </p:spTree>
    <p:extLst>
      <p:ext uri="{BB962C8B-B14F-4D97-AF65-F5344CB8AC3E}">
        <p14:creationId xmlns:p14="http://schemas.microsoft.com/office/powerpoint/2010/main" val="406438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C9B6DE-1374-48AC-AAB9-3B950A72EC9A}" type="slidenum">
              <a:rPr lang="en-GB" smtClean="0"/>
              <a:t>35</a:t>
            </a:fld>
            <a:endParaRPr lang="en-GB" dirty="0"/>
          </a:p>
        </p:txBody>
      </p:sp>
    </p:spTree>
    <p:extLst>
      <p:ext uri="{BB962C8B-B14F-4D97-AF65-F5344CB8AC3E}">
        <p14:creationId xmlns:p14="http://schemas.microsoft.com/office/powerpoint/2010/main" val="4257549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C9B6DE-1374-48AC-AAB9-3B950A72EC9A}" type="slidenum">
              <a:rPr lang="en-GB" smtClean="0"/>
              <a:t>53</a:t>
            </a:fld>
            <a:endParaRPr lang="en-GB" dirty="0"/>
          </a:p>
        </p:txBody>
      </p:sp>
    </p:spTree>
    <p:extLst>
      <p:ext uri="{BB962C8B-B14F-4D97-AF65-F5344CB8AC3E}">
        <p14:creationId xmlns:p14="http://schemas.microsoft.com/office/powerpoint/2010/main" val="2946255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87645-D707-0598-85BE-56F9B7D7567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80A84625-87C9-386B-B007-0C1B94024F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9FDB3B8-7384-3B64-77DF-E5DEF1A6C5FB}"/>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5" name="Footer Placeholder 4">
            <a:extLst>
              <a:ext uri="{FF2B5EF4-FFF2-40B4-BE49-F238E27FC236}">
                <a16:creationId xmlns:a16="http://schemas.microsoft.com/office/drawing/2014/main" id="{CEA1643A-A4A7-3CF9-B992-8B325EF586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BE5AA-D510-1097-2291-423816613996}"/>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3234010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96E2-63E8-51C2-12E7-21C03AA18B1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4907F6-7E60-9F07-EA54-7168F3BAC91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920F924-AE73-E480-6F97-8F128999BD6A}"/>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5" name="Footer Placeholder 4">
            <a:extLst>
              <a:ext uri="{FF2B5EF4-FFF2-40B4-BE49-F238E27FC236}">
                <a16:creationId xmlns:a16="http://schemas.microsoft.com/office/drawing/2014/main" id="{A6D4A9FC-978E-293D-13AA-AAD7031765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6E5064-A0FE-573F-837D-EA6E155FDA63}"/>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320880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6EAAD9-E3E3-B5D3-7D63-D40041A1265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ED79C86-4959-6DA3-3621-CA84EEBFB10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118D890-6461-9629-67CE-D04CD4F66734}"/>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5" name="Footer Placeholder 4">
            <a:extLst>
              <a:ext uri="{FF2B5EF4-FFF2-40B4-BE49-F238E27FC236}">
                <a16:creationId xmlns:a16="http://schemas.microsoft.com/office/drawing/2014/main" id="{4B93CCFB-FDD7-BFE4-B5A0-EEB4AE7E13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A4AF1-2F6E-7740-05DF-FF99C1F7BAEA}"/>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979723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4EB8E-59EA-CC72-E467-97852F12CA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576923A-C61F-B6E3-349F-848E7C3045E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2110BB-B5CB-AAFF-7ADA-D32CDDBCFF3F}"/>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5" name="Footer Placeholder 4">
            <a:extLst>
              <a:ext uri="{FF2B5EF4-FFF2-40B4-BE49-F238E27FC236}">
                <a16:creationId xmlns:a16="http://schemas.microsoft.com/office/drawing/2014/main" id="{AF95D00E-CDE6-63DC-D038-312D1F275D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2D1445-54A0-897E-4056-5EB5E69BF22A}"/>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481848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D8DE-3DBD-837A-444C-244FD24A6AB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13B1FB4-1E1A-C7D6-8BE0-68FC574E2F2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3FC36A3-B68A-E6E6-DEEE-FF39FD365BC7}"/>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5" name="Footer Placeholder 4">
            <a:extLst>
              <a:ext uri="{FF2B5EF4-FFF2-40B4-BE49-F238E27FC236}">
                <a16:creationId xmlns:a16="http://schemas.microsoft.com/office/drawing/2014/main" id="{7D5E1DDB-39A5-2C39-9C1C-D4ACD7739C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B3CF9-5D2D-1DCE-1F65-1EADAC258511}"/>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251071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EDE1B-2291-A8F3-D833-7C118CFB50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7D20C81-776C-28C4-C324-1D3C126C0AA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EC6C33D-C5BC-C747-8D49-5F8EC25922EB}"/>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5C80FCCC-5869-BCDE-CFA0-3D3B8250C2F1}"/>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6" name="Footer Placeholder 5">
            <a:extLst>
              <a:ext uri="{FF2B5EF4-FFF2-40B4-BE49-F238E27FC236}">
                <a16:creationId xmlns:a16="http://schemas.microsoft.com/office/drawing/2014/main" id="{051AA0D9-101C-B0CB-CB27-5BF3CFC20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FA3551-E282-7C66-D4AB-DCCFC2E15BAD}"/>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847073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A883-C05C-E00C-17C5-A98922B9CFE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5C5B6B7-E67F-64AB-3DC7-AA3A4E864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AE26525-6CD6-011C-DF9E-E20C487B7E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85A1CC9-A29D-D0BF-8576-20BC6AF870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E9A7988-F5CB-0662-65D7-8CC250FCC46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02CBCC02-84A1-CB7E-F943-4969121D2734}"/>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8" name="Footer Placeholder 7">
            <a:extLst>
              <a:ext uri="{FF2B5EF4-FFF2-40B4-BE49-F238E27FC236}">
                <a16:creationId xmlns:a16="http://schemas.microsoft.com/office/drawing/2014/main" id="{F11F1AC7-1BA6-3378-1BD1-B09BEA7D93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A2563-E818-FCB3-9B0F-5A515A319713}"/>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1914396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03CF5-DF0C-0A3A-D70D-BAB8C88A44B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B909094-6AA7-8913-5A20-6EBAD90BE56B}"/>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4" name="Footer Placeholder 3">
            <a:extLst>
              <a:ext uri="{FF2B5EF4-FFF2-40B4-BE49-F238E27FC236}">
                <a16:creationId xmlns:a16="http://schemas.microsoft.com/office/drawing/2014/main" id="{234E4CD3-BDC0-31AA-4412-5AB49CC7F19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49549F-C20B-C82C-D24F-17B36A3F171B}"/>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393947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563DE5-DF02-3843-93AB-42474996D7B6}"/>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3" name="Footer Placeholder 2">
            <a:extLst>
              <a:ext uri="{FF2B5EF4-FFF2-40B4-BE49-F238E27FC236}">
                <a16:creationId xmlns:a16="http://schemas.microsoft.com/office/drawing/2014/main" id="{BE1748EC-B6E8-2479-AC91-2489577101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581C3B4-83AB-B82B-E977-035190D0E6F5}"/>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3682861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313D7-2C3E-77D8-F104-AFFFFE29BBB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1725635-1DD2-FE71-4502-4C3AC16317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86594E6-8684-1622-ABF7-E38F6D129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91320CB-B038-CE36-9F30-D543512C5D3D}"/>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6" name="Footer Placeholder 5">
            <a:extLst>
              <a:ext uri="{FF2B5EF4-FFF2-40B4-BE49-F238E27FC236}">
                <a16:creationId xmlns:a16="http://schemas.microsoft.com/office/drawing/2014/main" id="{1C261266-A702-848A-939B-09F5394170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A79B89-9679-47B1-26A8-D8230998134D}"/>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578700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A508-AF38-8974-BAA7-6BDD2D6BA9D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4828D3B-3EF0-972E-BD34-340E84C502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2D21E3-ADBC-C8D9-8EDC-247C0B0F42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9452661-2F23-C7AA-4E50-60BAC9133F38}"/>
              </a:ext>
            </a:extLst>
          </p:cNvPr>
          <p:cNvSpPr>
            <a:spLocks noGrp="1"/>
          </p:cNvSpPr>
          <p:nvPr>
            <p:ph type="dt" sz="half" idx="10"/>
          </p:nvPr>
        </p:nvSpPr>
        <p:spPr/>
        <p:txBody>
          <a:bodyPr/>
          <a:lstStyle/>
          <a:p>
            <a:fld id="{03398270-C407-404B-BF9F-57B0775E6290}" type="datetimeFigureOut">
              <a:rPr lang="en-US" smtClean="0"/>
              <a:t>11/18/24</a:t>
            </a:fld>
            <a:endParaRPr lang="en-US"/>
          </a:p>
        </p:txBody>
      </p:sp>
      <p:sp>
        <p:nvSpPr>
          <p:cNvPr id="6" name="Footer Placeholder 5">
            <a:extLst>
              <a:ext uri="{FF2B5EF4-FFF2-40B4-BE49-F238E27FC236}">
                <a16:creationId xmlns:a16="http://schemas.microsoft.com/office/drawing/2014/main" id="{74C5E011-92D9-B597-3DDB-A40FB462A9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12DBA1-FE86-DABD-BBC4-100A9E09EC68}"/>
              </a:ext>
            </a:extLst>
          </p:cNvPr>
          <p:cNvSpPr>
            <a:spLocks noGrp="1"/>
          </p:cNvSpPr>
          <p:nvPr>
            <p:ph type="sldNum" sz="quarter" idx="12"/>
          </p:nvPr>
        </p:nvSpPr>
        <p:spPr/>
        <p:txBody>
          <a:bodyPr/>
          <a:lstStyle/>
          <a:p>
            <a:fld id="{46392E6E-7604-8341-BD68-5A3864C732EF}" type="slidenum">
              <a:rPr lang="en-US" smtClean="0"/>
              <a:t>‹#›</a:t>
            </a:fld>
            <a:endParaRPr lang="en-US"/>
          </a:p>
        </p:txBody>
      </p:sp>
    </p:spTree>
    <p:extLst>
      <p:ext uri="{BB962C8B-B14F-4D97-AF65-F5344CB8AC3E}">
        <p14:creationId xmlns:p14="http://schemas.microsoft.com/office/powerpoint/2010/main" val="3757440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2866B6-6713-B2E8-4447-172BE64CE2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8BCA523-55A5-B41A-AC3C-387B697927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1533074-09C5-4192-5120-6283CAE8D7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398270-C407-404B-BF9F-57B0775E6290}" type="datetimeFigureOut">
              <a:rPr lang="en-US" smtClean="0"/>
              <a:t>11/18/24</a:t>
            </a:fld>
            <a:endParaRPr lang="en-US"/>
          </a:p>
        </p:txBody>
      </p:sp>
      <p:sp>
        <p:nvSpPr>
          <p:cNvPr id="5" name="Footer Placeholder 4">
            <a:extLst>
              <a:ext uri="{FF2B5EF4-FFF2-40B4-BE49-F238E27FC236}">
                <a16:creationId xmlns:a16="http://schemas.microsoft.com/office/drawing/2014/main" id="{02806099-3378-5334-EEBA-510AB0C8C3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7431938-9E9D-7C50-67F8-67366703CE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6392E6E-7604-8341-BD68-5A3864C732EF}" type="slidenum">
              <a:rPr lang="en-US" smtClean="0"/>
              <a:t>‹#›</a:t>
            </a:fld>
            <a:endParaRPr lang="en-US"/>
          </a:p>
        </p:txBody>
      </p:sp>
    </p:spTree>
    <p:extLst>
      <p:ext uri="{BB962C8B-B14F-4D97-AF65-F5344CB8AC3E}">
        <p14:creationId xmlns:p14="http://schemas.microsoft.com/office/powerpoint/2010/main" val="33522573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8.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1.xml"/><Relationship Id="rId7" Type="http://schemas.openxmlformats.org/officeDocument/2006/relationships/image" Target="../media/image2.png"/><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12.xml"/><Relationship Id="rId7" Type="http://schemas.openxmlformats.org/officeDocument/2006/relationships/image" Target="../media/image2.png"/><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3.sv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hyperlink" Target="https://pixnio.com/de/essen-trinken/fokussierung-mittagessen-linie-betrieben-eine-cafeteria-custodians" TargetMode="External"/><Relationship Id="rId7" Type="http://schemas.openxmlformats.org/officeDocument/2006/relationships/diagramColors" Target="../diagrams/colors16.xml"/><Relationship Id="rId2" Type="http://schemas.openxmlformats.org/officeDocument/2006/relationships/image" Target="../media/image14.jpg"/><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10" Type="http://schemas.openxmlformats.org/officeDocument/2006/relationships/image" Target="../media/image3.svg"/><Relationship Id="rId4" Type="http://schemas.openxmlformats.org/officeDocument/2006/relationships/diagramData" Target="../diagrams/data16.xml"/><Relationship Id="rId9" Type="http://schemas.openxmlformats.org/officeDocument/2006/relationships/image" Target="../media/image2.png"/></Relationships>
</file>

<file path=ppt/slides/_rels/slide41.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hyperlink" Target="http://fnoschese.wordpress.com/2010/08/06/the-2-interactive-whiteboard/" TargetMode="External"/><Relationship Id="rId7" Type="http://schemas.openxmlformats.org/officeDocument/2006/relationships/diagramColors" Target="../diagrams/colors17.xml"/><Relationship Id="rId2" Type="http://schemas.openxmlformats.org/officeDocument/2006/relationships/image" Target="../media/image15.jpg"/><Relationship Id="rId1" Type="http://schemas.openxmlformats.org/officeDocument/2006/relationships/slideLayout" Target="../slideLayouts/slideLayout2.xml"/><Relationship Id="rId6" Type="http://schemas.openxmlformats.org/officeDocument/2006/relationships/diagramQuickStyle" Target="../diagrams/quickStyle17.xml"/><Relationship Id="rId5" Type="http://schemas.openxmlformats.org/officeDocument/2006/relationships/diagramLayout" Target="../diagrams/layout17.xml"/><Relationship Id="rId10" Type="http://schemas.openxmlformats.org/officeDocument/2006/relationships/image" Target="../media/image16.svg"/><Relationship Id="rId4" Type="http://schemas.openxmlformats.org/officeDocument/2006/relationships/diagramData" Target="../diagrams/data17.xml"/><Relationship Id="rId9" Type="http://schemas.openxmlformats.org/officeDocument/2006/relationships/image" Target="../media/image2.png"/></Relationships>
</file>

<file path=ppt/slides/_rels/slide42.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hyperlink" Target="https://www.flickr.com/photos/rllayman/68662191/" TargetMode="External"/><Relationship Id="rId7" Type="http://schemas.openxmlformats.org/officeDocument/2006/relationships/diagramColors" Target="../diagrams/colors18.xml"/><Relationship Id="rId2" Type="http://schemas.openxmlformats.org/officeDocument/2006/relationships/image" Target="../media/image17.jpg"/><Relationship Id="rId1" Type="http://schemas.openxmlformats.org/officeDocument/2006/relationships/slideLayout" Target="../slideLayouts/slideLayout2.xml"/><Relationship Id="rId6" Type="http://schemas.openxmlformats.org/officeDocument/2006/relationships/diagramQuickStyle" Target="../diagrams/quickStyle18.xml"/><Relationship Id="rId5" Type="http://schemas.openxmlformats.org/officeDocument/2006/relationships/diagramLayout" Target="../diagrams/layout18.xml"/><Relationship Id="rId10" Type="http://schemas.openxmlformats.org/officeDocument/2006/relationships/image" Target="../media/image3.svg"/><Relationship Id="rId4" Type="http://schemas.openxmlformats.org/officeDocument/2006/relationships/diagramData" Target="../diagrams/data18.xml"/><Relationship Id="rId9" Type="http://schemas.openxmlformats.org/officeDocument/2006/relationships/image" Target="../media/image2.png"/></Relationships>
</file>

<file path=ppt/slides/_rels/slide4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hyperlink" Target="https://www.flickr.com/photos/leehaywood/4607221200" TargetMode="External"/><Relationship Id="rId7" Type="http://schemas.openxmlformats.org/officeDocument/2006/relationships/diagramColors" Target="../diagrams/colors19.xml"/><Relationship Id="rId2" Type="http://schemas.openxmlformats.org/officeDocument/2006/relationships/image" Target="../media/image18.jpg"/><Relationship Id="rId1" Type="http://schemas.openxmlformats.org/officeDocument/2006/relationships/slideLayout" Target="../slideLayouts/slideLayout2.xml"/><Relationship Id="rId6" Type="http://schemas.openxmlformats.org/officeDocument/2006/relationships/diagramQuickStyle" Target="../diagrams/quickStyle19.xml"/><Relationship Id="rId5" Type="http://schemas.openxmlformats.org/officeDocument/2006/relationships/diagramLayout" Target="../diagrams/layout19.xml"/><Relationship Id="rId10" Type="http://schemas.openxmlformats.org/officeDocument/2006/relationships/image" Target="../media/image3.svg"/><Relationship Id="rId4" Type="http://schemas.openxmlformats.org/officeDocument/2006/relationships/diagramData" Target="../diagrams/data19.xml"/><Relationship Id="rId9" Type="http://schemas.openxmlformats.org/officeDocument/2006/relationships/image" Target="../media/image2.png"/></Relationships>
</file>

<file path=ppt/slides/_rels/slide4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0.xml"/><Relationship Id="rId7" Type="http://schemas.openxmlformats.org/officeDocument/2006/relationships/image" Target="../media/image2.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4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1.xml"/><Relationship Id="rId7" Type="http://schemas.openxmlformats.org/officeDocument/2006/relationships/image" Target="../media/image2.png"/><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20.svg"/><Relationship Id="rId13" Type="http://schemas.openxmlformats.org/officeDocument/2006/relationships/image" Target="../media/image25.png"/><Relationship Id="rId3" Type="http://schemas.openxmlformats.org/officeDocument/2006/relationships/diagramLayout" Target="../diagrams/layout22.xml"/><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openxmlformats.org/officeDocument/2006/relationships/image" Target="../media/image23.png"/><Relationship Id="rId5" Type="http://schemas.openxmlformats.org/officeDocument/2006/relationships/diagramColors" Target="../diagrams/colors22.xml"/><Relationship Id="rId10" Type="http://schemas.openxmlformats.org/officeDocument/2006/relationships/image" Target="../media/image22.svg"/><Relationship Id="rId4" Type="http://schemas.openxmlformats.org/officeDocument/2006/relationships/diagramQuickStyle" Target="../diagrams/quickStyle22.xml"/><Relationship Id="rId9" Type="http://schemas.openxmlformats.org/officeDocument/2006/relationships/image" Target="../media/image21.png"/><Relationship Id="rId14" Type="http://schemas.openxmlformats.org/officeDocument/2006/relationships/image" Target="../media/image26.svg"/></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5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5.xml"/><Relationship Id="rId7" Type="http://schemas.openxmlformats.org/officeDocument/2006/relationships/image" Target="../media/image2.png"/><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5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diagramLayout" Target="../diagrams/layout26.xml"/><Relationship Id="rId7" Type="http://schemas.openxmlformats.org/officeDocument/2006/relationships/image" Target="../media/image2.png"/><Relationship Id="rId2" Type="http://schemas.openxmlformats.org/officeDocument/2006/relationships/diagramData" Target="../diagrams/data26.xml"/><Relationship Id="rId1" Type="http://schemas.openxmlformats.org/officeDocument/2006/relationships/slideLayout" Target="../slideLayouts/slideLayout2.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53.xml.rels><?xml version="1.0" encoding="UTF-8" standalone="yes"?>
<Relationships xmlns="http://schemas.openxmlformats.org/package/2006/relationships"><Relationship Id="rId3" Type="http://schemas.openxmlformats.org/officeDocument/2006/relationships/hyperlink" Target="mailto:contact@bsensory.org" TargetMode="External"/><Relationship Id="rId7" Type="http://schemas.openxmlformats.org/officeDocument/2006/relationships/hyperlink" Target="http://pngimg.com/download/19972"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png"/><Relationship Id="rId4" Type="http://schemas.openxmlformats.org/officeDocument/2006/relationships/hyperlink" Target="http://www.bsensory.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802086"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C432BB4-A3B5-CB74-F441-5807DE4B5C3F}"/>
              </a:ext>
            </a:extLst>
          </p:cNvPr>
          <p:cNvSpPr>
            <a:spLocks noGrp="1"/>
          </p:cNvSpPr>
          <p:nvPr>
            <p:ph type="ctrTitle"/>
          </p:nvPr>
        </p:nvSpPr>
        <p:spPr>
          <a:xfrm>
            <a:off x="773408" y="992094"/>
            <a:ext cx="3616913" cy="2795160"/>
          </a:xfrm>
        </p:spPr>
        <p:txBody>
          <a:bodyPr>
            <a:normAutofit/>
          </a:bodyPr>
          <a:lstStyle/>
          <a:p>
            <a:r>
              <a:rPr lang="en-US" sz="4400" dirty="0"/>
              <a:t>Advanced Sensory Needs Practitioner Course </a:t>
            </a:r>
          </a:p>
        </p:txBody>
      </p:sp>
      <p:sp>
        <p:nvSpPr>
          <p:cNvPr id="3" name="Subtitle 2">
            <a:extLst>
              <a:ext uri="{FF2B5EF4-FFF2-40B4-BE49-F238E27FC236}">
                <a16:creationId xmlns:a16="http://schemas.microsoft.com/office/drawing/2014/main" id="{126BB1A2-CDE1-F52F-582C-2A23C6E23F5C}"/>
              </a:ext>
            </a:extLst>
          </p:cNvPr>
          <p:cNvSpPr>
            <a:spLocks noGrp="1"/>
          </p:cNvSpPr>
          <p:nvPr>
            <p:ph type="subTitle" idx="1"/>
          </p:nvPr>
        </p:nvSpPr>
        <p:spPr>
          <a:xfrm>
            <a:off x="996287" y="4121253"/>
            <a:ext cx="3125337" cy="1136843"/>
          </a:xfrm>
        </p:spPr>
        <p:txBody>
          <a:bodyPr>
            <a:normAutofit/>
          </a:bodyPr>
          <a:lstStyle/>
          <a:p>
            <a:r>
              <a:rPr lang="en-US" sz="1800"/>
              <a:t>Resource Booklet</a:t>
            </a:r>
          </a:p>
        </p:txBody>
      </p:sp>
      <p:pic>
        <p:nvPicPr>
          <p:cNvPr id="4" name="Picture 3" descr="A logo with a bee flying&#10;&#10;Description automatically generated">
            <a:extLst>
              <a:ext uri="{FF2B5EF4-FFF2-40B4-BE49-F238E27FC236}">
                <a16:creationId xmlns:a16="http://schemas.microsoft.com/office/drawing/2014/main" id="{963DF626-65E6-4590-B95B-65A07B853BBA}"/>
              </a:ext>
            </a:extLst>
          </p:cNvPr>
          <p:cNvPicPr>
            <a:picLocks noChangeAspect="1"/>
          </p:cNvPicPr>
          <p:nvPr/>
        </p:nvPicPr>
        <p:blipFill rotWithShape="1">
          <a:blip r:embed="rId2"/>
          <a:srcRect t="8099" r="2" b="2"/>
          <a:stretch/>
        </p:blipFill>
        <p:spPr>
          <a:xfrm>
            <a:off x="6012008" y="578738"/>
            <a:ext cx="5476134" cy="5670549"/>
          </a:xfrm>
          <a:prstGeom prst="rect">
            <a:avLst/>
          </a:prstGeom>
        </p:spPr>
      </p:pic>
    </p:spTree>
    <p:extLst>
      <p:ext uri="{BB962C8B-B14F-4D97-AF65-F5344CB8AC3E}">
        <p14:creationId xmlns:p14="http://schemas.microsoft.com/office/powerpoint/2010/main" val="2933532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DBFBF8-6B82-70DD-6E6B-13F32DAA23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36B4CA-00F7-3AC8-66C5-A10E14504E03}"/>
              </a:ext>
            </a:extLst>
          </p:cNvPr>
          <p:cNvSpPr>
            <a:spLocks noGrp="1"/>
          </p:cNvSpPr>
          <p:nvPr>
            <p:ph type="title"/>
          </p:nvPr>
        </p:nvSpPr>
        <p:spPr>
          <a:xfrm>
            <a:off x="3538003" y="699461"/>
            <a:ext cx="4246167" cy="1374658"/>
          </a:xfrm>
        </p:spPr>
        <p:txBody>
          <a:bodyPr/>
          <a:lstStyle/>
          <a:p>
            <a:pPr defTabSz="941832"/>
            <a:r>
              <a:rPr lang="en-US" sz="4532" kern="1200" dirty="0">
                <a:solidFill>
                  <a:schemeClr val="tx1"/>
                </a:solidFill>
                <a:latin typeface="+mj-lt"/>
                <a:ea typeface="+mj-ea"/>
                <a:cs typeface="+mj-cs"/>
              </a:rPr>
              <a:t>Tactile-seeking</a:t>
            </a:r>
            <a:endParaRPr lang="en-US" dirty="0"/>
          </a:p>
        </p:txBody>
      </p:sp>
      <p:pic>
        <p:nvPicPr>
          <p:cNvPr id="5" name="Picture 6">
            <a:extLst>
              <a:ext uri="{FF2B5EF4-FFF2-40B4-BE49-F238E27FC236}">
                <a16:creationId xmlns:a16="http://schemas.microsoft.com/office/drawing/2014/main" id="{3D734533-F56C-F42B-5514-E27B7B228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558" y="473340"/>
            <a:ext cx="2166082" cy="1624561"/>
          </a:xfrm>
          <a:prstGeom prst="rect">
            <a:avLst/>
          </a:prstGeom>
        </p:spPr>
      </p:pic>
      <p:pic>
        <p:nvPicPr>
          <p:cNvPr id="6" name="Picture 5">
            <a:extLst>
              <a:ext uri="{FF2B5EF4-FFF2-40B4-BE49-F238E27FC236}">
                <a16:creationId xmlns:a16="http://schemas.microsoft.com/office/drawing/2014/main" id="{D8D7E185-3294-3053-BCB1-C9D5D216DF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31" y="449558"/>
            <a:ext cx="2166082" cy="1624561"/>
          </a:xfrm>
          <a:prstGeom prst="rect">
            <a:avLst/>
          </a:prstGeom>
        </p:spPr>
      </p:pic>
      <p:graphicFrame>
        <p:nvGraphicFramePr>
          <p:cNvPr id="8" name="Content Placeholder 7">
            <a:extLst>
              <a:ext uri="{FF2B5EF4-FFF2-40B4-BE49-F238E27FC236}">
                <a16:creationId xmlns:a16="http://schemas.microsoft.com/office/drawing/2014/main" id="{835FFBF1-F1D1-D66E-123B-8396BD45DA39}"/>
              </a:ext>
            </a:extLst>
          </p:cNvPr>
          <p:cNvGraphicFramePr>
            <a:graphicFrameLocks noGrp="1"/>
          </p:cNvGraphicFramePr>
          <p:nvPr>
            <p:ph idx="1"/>
          </p:nvPr>
        </p:nvGraphicFramePr>
        <p:xfrm>
          <a:off x="252230" y="2336802"/>
          <a:ext cx="11704418" cy="4363006"/>
        </p:xfrm>
        <a:graphic>
          <a:graphicData uri="http://schemas.openxmlformats.org/drawingml/2006/table">
            <a:tbl>
              <a:tblPr>
                <a:tableStyleId>{3C2FFA5D-87B4-456A-9821-1D502468CF0F}</a:tableStyleId>
              </a:tblPr>
              <a:tblGrid>
                <a:gridCol w="2525694">
                  <a:extLst>
                    <a:ext uri="{9D8B030D-6E8A-4147-A177-3AD203B41FA5}">
                      <a16:colId xmlns:a16="http://schemas.microsoft.com/office/drawing/2014/main" val="3209044802"/>
                    </a:ext>
                  </a:extLst>
                </a:gridCol>
                <a:gridCol w="9178724">
                  <a:extLst>
                    <a:ext uri="{9D8B030D-6E8A-4147-A177-3AD203B41FA5}">
                      <a16:colId xmlns:a16="http://schemas.microsoft.com/office/drawing/2014/main" val="3551298257"/>
                    </a:ext>
                  </a:extLst>
                </a:gridCol>
              </a:tblGrid>
              <a:tr h="128570">
                <a:tc>
                  <a:txBody>
                    <a:bodyPr/>
                    <a:lstStyle/>
                    <a:p>
                      <a:r>
                        <a:rPr lang="en-GB" sz="1200" b="1" dirty="0"/>
                        <a:t>Characteristic</a:t>
                      </a:r>
                      <a:endParaRPr lang="en-GB" sz="1200" dirty="0"/>
                    </a:p>
                  </a:txBody>
                  <a:tcPr marL="26857" marR="26857" marT="13429" marB="13429" anchor="ctr"/>
                </a:tc>
                <a:tc>
                  <a:txBody>
                    <a:bodyPr/>
                    <a:lstStyle/>
                    <a:p>
                      <a:r>
                        <a:rPr lang="en-GB" sz="1200" b="1" dirty="0"/>
                        <a:t>Description</a:t>
                      </a:r>
                      <a:endParaRPr lang="en-GB" sz="1200" dirty="0"/>
                    </a:p>
                  </a:txBody>
                  <a:tcPr marL="26857" marR="26857" marT="13429" marB="13429" anchor="ctr"/>
                </a:tc>
                <a:extLst>
                  <a:ext uri="{0D108BD9-81ED-4DB2-BD59-A6C34878D82A}">
                    <a16:rowId xmlns:a16="http://schemas.microsoft.com/office/drawing/2014/main" val="3819269976"/>
                  </a:ext>
                </a:extLst>
              </a:tr>
              <a:tr h="417850">
                <a:tc>
                  <a:txBody>
                    <a:bodyPr/>
                    <a:lstStyle/>
                    <a:p>
                      <a:r>
                        <a:rPr lang="en-GB" sz="1200" b="1" dirty="0"/>
                        <a:t>Frequent Touching or Feeling Objects</a:t>
                      </a:r>
                      <a:endParaRPr lang="en-GB" sz="1200" dirty="0"/>
                    </a:p>
                  </a:txBody>
                  <a:tcPr marL="26857" marR="26857" marT="13429" marB="13429" anchor="ctr"/>
                </a:tc>
                <a:tc>
                  <a:txBody>
                    <a:bodyPr/>
                    <a:lstStyle/>
                    <a:p>
                      <a:r>
                        <a:rPr lang="en-GB" sz="1200" dirty="0"/>
                        <a:t>Individuals often touch or feel objects, surfaces, or materials around them, using their hands to explore textures, shapes, and temperatures.</a:t>
                      </a:r>
                    </a:p>
                  </a:txBody>
                  <a:tcPr marL="26857" marR="26857" marT="13429" marB="13429" anchor="ctr"/>
                </a:tc>
                <a:extLst>
                  <a:ext uri="{0D108BD9-81ED-4DB2-BD59-A6C34878D82A}">
                    <a16:rowId xmlns:a16="http://schemas.microsoft.com/office/drawing/2014/main" val="209547006"/>
                  </a:ext>
                </a:extLst>
              </a:tr>
              <a:tr h="417850">
                <a:tc>
                  <a:txBody>
                    <a:bodyPr/>
                    <a:lstStyle/>
                    <a:p>
                      <a:r>
                        <a:rPr lang="en-GB" sz="1200" b="1" dirty="0"/>
                        <a:t>Preference for Tactile Activities</a:t>
                      </a:r>
                      <a:endParaRPr lang="en-GB" sz="1200" dirty="0"/>
                    </a:p>
                  </a:txBody>
                  <a:tcPr marL="26857" marR="26857" marT="13429" marB="13429" anchor="ctr"/>
                </a:tc>
                <a:tc>
                  <a:txBody>
                    <a:bodyPr/>
                    <a:lstStyle/>
                    <a:p>
                      <a:r>
                        <a:rPr lang="en-GB" sz="1200" dirty="0"/>
                        <a:t>Tactile seekers show a strong preference for activities that involve tactile stimulation, such as playing with sensory materials, messy play, and hands-on crafts.</a:t>
                      </a:r>
                    </a:p>
                  </a:txBody>
                  <a:tcPr marL="26857" marR="26857" marT="13429" marB="13429" anchor="ctr"/>
                </a:tc>
                <a:extLst>
                  <a:ext uri="{0D108BD9-81ED-4DB2-BD59-A6C34878D82A}">
                    <a16:rowId xmlns:a16="http://schemas.microsoft.com/office/drawing/2014/main" val="2379066075"/>
                  </a:ext>
                </a:extLst>
              </a:tr>
              <a:tr h="417850">
                <a:tc>
                  <a:txBody>
                    <a:bodyPr/>
                    <a:lstStyle/>
                    <a:p>
                      <a:r>
                        <a:rPr lang="en-GB" sz="1200" b="1" dirty="0"/>
                        <a:t>Exploration of Different Textures</a:t>
                      </a:r>
                      <a:endParaRPr lang="en-GB" sz="1200" dirty="0"/>
                    </a:p>
                  </a:txBody>
                  <a:tcPr marL="26857" marR="26857" marT="13429" marB="13429" anchor="ctr"/>
                </a:tc>
                <a:tc>
                  <a:txBody>
                    <a:bodyPr/>
                    <a:lstStyle/>
                    <a:p>
                      <a:r>
                        <a:rPr lang="en-GB" sz="1200" dirty="0"/>
                        <a:t>They actively seek opportunities to explore a variety of textures, enjoying surfaces with different qualities like rough, smooth, soft, or bumpy.</a:t>
                      </a:r>
                    </a:p>
                  </a:txBody>
                  <a:tcPr marL="26857" marR="26857" marT="13429" marB="13429" anchor="ctr"/>
                </a:tc>
                <a:extLst>
                  <a:ext uri="{0D108BD9-81ED-4DB2-BD59-A6C34878D82A}">
                    <a16:rowId xmlns:a16="http://schemas.microsoft.com/office/drawing/2014/main" val="657469511"/>
                  </a:ext>
                </a:extLst>
              </a:tr>
              <a:tr h="417850">
                <a:tc>
                  <a:txBody>
                    <a:bodyPr/>
                    <a:lstStyle/>
                    <a:p>
                      <a:r>
                        <a:rPr lang="en-GB" sz="1200" b="1" dirty="0"/>
                        <a:t>Seeking Physical Contact</a:t>
                      </a:r>
                      <a:endParaRPr lang="en-GB" sz="1200" dirty="0"/>
                    </a:p>
                  </a:txBody>
                  <a:tcPr marL="26857" marR="26857" marT="13429" marB="13429" anchor="ctr"/>
                </a:tc>
                <a:tc>
                  <a:txBody>
                    <a:bodyPr/>
                    <a:lstStyle/>
                    <a:p>
                      <a:r>
                        <a:rPr lang="en-GB" sz="1200" dirty="0"/>
                        <a:t>Tactile seekers may seek physical contact with others for tactile stimulation, enjoying hugs, cuddles, or hand-holding, and close proximity with loved ones.</a:t>
                      </a:r>
                    </a:p>
                  </a:txBody>
                  <a:tcPr marL="26857" marR="26857" marT="13429" marB="13429" anchor="ctr"/>
                </a:tc>
                <a:extLst>
                  <a:ext uri="{0D108BD9-81ED-4DB2-BD59-A6C34878D82A}">
                    <a16:rowId xmlns:a16="http://schemas.microsoft.com/office/drawing/2014/main" val="2074520975"/>
                  </a:ext>
                </a:extLst>
              </a:tr>
              <a:tr h="417850">
                <a:tc>
                  <a:txBody>
                    <a:bodyPr/>
                    <a:lstStyle/>
                    <a:p>
                      <a:r>
                        <a:rPr lang="en-GB" sz="1200" b="1" dirty="0"/>
                        <a:t>Engagement in Self-Stimulatory Behaviours</a:t>
                      </a:r>
                      <a:endParaRPr lang="en-GB" sz="1200" dirty="0"/>
                    </a:p>
                  </a:txBody>
                  <a:tcPr marL="26857" marR="26857" marT="13429" marB="13429" anchor="ctr"/>
                </a:tc>
                <a:tc>
                  <a:txBody>
                    <a:bodyPr/>
                    <a:lstStyle/>
                    <a:p>
                      <a:r>
                        <a:rPr lang="en-GB" sz="1200" dirty="0"/>
                        <a:t>They may engage in self-stimulatory behaviour's (e.g., rubbing, scratching, squeezing) to regulate sensory experiences and promote relaxation.</a:t>
                      </a:r>
                    </a:p>
                  </a:txBody>
                  <a:tcPr marL="26857" marR="26857" marT="13429" marB="13429" anchor="ctr"/>
                </a:tc>
                <a:extLst>
                  <a:ext uri="{0D108BD9-81ED-4DB2-BD59-A6C34878D82A}">
                    <a16:rowId xmlns:a16="http://schemas.microsoft.com/office/drawing/2014/main" val="986010402"/>
                  </a:ext>
                </a:extLst>
              </a:tr>
              <a:tr h="417850">
                <a:tc>
                  <a:txBody>
                    <a:bodyPr/>
                    <a:lstStyle/>
                    <a:p>
                      <a:r>
                        <a:rPr lang="en-GB" sz="1200" b="1" dirty="0"/>
                        <a:t>Preference for Certain Fabrics or Materials</a:t>
                      </a:r>
                      <a:endParaRPr lang="en-GB" sz="1200" dirty="0"/>
                    </a:p>
                  </a:txBody>
                  <a:tcPr marL="26857" marR="26857" marT="13429" marB="13429" anchor="ctr"/>
                </a:tc>
                <a:tc>
                  <a:txBody>
                    <a:bodyPr/>
                    <a:lstStyle/>
                    <a:p>
                      <a:r>
                        <a:rPr lang="en-GB" sz="1200" dirty="0"/>
                        <a:t>Individuals may have a strong preference for specific fabrics or materials that provide tactile satisfaction, seeking comforting textures in clothing or bedding.</a:t>
                      </a:r>
                    </a:p>
                  </a:txBody>
                  <a:tcPr marL="26857" marR="26857" marT="13429" marB="13429" anchor="ctr"/>
                </a:tc>
                <a:extLst>
                  <a:ext uri="{0D108BD9-81ED-4DB2-BD59-A6C34878D82A}">
                    <a16:rowId xmlns:a16="http://schemas.microsoft.com/office/drawing/2014/main" val="9111198"/>
                  </a:ext>
                </a:extLst>
              </a:tr>
              <a:tr h="417850">
                <a:tc>
                  <a:txBody>
                    <a:bodyPr/>
                    <a:lstStyle/>
                    <a:p>
                      <a:r>
                        <a:rPr lang="en-GB" sz="1200" b="1" dirty="0"/>
                        <a:t>Craving for Sensory Input</a:t>
                      </a:r>
                      <a:endParaRPr lang="en-GB" sz="1200" dirty="0"/>
                    </a:p>
                  </a:txBody>
                  <a:tcPr marL="26857" marR="26857" marT="13429" marB="13429" anchor="ctr"/>
                </a:tc>
                <a:tc>
                  <a:txBody>
                    <a:bodyPr/>
                    <a:lstStyle/>
                    <a:p>
                      <a:r>
                        <a:rPr lang="en-GB" sz="1200" dirty="0"/>
                        <a:t>Tactile seekers may crave sensory input and seek opportunities to satisfy their tactile needs, becoming restless when deprived of tactile stimulation.</a:t>
                      </a:r>
                    </a:p>
                  </a:txBody>
                  <a:tcPr marL="26857" marR="26857" marT="13429" marB="13429" anchor="ctr"/>
                </a:tc>
                <a:extLst>
                  <a:ext uri="{0D108BD9-81ED-4DB2-BD59-A6C34878D82A}">
                    <a16:rowId xmlns:a16="http://schemas.microsoft.com/office/drawing/2014/main" val="2067080515"/>
                  </a:ext>
                </a:extLst>
              </a:tr>
              <a:tr h="417850">
                <a:tc>
                  <a:txBody>
                    <a:bodyPr/>
                    <a:lstStyle/>
                    <a:p>
                      <a:r>
                        <a:rPr lang="en-GB" sz="1200" b="1" dirty="0"/>
                        <a:t>Difficulty with Personal Space Boundaries</a:t>
                      </a:r>
                      <a:endParaRPr lang="en-GB" sz="1200" dirty="0"/>
                    </a:p>
                  </a:txBody>
                  <a:tcPr marL="26857" marR="26857" marT="13429" marB="13429" anchor="ctr"/>
                </a:tc>
                <a:tc>
                  <a:txBody>
                    <a:bodyPr/>
                    <a:lstStyle/>
                    <a:p>
                      <a:r>
                        <a:rPr lang="en-GB" sz="1200" dirty="0"/>
                        <a:t>They may struggle with respecting personal space, often invading others' personal space in pursuit of tactile stimulation, sometimes disregarding social cues.</a:t>
                      </a:r>
                    </a:p>
                  </a:txBody>
                  <a:tcPr marL="26857" marR="26857" marT="13429" marB="13429" anchor="ctr"/>
                </a:tc>
                <a:extLst>
                  <a:ext uri="{0D108BD9-81ED-4DB2-BD59-A6C34878D82A}">
                    <a16:rowId xmlns:a16="http://schemas.microsoft.com/office/drawing/2014/main" val="1389825358"/>
                  </a:ext>
                </a:extLst>
              </a:tr>
              <a:tr h="417850">
                <a:tc>
                  <a:txBody>
                    <a:bodyPr/>
                    <a:lstStyle/>
                    <a:p>
                      <a:r>
                        <a:rPr lang="en-GB" sz="1200" b="1" dirty="0"/>
                        <a:t>Preference for Messy Play</a:t>
                      </a:r>
                      <a:endParaRPr lang="en-GB" sz="1200" dirty="0"/>
                    </a:p>
                  </a:txBody>
                  <a:tcPr marL="26857" marR="26857" marT="13429" marB="13429" anchor="ctr"/>
                </a:tc>
                <a:tc>
                  <a:txBody>
                    <a:bodyPr/>
                    <a:lstStyle/>
                    <a:p>
                      <a:r>
                        <a:rPr lang="en-GB" sz="1200" dirty="0"/>
                        <a:t>Tactile seekers enjoy messy play and tactile exploration activities (e.g., playing with mud, sand, water, slime, or playdough) and the sensory experience of getting dirty.</a:t>
                      </a:r>
                    </a:p>
                  </a:txBody>
                  <a:tcPr marL="26857" marR="26857" marT="13429" marB="13429" anchor="ctr"/>
                </a:tc>
                <a:extLst>
                  <a:ext uri="{0D108BD9-81ED-4DB2-BD59-A6C34878D82A}">
                    <a16:rowId xmlns:a16="http://schemas.microsoft.com/office/drawing/2014/main" val="2544963788"/>
                  </a:ext>
                </a:extLst>
              </a:tr>
              <a:tr h="0">
                <a:tc>
                  <a:txBody>
                    <a:bodyPr/>
                    <a:lstStyle/>
                    <a:p>
                      <a:r>
                        <a:rPr lang="en-GB" sz="1200" b="1" dirty="0"/>
                        <a:t>Engagement in Fidgeting or Manipulative Behaviours</a:t>
                      </a:r>
                      <a:endParaRPr lang="en-GB" sz="1200" dirty="0"/>
                    </a:p>
                  </a:txBody>
                  <a:tcPr marL="26857" marR="26857" marT="13429" marB="13429" anchor="ctr"/>
                </a:tc>
                <a:tc>
                  <a:txBody>
                    <a:bodyPr/>
                    <a:lstStyle/>
                    <a:p>
                      <a:r>
                        <a:rPr lang="en-GB" sz="1200" dirty="0"/>
                        <a:t>They may engage in fidgeting or manipulating objects in their environment to satisfy their tactile needs, constantly touching or playing with items around them.</a:t>
                      </a:r>
                    </a:p>
                  </a:txBody>
                  <a:tcPr marL="26857" marR="26857" marT="13429" marB="13429" anchor="ctr"/>
                </a:tc>
                <a:extLst>
                  <a:ext uri="{0D108BD9-81ED-4DB2-BD59-A6C34878D82A}">
                    <a16:rowId xmlns:a16="http://schemas.microsoft.com/office/drawing/2014/main" val="3448737954"/>
                  </a:ext>
                </a:extLst>
              </a:tr>
            </a:tbl>
          </a:graphicData>
        </a:graphic>
      </p:graphicFrame>
      <p:pic>
        <p:nvPicPr>
          <p:cNvPr id="3" name="Graphic 2" descr="Closed book with solid fill">
            <a:extLst>
              <a:ext uri="{FF2B5EF4-FFF2-40B4-BE49-F238E27FC236}">
                <a16:creationId xmlns:a16="http://schemas.microsoft.com/office/drawing/2014/main" id="{7167606C-AEE0-7692-7ACA-FDC6C30A06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4599" y="977974"/>
            <a:ext cx="567728" cy="567728"/>
          </a:xfrm>
          <a:prstGeom prst="rect">
            <a:avLst/>
          </a:prstGeom>
        </p:spPr>
      </p:pic>
    </p:spTree>
    <p:extLst>
      <p:ext uri="{BB962C8B-B14F-4D97-AF65-F5344CB8AC3E}">
        <p14:creationId xmlns:p14="http://schemas.microsoft.com/office/powerpoint/2010/main" val="10125536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DAC1C-10B5-399E-2A65-4A3AA6901B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06564B-B80E-9460-AA3A-E0654D32084C}"/>
              </a:ext>
            </a:extLst>
          </p:cNvPr>
          <p:cNvSpPr>
            <a:spLocks noGrp="1"/>
          </p:cNvSpPr>
          <p:nvPr>
            <p:ph type="title"/>
          </p:nvPr>
        </p:nvSpPr>
        <p:spPr>
          <a:xfrm>
            <a:off x="2710543" y="699461"/>
            <a:ext cx="5073627" cy="1374658"/>
          </a:xfrm>
        </p:spPr>
        <p:txBody>
          <a:bodyPr/>
          <a:lstStyle/>
          <a:p>
            <a:pPr defTabSz="941832"/>
            <a:r>
              <a:rPr lang="en-US" sz="4532" kern="1200" dirty="0">
                <a:solidFill>
                  <a:schemeClr val="tx1"/>
                </a:solidFill>
                <a:latin typeface="+mj-lt"/>
                <a:ea typeface="+mj-ea"/>
                <a:cs typeface="+mj-cs"/>
              </a:rPr>
              <a:t>Tactile-avoiding</a:t>
            </a:r>
            <a:endParaRPr lang="en-US" dirty="0"/>
          </a:p>
        </p:txBody>
      </p:sp>
      <p:pic>
        <p:nvPicPr>
          <p:cNvPr id="5" name="Picture 6">
            <a:extLst>
              <a:ext uri="{FF2B5EF4-FFF2-40B4-BE49-F238E27FC236}">
                <a16:creationId xmlns:a16="http://schemas.microsoft.com/office/drawing/2014/main" id="{E49BEF37-2ABB-A76D-5D40-2617622CF1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81558" y="473340"/>
            <a:ext cx="2166082" cy="1624561"/>
          </a:xfrm>
          <a:prstGeom prst="rect">
            <a:avLst/>
          </a:prstGeom>
        </p:spPr>
      </p:pic>
      <p:pic>
        <p:nvPicPr>
          <p:cNvPr id="6" name="Picture 5">
            <a:extLst>
              <a:ext uri="{FF2B5EF4-FFF2-40B4-BE49-F238E27FC236}">
                <a16:creationId xmlns:a16="http://schemas.microsoft.com/office/drawing/2014/main" id="{6F32B5F8-C8E4-9938-D836-7E7AE54A6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231" y="449558"/>
            <a:ext cx="2166082" cy="1624561"/>
          </a:xfrm>
          <a:prstGeom prst="rect">
            <a:avLst/>
          </a:prstGeom>
        </p:spPr>
      </p:pic>
      <p:graphicFrame>
        <p:nvGraphicFramePr>
          <p:cNvPr id="7" name="Table 6">
            <a:extLst>
              <a:ext uri="{FF2B5EF4-FFF2-40B4-BE49-F238E27FC236}">
                <a16:creationId xmlns:a16="http://schemas.microsoft.com/office/drawing/2014/main" id="{5322DF63-2ACA-1AEF-99E8-CBDCDF93C835}"/>
              </a:ext>
            </a:extLst>
          </p:cNvPr>
          <p:cNvGraphicFramePr>
            <a:graphicFrameLocks noGrp="1"/>
          </p:cNvGraphicFramePr>
          <p:nvPr/>
        </p:nvGraphicFramePr>
        <p:xfrm>
          <a:off x="209067" y="2097901"/>
          <a:ext cx="11773866" cy="4513984"/>
        </p:xfrm>
        <a:graphic>
          <a:graphicData uri="http://schemas.openxmlformats.org/drawingml/2006/table">
            <a:tbl>
              <a:tblPr>
                <a:tableStyleId>{3C2FFA5D-87B4-456A-9821-1D502468CF0F}</a:tableStyleId>
              </a:tblPr>
              <a:tblGrid>
                <a:gridCol w="3197026">
                  <a:extLst>
                    <a:ext uri="{9D8B030D-6E8A-4147-A177-3AD203B41FA5}">
                      <a16:colId xmlns:a16="http://schemas.microsoft.com/office/drawing/2014/main" val="870812760"/>
                    </a:ext>
                  </a:extLst>
                </a:gridCol>
                <a:gridCol w="8576840">
                  <a:extLst>
                    <a:ext uri="{9D8B030D-6E8A-4147-A177-3AD203B41FA5}">
                      <a16:colId xmlns:a16="http://schemas.microsoft.com/office/drawing/2014/main" val="3954341278"/>
                    </a:ext>
                  </a:extLst>
                </a:gridCol>
              </a:tblGrid>
              <a:tr h="124078">
                <a:tc>
                  <a:txBody>
                    <a:bodyPr/>
                    <a:lstStyle/>
                    <a:p>
                      <a:r>
                        <a:rPr lang="en-GB" sz="1200" b="1" dirty="0"/>
                        <a:t>Characteristic</a:t>
                      </a:r>
                      <a:endParaRPr lang="en-GB" sz="1200" dirty="0"/>
                    </a:p>
                  </a:txBody>
                  <a:tcPr marL="24650" marR="24650" marT="12325" marB="12325" anchor="ctr"/>
                </a:tc>
                <a:tc>
                  <a:txBody>
                    <a:bodyPr/>
                    <a:lstStyle/>
                    <a:p>
                      <a:r>
                        <a:rPr lang="en-GB" sz="1200" b="1" dirty="0"/>
                        <a:t>Description</a:t>
                      </a:r>
                      <a:endParaRPr lang="en-GB" sz="1200" dirty="0"/>
                    </a:p>
                  </a:txBody>
                  <a:tcPr marL="24650" marR="24650" marT="12325" marB="12325" anchor="ctr"/>
                </a:tc>
                <a:extLst>
                  <a:ext uri="{0D108BD9-81ED-4DB2-BD59-A6C34878D82A}">
                    <a16:rowId xmlns:a16="http://schemas.microsoft.com/office/drawing/2014/main" val="2328658630"/>
                  </a:ext>
                </a:extLst>
              </a:tr>
              <a:tr h="394253">
                <a:tc>
                  <a:txBody>
                    <a:bodyPr/>
                    <a:lstStyle/>
                    <a:p>
                      <a:r>
                        <a:rPr lang="en-GB" sz="1200" b="1" dirty="0"/>
                        <a:t>Avoidance of Certain Textures</a:t>
                      </a:r>
                      <a:endParaRPr lang="en-GB" sz="1200" dirty="0"/>
                    </a:p>
                  </a:txBody>
                  <a:tcPr marL="24650" marR="24650" marT="12325" marB="12325" anchor="ctr"/>
                </a:tc>
                <a:tc>
                  <a:txBody>
                    <a:bodyPr/>
                    <a:lstStyle/>
                    <a:p>
                      <a:r>
                        <a:rPr lang="en-GB" sz="1200" dirty="0"/>
                        <a:t>Individuals may actively avoid touching or interacting with surfaces or materials they find unpleasant, expressing discomfort with rough, sticky, or abrasive textures.</a:t>
                      </a:r>
                    </a:p>
                  </a:txBody>
                  <a:tcPr marL="24650" marR="24650" marT="12325" marB="12325" anchor="ctr"/>
                </a:tc>
                <a:extLst>
                  <a:ext uri="{0D108BD9-81ED-4DB2-BD59-A6C34878D82A}">
                    <a16:rowId xmlns:a16="http://schemas.microsoft.com/office/drawing/2014/main" val="173532762"/>
                  </a:ext>
                </a:extLst>
              </a:tr>
              <a:tr h="394253">
                <a:tc>
                  <a:txBody>
                    <a:bodyPr/>
                    <a:lstStyle/>
                    <a:p>
                      <a:r>
                        <a:rPr lang="en-GB" sz="1200" b="1" dirty="0"/>
                        <a:t>Refusal to Wear Certain Clothing</a:t>
                      </a:r>
                      <a:endParaRPr lang="en-GB" sz="1200" dirty="0"/>
                    </a:p>
                  </a:txBody>
                  <a:tcPr marL="24650" marR="24650" marT="12325" marB="12325" anchor="ctr"/>
                </a:tc>
                <a:tc>
                  <a:txBody>
                    <a:bodyPr/>
                    <a:lstStyle/>
                    <a:p>
                      <a:r>
                        <a:rPr lang="en-GB" sz="1200" dirty="0"/>
                        <a:t>Tactile avoiders may refuse to wear clothing or fabrics they find uncomfortable, preferring loose-fitting or soft materials to minimize tactile discomfort.</a:t>
                      </a:r>
                    </a:p>
                  </a:txBody>
                  <a:tcPr marL="24650" marR="24650" marT="12325" marB="12325" anchor="ctr"/>
                </a:tc>
                <a:extLst>
                  <a:ext uri="{0D108BD9-81ED-4DB2-BD59-A6C34878D82A}">
                    <a16:rowId xmlns:a16="http://schemas.microsoft.com/office/drawing/2014/main" val="638624885"/>
                  </a:ext>
                </a:extLst>
              </a:tr>
              <a:tr h="394253">
                <a:tc>
                  <a:txBody>
                    <a:bodyPr/>
                    <a:lstStyle/>
                    <a:p>
                      <a:r>
                        <a:rPr lang="en-GB" sz="1200" b="1" dirty="0"/>
                        <a:t>Sensitivity to Tags or Seams</a:t>
                      </a:r>
                      <a:endParaRPr lang="en-GB" sz="1200" dirty="0"/>
                    </a:p>
                  </a:txBody>
                  <a:tcPr marL="24650" marR="24650" marT="12325" marB="12325" anchor="ctr"/>
                </a:tc>
                <a:tc>
                  <a:txBody>
                    <a:bodyPr/>
                    <a:lstStyle/>
                    <a:p>
                      <a:r>
                        <a:rPr lang="en-GB" sz="1200" dirty="0"/>
                        <a:t>They may be hypersensitive to tags, seams, or labels in clothing, finding them irritating; often cutting tags off or seeking tugless clothing to avoid discomfort.</a:t>
                      </a:r>
                    </a:p>
                  </a:txBody>
                  <a:tcPr marL="24650" marR="24650" marT="12325" marB="12325" anchor="ctr"/>
                </a:tc>
                <a:extLst>
                  <a:ext uri="{0D108BD9-81ED-4DB2-BD59-A6C34878D82A}">
                    <a16:rowId xmlns:a16="http://schemas.microsoft.com/office/drawing/2014/main" val="4124697472"/>
                  </a:ext>
                </a:extLst>
              </a:tr>
              <a:tr h="394253">
                <a:tc>
                  <a:txBody>
                    <a:bodyPr/>
                    <a:lstStyle/>
                    <a:p>
                      <a:r>
                        <a:rPr lang="en-GB" sz="1200" b="1" dirty="0"/>
                        <a:t>Avoidance of Physical Contact</a:t>
                      </a:r>
                      <a:endParaRPr lang="en-GB" sz="1200" dirty="0"/>
                    </a:p>
                  </a:txBody>
                  <a:tcPr marL="24650" marR="24650" marT="12325" marB="12325" anchor="ctr"/>
                </a:tc>
                <a:tc>
                  <a:txBody>
                    <a:bodyPr/>
                    <a:lstStyle/>
                    <a:p>
                      <a:r>
                        <a:rPr lang="en-GB" sz="1200" dirty="0"/>
                        <a:t>Tactile avoiders may shy away from physical contact (e.g., hugs, handshakes) and may experience discomfort or anxiety in situations where contact is expected.</a:t>
                      </a:r>
                    </a:p>
                  </a:txBody>
                  <a:tcPr marL="24650" marR="24650" marT="12325" marB="12325" anchor="ctr"/>
                </a:tc>
                <a:extLst>
                  <a:ext uri="{0D108BD9-81ED-4DB2-BD59-A6C34878D82A}">
                    <a16:rowId xmlns:a16="http://schemas.microsoft.com/office/drawing/2014/main" val="926874551"/>
                  </a:ext>
                </a:extLst>
              </a:tr>
              <a:tr h="485234">
                <a:tc>
                  <a:txBody>
                    <a:bodyPr/>
                    <a:lstStyle/>
                    <a:p>
                      <a:r>
                        <a:rPr lang="en-GB" sz="1200" b="1" dirty="0"/>
                        <a:t>Preference for Specific Touch Pressure</a:t>
                      </a:r>
                      <a:endParaRPr lang="en-GB" sz="1200" dirty="0"/>
                    </a:p>
                  </a:txBody>
                  <a:tcPr marL="24650" marR="24650" marT="12325" marB="12325" anchor="ctr"/>
                </a:tc>
                <a:tc>
                  <a:txBody>
                    <a:bodyPr/>
                    <a:lstStyle/>
                    <a:p>
                      <a:r>
                        <a:rPr lang="en-GB" sz="1200" dirty="0"/>
                        <a:t>Individuals may prefer specific touch pressures, avoiding touch that feels too light or too firm, seeking gentle and reassuring contact while avoiding overwhelming pressure.</a:t>
                      </a:r>
                    </a:p>
                  </a:txBody>
                  <a:tcPr marL="24650" marR="24650" marT="12325" marB="12325" anchor="ctr"/>
                </a:tc>
                <a:extLst>
                  <a:ext uri="{0D108BD9-81ED-4DB2-BD59-A6C34878D82A}">
                    <a16:rowId xmlns:a16="http://schemas.microsoft.com/office/drawing/2014/main" val="556321355"/>
                  </a:ext>
                </a:extLst>
              </a:tr>
              <a:tr h="394253">
                <a:tc>
                  <a:txBody>
                    <a:bodyPr/>
                    <a:lstStyle/>
                    <a:p>
                      <a:r>
                        <a:rPr lang="en-GB" sz="1200" b="1" dirty="0"/>
                        <a:t>Withdrawal from Tactile Activities</a:t>
                      </a:r>
                      <a:endParaRPr lang="en-GB" sz="1200" dirty="0"/>
                    </a:p>
                  </a:txBody>
                  <a:tcPr marL="24650" marR="24650" marT="12325" marB="12325" anchor="ctr"/>
                </a:tc>
                <a:tc>
                  <a:txBody>
                    <a:bodyPr/>
                    <a:lstStyle/>
                    <a:p>
                      <a:r>
                        <a:rPr lang="en-GB" sz="1200" dirty="0"/>
                        <a:t>They may withdraw from activities involving tactile stimulation, such as messy play or arts and crafts, to avoid touching or manipulating objects.</a:t>
                      </a:r>
                    </a:p>
                  </a:txBody>
                  <a:tcPr marL="24650" marR="24650" marT="12325" marB="12325" anchor="ctr"/>
                </a:tc>
                <a:extLst>
                  <a:ext uri="{0D108BD9-81ED-4DB2-BD59-A6C34878D82A}">
                    <a16:rowId xmlns:a16="http://schemas.microsoft.com/office/drawing/2014/main" val="1483091892"/>
                  </a:ext>
                </a:extLst>
              </a:tr>
              <a:tr h="485234">
                <a:tc>
                  <a:txBody>
                    <a:bodyPr/>
                    <a:lstStyle/>
                    <a:p>
                      <a:r>
                        <a:rPr lang="en-GB" sz="1200" b="1" dirty="0"/>
                        <a:t>Limited Exploration of Environments</a:t>
                      </a:r>
                      <a:endParaRPr lang="en-GB" sz="1200" dirty="0"/>
                    </a:p>
                  </a:txBody>
                  <a:tcPr marL="24650" marR="24650" marT="12325" marB="12325" anchor="ctr"/>
                </a:tc>
                <a:tc>
                  <a:txBody>
                    <a:bodyPr/>
                    <a:lstStyle/>
                    <a:p>
                      <a:r>
                        <a:rPr lang="en-GB" sz="1200" dirty="0"/>
                        <a:t>Tactile avoiders might avoid exploring new environments due to concerns about uncomfortable tactile stimuli, preferring familiar settings where they can control sensory input.</a:t>
                      </a:r>
                    </a:p>
                  </a:txBody>
                  <a:tcPr marL="24650" marR="24650" marT="12325" marB="12325" anchor="ctr"/>
                </a:tc>
                <a:extLst>
                  <a:ext uri="{0D108BD9-81ED-4DB2-BD59-A6C34878D82A}">
                    <a16:rowId xmlns:a16="http://schemas.microsoft.com/office/drawing/2014/main" val="815722303"/>
                  </a:ext>
                </a:extLst>
              </a:tr>
              <a:tr h="394253">
                <a:tc>
                  <a:txBody>
                    <a:bodyPr/>
                    <a:lstStyle/>
                    <a:p>
                      <a:r>
                        <a:rPr lang="en-GB" sz="1200" b="1" dirty="0"/>
                        <a:t>Preference for Cleanliness</a:t>
                      </a:r>
                      <a:endParaRPr lang="en-GB" sz="1200" dirty="0"/>
                    </a:p>
                  </a:txBody>
                  <a:tcPr marL="24650" marR="24650" marT="12325" marB="12325" anchor="ctr"/>
                </a:tc>
                <a:tc>
                  <a:txBody>
                    <a:bodyPr/>
                    <a:lstStyle/>
                    <a:p>
                      <a:r>
                        <a:rPr lang="en-GB" sz="1200" dirty="0"/>
                        <a:t>They may have a strong preference for cleanliness, avoiding contact with objects perceived as dirty and feeling anxious in unclean environments.</a:t>
                      </a:r>
                    </a:p>
                  </a:txBody>
                  <a:tcPr marL="24650" marR="24650" marT="12325" marB="12325" anchor="ctr"/>
                </a:tc>
                <a:extLst>
                  <a:ext uri="{0D108BD9-81ED-4DB2-BD59-A6C34878D82A}">
                    <a16:rowId xmlns:a16="http://schemas.microsoft.com/office/drawing/2014/main" val="3575128208"/>
                  </a:ext>
                </a:extLst>
              </a:tr>
              <a:tr h="485234">
                <a:tc>
                  <a:txBody>
                    <a:bodyPr/>
                    <a:lstStyle/>
                    <a:p>
                      <a:r>
                        <a:rPr lang="en-GB" sz="1200" b="1" dirty="0"/>
                        <a:t>Heightened Emotional Responses to Touch</a:t>
                      </a:r>
                      <a:endParaRPr lang="en-GB" sz="1200" dirty="0"/>
                    </a:p>
                  </a:txBody>
                  <a:tcPr marL="24650" marR="24650" marT="12325" marB="12325" anchor="ctr"/>
                </a:tc>
                <a:tc>
                  <a:txBody>
                    <a:bodyPr/>
                    <a:lstStyle/>
                    <a:p>
                      <a:r>
                        <a:rPr lang="en-GB" sz="1200" dirty="0"/>
                        <a:t>Tactile avoiders may exhibit heightened emotional responses to touch, such as fear or distress, becoming upset when touched unexpectedly or when encountering aversive stimuli.</a:t>
                      </a:r>
                    </a:p>
                  </a:txBody>
                  <a:tcPr marL="24650" marR="24650" marT="12325" marB="12325" anchor="ctr"/>
                </a:tc>
                <a:extLst>
                  <a:ext uri="{0D108BD9-81ED-4DB2-BD59-A6C34878D82A}">
                    <a16:rowId xmlns:a16="http://schemas.microsoft.com/office/drawing/2014/main" val="2640918616"/>
                  </a:ext>
                </a:extLst>
              </a:tr>
              <a:tr h="485234">
                <a:tc>
                  <a:txBody>
                    <a:bodyPr/>
                    <a:lstStyle/>
                    <a:p>
                      <a:r>
                        <a:rPr lang="en-GB" sz="1200" b="1" dirty="0"/>
                        <a:t>Difficulty with Self-Care Activities</a:t>
                      </a:r>
                      <a:endParaRPr lang="en-GB" sz="1200" dirty="0"/>
                    </a:p>
                  </a:txBody>
                  <a:tcPr marL="24650" marR="24650" marT="12325" marB="12325" anchor="ctr"/>
                </a:tc>
                <a:tc>
                  <a:txBody>
                    <a:bodyPr/>
                    <a:lstStyle/>
                    <a:p>
                      <a:r>
                        <a:rPr lang="en-GB" sz="1200" dirty="0"/>
                        <a:t>They may struggle with self-care tasks like bathing or grooming, often expressing reluctance to engage in activities involving tactile sensations, affecting hygiene routines.</a:t>
                      </a:r>
                    </a:p>
                  </a:txBody>
                  <a:tcPr marL="24650" marR="24650" marT="12325" marB="12325" anchor="ctr"/>
                </a:tc>
                <a:extLst>
                  <a:ext uri="{0D108BD9-81ED-4DB2-BD59-A6C34878D82A}">
                    <a16:rowId xmlns:a16="http://schemas.microsoft.com/office/drawing/2014/main" val="2847118435"/>
                  </a:ext>
                </a:extLst>
              </a:tr>
            </a:tbl>
          </a:graphicData>
        </a:graphic>
      </p:graphicFrame>
      <p:pic>
        <p:nvPicPr>
          <p:cNvPr id="3" name="Graphic 2" descr="Closed book with solid fill">
            <a:extLst>
              <a:ext uri="{FF2B5EF4-FFF2-40B4-BE49-F238E27FC236}">
                <a16:creationId xmlns:a16="http://schemas.microsoft.com/office/drawing/2014/main" id="{A743916D-615B-CDAA-F986-51E8BB8BAA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79628" y="977974"/>
            <a:ext cx="567728" cy="567728"/>
          </a:xfrm>
          <a:prstGeom prst="rect">
            <a:avLst/>
          </a:prstGeom>
        </p:spPr>
      </p:pic>
    </p:spTree>
    <p:extLst>
      <p:ext uri="{BB962C8B-B14F-4D97-AF65-F5344CB8AC3E}">
        <p14:creationId xmlns:p14="http://schemas.microsoft.com/office/powerpoint/2010/main" val="2880354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30DB-38A5-EC20-E214-7EF2000D9E07}"/>
              </a:ext>
            </a:extLst>
          </p:cNvPr>
          <p:cNvSpPr>
            <a:spLocks noGrp="1"/>
          </p:cNvSpPr>
          <p:nvPr>
            <p:ph type="title"/>
          </p:nvPr>
        </p:nvSpPr>
        <p:spPr>
          <a:xfrm>
            <a:off x="680321" y="2063262"/>
            <a:ext cx="3739279" cy="2661052"/>
          </a:xfrm>
        </p:spPr>
        <p:txBody>
          <a:bodyPr>
            <a:normAutofit/>
          </a:bodyPr>
          <a:lstStyle/>
          <a:p>
            <a:pPr algn="r"/>
            <a:r>
              <a:rPr lang="en-GB" sz="3700" dirty="0"/>
              <a:t>Here are some strategies to create such an environment:</a:t>
            </a:r>
            <a:br>
              <a:rPr lang="en-GB" sz="3700" dirty="0"/>
            </a:br>
            <a:endParaRPr lang="en-US" sz="3700" dirty="0"/>
          </a:p>
        </p:txBody>
      </p:sp>
      <p:graphicFrame>
        <p:nvGraphicFramePr>
          <p:cNvPr id="5" name="Content Placeholder 2">
            <a:extLst>
              <a:ext uri="{FF2B5EF4-FFF2-40B4-BE49-F238E27FC236}">
                <a16:creationId xmlns:a16="http://schemas.microsoft.com/office/drawing/2014/main" id="{7F3B5DEE-A682-E599-731C-ABAB5E812A01}"/>
              </a:ext>
            </a:extLst>
          </p:cNvPr>
          <p:cNvGraphicFramePr>
            <a:graphicFrameLocks noGrp="1"/>
          </p:cNvGraphicFramePr>
          <p:nvPr>
            <p:ph idx="1"/>
          </p:nvPr>
        </p:nvGraphicFramePr>
        <p:xfrm>
          <a:off x="4964566" y="146958"/>
          <a:ext cx="7224258" cy="64987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F2775DE2-5769-FD37-B29E-8F43B8DD0E8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6710" y="195758"/>
            <a:ext cx="567728" cy="567728"/>
          </a:xfrm>
          <a:prstGeom prst="rect">
            <a:avLst/>
          </a:prstGeom>
        </p:spPr>
      </p:pic>
    </p:spTree>
    <p:extLst>
      <p:ext uri="{BB962C8B-B14F-4D97-AF65-F5344CB8AC3E}">
        <p14:creationId xmlns:p14="http://schemas.microsoft.com/office/powerpoint/2010/main" val="3396119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DFC6-29D0-53B7-7FBF-919F7DC267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EBD95D-CD5F-6D88-8BA9-4DA8069314F3}"/>
              </a:ext>
            </a:extLst>
          </p:cNvPr>
          <p:cNvSpPr>
            <a:spLocks noGrp="1"/>
          </p:cNvSpPr>
          <p:nvPr>
            <p:ph type="title"/>
          </p:nvPr>
        </p:nvSpPr>
        <p:spPr>
          <a:xfrm>
            <a:off x="5091099" y="756966"/>
            <a:ext cx="1967527" cy="1248649"/>
          </a:xfrm>
        </p:spPr>
        <p:txBody>
          <a:bodyPr/>
          <a:lstStyle/>
          <a:p>
            <a:pPr defTabSz="859536"/>
            <a:r>
              <a:rPr lang="en-US" sz="4136" kern="1200" dirty="0">
                <a:solidFill>
                  <a:schemeClr val="tx1"/>
                </a:solidFill>
                <a:latin typeface="+mj-lt"/>
                <a:ea typeface="+mj-ea"/>
                <a:cs typeface="+mj-cs"/>
              </a:rPr>
              <a:t>Visual</a:t>
            </a:r>
            <a:endParaRPr lang="en-US" dirty="0"/>
          </a:p>
        </p:txBody>
      </p:sp>
      <p:pic>
        <p:nvPicPr>
          <p:cNvPr id="5" name="Picture 6">
            <a:extLst>
              <a:ext uri="{FF2B5EF4-FFF2-40B4-BE49-F238E27FC236}">
                <a16:creationId xmlns:a16="http://schemas.microsoft.com/office/drawing/2014/main" id="{C7F35B53-90E0-D9C0-601F-1E75811036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002" y="657078"/>
            <a:ext cx="1967527" cy="1475645"/>
          </a:xfrm>
          <a:prstGeom prst="rect">
            <a:avLst/>
          </a:prstGeom>
        </p:spPr>
      </p:pic>
      <p:pic>
        <p:nvPicPr>
          <p:cNvPr id="6" name="Picture 5">
            <a:extLst>
              <a:ext uri="{FF2B5EF4-FFF2-40B4-BE49-F238E27FC236}">
                <a16:creationId xmlns:a16="http://schemas.microsoft.com/office/drawing/2014/main" id="{EE5700AA-83AD-3A1A-9934-4912672E37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20" y="529970"/>
            <a:ext cx="1967527" cy="1475645"/>
          </a:xfrm>
          <a:prstGeom prst="rect">
            <a:avLst/>
          </a:prstGeom>
        </p:spPr>
      </p:pic>
      <p:graphicFrame>
        <p:nvGraphicFramePr>
          <p:cNvPr id="8" name="Table 7">
            <a:extLst>
              <a:ext uri="{FF2B5EF4-FFF2-40B4-BE49-F238E27FC236}">
                <a16:creationId xmlns:a16="http://schemas.microsoft.com/office/drawing/2014/main" id="{DADDD1ED-C396-DBB8-2ED2-7DF5B22C3B03}"/>
              </a:ext>
            </a:extLst>
          </p:cNvPr>
          <p:cNvGraphicFramePr>
            <a:graphicFrameLocks noGrp="1"/>
          </p:cNvGraphicFramePr>
          <p:nvPr/>
        </p:nvGraphicFramePr>
        <p:xfrm>
          <a:off x="243067" y="2336800"/>
          <a:ext cx="11794604" cy="4399848"/>
        </p:xfrm>
        <a:graphic>
          <a:graphicData uri="http://schemas.openxmlformats.org/drawingml/2006/table">
            <a:tbl>
              <a:tblPr>
                <a:tableStyleId>{3C2FFA5D-87B4-456A-9821-1D502468CF0F}</a:tableStyleId>
              </a:tblPr>
              <a:tblGrid>
                <a:gridCol w="2905247">
                  <a:extLst>
                    <a:ext uri="{9D8B030D-6E8A-4147-A177-3AD203B41FA5}">
                      <a16:colId xmlns:a16="http://schemas.microsoft.com/office/drawing/2014/main" val="1321550581"/>
                    </a:ext>
                  </a:extLst>
                </a:gridCol>
                <a:gridCol w="8889357">
                  <a:extLst>
                    <a:ext uri="{9D8B030D-6E8A-4147-A177-3AD203B41FA5}">
                      <a16:colId xmlns:a16="http://schemas.microsoft.com/office/drawing/2014/main" val="236230949"/>
                    </a:ext>
                  </a:extLst>
                </a:gridCol>
              </a:tblGrid>
              <a:tr h="123721">
                <a:tc>
                  <a:txBody>
                    <a:bodyPr/>
                    <a:lstStyle/>
                    <a:p>
                      <a:r>
                        <a:rPr lang="en-GB" sz="1100" b="1" dirty="0"/>
                        <a:t>Characteristic</a:t>
                      </a:r>
                      <a:endParaRPr lang="en-GB" sz="1100" dirty="0"/>
                    </a:p>
                  </a:txBody>
                  <a:tcPr marL="25706" marR="25706" marT="12853" marB="12853" anchor="ctr"/>
                </a:tc>
                <a:tc>
                  <a:txBody>
                    <a:bodyPr/>
                    <a:lstStyle/>
                    <a:p>
                      <a:r>
                        <a:rPr lang="en-GB" sz="1100" b="1" dirty="0"/>
                        <a:t>Description</a:t>
                      </a:r>
                      <a:endParaRPr lang="en-GB" sz="1100" dirty="0"/>
                    </a:p>
                  </a:txBody>
                  <a:tcPr marL="25706" marR="25706" marT="12853" marB="12853" anchor="ctr"/>
                </a:tc>
                <a:extLst>
                  <a:ext uri="{0D108BD9-81ED-4DB2-BD59-A6C34878D82A}">
                    <a16:rowId xmlns:a16="http://schemas.microsoft.com/office/drawing/2014/main" val="3112598788"/>
                  </a:ext>
                </a:extLst>
              </a:tr>
              <a:tr h="494883">
                <a:tc>
                  <a:txBody>
                    <a:bodyPr/>
                    <a:lstStyle/>
                    <a:p>
                      <a:r>
                        <a:rPr lang="en-GB" sz="1100" b="1" dirty="0"/>
                        <a:t>Overstimulation</a:t>
                      </a:r>
                      <a:endParaRPr lang="en-GB" sz="1100" dirty="0"/>
                    </a:p>
                  </a:txBody>
                  <a:tcPr marL="25706" marR="25706" marT="12853" marB="12853" anchor="ctr"/>
                </a:tc>
                <a:tc>
                  <a:txBody>
                    <a:bodyPr/>
                    <a:lstStyle/>
                    <a:p>
                      <a:r>
                        <a:rPr lang="en-GB" sz="1100" dirty="0"/>
                        <a:t>Students may become visibly overwhelmed or agitated by excessive visual stimuli, displaying fidgeting, covering their eyes, or attempting to retreat from the environment.</a:t>
                      </a:r>
                    </a:p>
                  </a:txBody>
                  <a:tcPr marL="25706" marR="25706" marT="12853" marB="12853" anchor="ctr"/>
                </a:tc>
                <a:extLst>
                  <a:ext uri="{0D108BD9-81ED-4DB2-BD59-A6C34878D82A}">
                    <a16:rowId xmlns:a16="http://schemas.microsoft.com/office/drawing/2014/main" val="2803932854"/>
                  </a:ext>
                </a:extLst>
              </a:tr>
              <a:tr h="402092">
                <a:tc>
                  <a:txBody>
                    <a:bodyPr/>
                    <a:lstStyle/>
                    <a:p>
                      <a:r>
                        <a:rPr lang="en-GB" sz="1100" b="1" dirty="0"/>
                        <a:t>Difficulty Focusing</a:t>
                      </a:r>
                      <a:endParaRPr lang="en-GB" sz="1100" dirty="0"/>
                    </a:p>
                  </a:txBody>
                  <a:tcPr marL="25706" marR="25706" marT="12853" marB="12853" anchor="ctr"/>
                </a:tc>
                <a:tc>
                  <a:txBody>
                    <a:bodyPr/>
                    <a:lstStyle/>
                    <a:p>
                      <a:r>
                        <a:rPr lang="en-GB" sz="1100" dirty="0"/>
                        <a:t>Too much visual information can hinder concentration on tasks, leading to distraction, difficulty maintaining eye contact, and a short attention span.</a:t>
                      </a:r>
                    </a:p>
                  </a:txBody>
                  <a:tcPr marL="25706" marR="25706" marT="12853" marB="12853" anchor="ctr"/>
                </a:tc>
                <a:extLst>
                  <a:ext uri="{0D108BD9-81ED-4DB2-BD59-A6C34878D82A}">
                    <a16:rowId xmlns:a16="http://schemas.microsoft.com/office/drawing/2014/main" val="2937402813"/>
                  </a:ext>
                </a:extLst>
              </a:tr>
              <a:tr h="402092">
                <a:tc>
                  <a:txBody>
                    <a:bodyPr/>
                    <a:lstStyle/>
                    <a:p>
                      <a:r>
                        <a:rPr lang="en-GB" sz="1100" b="1" dirty="0"/>
                        <a:t>Heightened Anxiety</a:t>
                      </a:r>
                      <a:endParaRPr lang="en-GB" sz="1100" dirty="0"/>
                    </a:p>
                  </a:txBody>
                  <a:tcPr marL="25706" marR="25706" marT="12853" marB="12853" anchor="ctr"/>
                </a:tc>
                <a:tc>
                  <a:txBody>
                    <a:bodyPr/>
                    <a:lstStyle/>
                    <a:p>
                      <a:r>
                        <a:rPr lang="en-GB" sz="1100" dirty="0"/>
                        <a:t>Excessive visual input can trigger anxiety or stress, evidenced by signs such as increased heart rate, shallow breathing, or nervous behaviour's like nail-biting or pacing.</a:t>
                      </a:r>
                    </a:p>
                  </a:txBody>
                  <a:tcPr marL="25706" marR="25706" marT="12853" marB="12853" anchor="ctr"/>
                </a:tc>
                <a:extLst>
                  <a:ext uri="{0D108BD9-81ED-4DB2-BD59-A6C34878D82A}">
                    <a16:rowId xmlns:a16="http://schemas.microsoft.com/office/drawing/2014/main" val="1305480622"/>
                  </a:ext>
                </a:extLst>
              </a:tr>
              <a:tr h="402092">
                <a:tc>
                  <a:txBody>
                    <a:bodyPr/>
                    <a:lstStyle/>
                    <a:p>
                      <a:r>
                        <a:rPr lang="en-GB" sz="1100" b="1" dirty="0"/>
                        <a:t>Physical Discomfort</a:t>
                      </a:r>
                      <a:endParaRPr lang="en-GB" sz="1100" dirty="0"/>
                    </a:p>
                  </a:txBody>
                  <a:tcPr marL="25706" marR="25706" marT="12853" marB="12853" anchor="ctr"/>
                </a:tc>
                <a:tc>
                  <a:txBody>
                    <a:bodyPr/>
                    <a:lstStyle/>
                    <a:p>
                      <a:r>
                        <a:rPr lang="en-GB" sz="1100" dirty="0"/>
                        <a:t>Students may experience discomfort, including headaches, eye strain, or fatigue, when exposed to bright lights or cluttered environments for extended periods.</a:t>
                      </a:r>
                    </a:p>
                  </a:txBody>
                  <a:tcPr marL="25706" marR="25706" marT="12853" marB="12853" anchor="ctr"/>
                </a:tc>
                <a:extLst>
                  <a:ext uri="{0D108BD9-81ED-4DB2-BD59-A6C34878D82A}">
                    <a16:rowId xmlns:a16="http://schemas.microsoft.com/office/drawing/2014/main" val="4067936302"/>
                  </a:ext>
                </a:extLst>
              </a:tr>
              <a:tr h="402092">
                <a:tc>
                  <a:txBody>
                    <a:bodyPr/>
                    <a:lstStyle/>
                    <a:p>
                      <a:r>
                        <a:rPr lang="en-GB" sz="1100" b="1" dirty="0"/>
                        <a:t>Behavioural Changes</a:t>
                      </a:r>
                      <a:endParaRPr lang="en-GB" sz="1100" dirty="0"/>
                    </a:p>
                  </a:txBody>
                  <a:tcPr marL="25706" marR="25706" marT="12853" marB="12853" anchor="ctr"/>
                </a:tc>
                <a:tc>
                  <a:txBody>
                    <a:bodyPr/>
                    <a:lstStyle/>
                    <a:p>
                      <a:r>
                        <a:rPr lang="en-GB" sz="1100" dirty="0"/>
                        <a:t>Look for changes in behaviours, such as irritability, restlessness, or mood swings, indicating struggles with overwhelming visual sensory input.</a:t>
                      </a:r>
                    </a:p>
                  </a:txBody>
                  <a:tcPr marL="25706" marR="25706" marT="12853" marB="12853" anchor="ctr"/>
                </a:tc>
                <a:extLst>
                  <a:ext uri="{0D108BD9-81ED-4DB2-BD59-A6C34878D82A}">
                    <a16:rowId xmlns:a16="http://schemas.microsoft.com/office/drawing/2014/main" val="1265183146"/>
                  </a:ext>
                </a:extLst>
              </a:tr>
              <a:tr h="402092">
                <a:tc>
                  <a:txBody>
                    <a:bodyPr/>
                    <a:lstStyle/>
                    <a:p>
                      <a:r>
                        <a:rPr lang="en-GB" sz="1100" b="1" dirty="0"/>
                        <a:t>Avoidance Behaviours</a:t>
                      </a:r>
                      <a:endParaRPr lang="en-GB" sz="1100" dirty="0"/>
                    </a:p>
                  </a:txBody>
                  <a:tcPr marL="25706" marR="25706" marT="12853" marB="12853" anchor="ctr"/>
                </a:tc>
                <a:tc>
                  <a:txBody>
                    <a:bodyPr/>
                    <a:lstStyle/>
                    <a:p>
                      <a:r>
                        <a:rPr lang="en-GB" sz="1100" dirty="0"/>
                        <a:t>Some students may seek to avoid environments with excessive visual stimuli, preferring quieter or less visually stimulating areas in the classroom or school.</a:t>
                      </a:r>
                    </a:p>
                  </a:txBody>
                  <a:tcPr marL="25706" marR="25706" marT="12853" marB="12853" anchor="ctr"/>
                </a:tc>
                <a:extLst>
                  <a:ext uri="{0D108BD9-81ED-4DB2-BD59-A6C34878D82A}">
                    <a16:rowId xmlns:a16="http://schemas.microsoft.com/office/drawing/2014/main" val="1991408537"/>
                  </a:ext>
                </a:extLst>
              </a:tr>
              <a:tr h="402092">
                <a:tc>
                  <a:txBody>
                    <a:bodyPr/>
                    <a:lstStyle/>
                    <a:p>
                      <a:r>
                        <a:rPr lang="en-GB" sz="1100" b="1" dirty="0"/>
                        <a:t>Decreased Participation</a:t>
                      </a:r>
                      <a:endParaRPr lang="en-GB" sz="1100" dirty="0"/>
                    </a:p>
                  </a:txBody>
                  <a:tcPr marL="25706" marR="25706" marT="12853" marB="12853" anchor="ctr"/>
                </a:tc>
                <a:tc>
                  <a:txBody>
                    <a:bodyPr/>
                    <a:lstStyle/>
                    <a:p>
                      <a:r>
                        <a:rPr lang="en-GB" sz="1100" dirty="0"/>
                        <a:t>Overwhelmed students may withdraw from or disengage in classroom activities, resulting in decreased participation and academic performance.</a:t>
                      </a:r>
                    </a:p>
                  </a:txBody>
                  <a:tcPr marL="25706" marR="25706" marT="12853" marB="12853" anchor="ctr"/>
                </a:tc>
                <a:extLst>
                  <a:ext uri="{0D108BD9-81ED-4DB2-BD59-A6C34878D82A}">
                    <a16:rowId xmlns:a16="http://schemas.microsoft.com/office/drawing/2014/main" val="3808493487"/>
                  </a:ext>
                </a:extLst>
              </a:tr>
              <a:tr h="494883">
                <a:tc>
                  <a:txBody>
                    <a:bodyPr/>
                    <a:lstStyle/>
                    <a:p>
                      <a:r>
                        <a:rPr lang="en-GB" sz="1100" b="1" dirty="0"/>
                        <a:t>Sensory-Seeking Behaviours</a:t>
                      </a:r>
                      <a:endParaRPr lang="en-GB" sz="1100" dirty="0"/>
                    </a:p>
                  </a:txBody>
                  <a:tcPr marL="25706" marR="25706" marT="12853" marB="12853" anchor="ctr"/>
                </a:tc>
                <a:tc>
                  <a:txBody>
                    <a:bodyPr/>
                    <a:lstStyle/>
                    <a:p>
                      <a:r>
                        <a:rPr lang="en-GB" sz="1100" dirty="0"/>
                        <a:t>Conversely, some students might engage in sensory-seeking behaviour's, such as excessive touching or exploring visual materials, or seeking out bright, visually stimulating objects.</a:t>
                      </a:r>
                    </a:p>
                  </a:txBody>
                  <a:tcPr marL="25706" marR="25706" marT="12853" marB="12853" anchor="ctr"/>
                </a:tc>
                <a:extLst>
                  <a:ext uri="{0D108BD9-81ED-4DB2-BD59-A6C34878D82A}">
                    <a16:rowId xmlns:a16="http://schemas.microsoft.com/office/drawing/2014/main" val="3245716446"/>
                  </a:ext>
                </a:extLst>
              </a:tr>
              <a:tr h="402092">
                <a:tc>
                  <a:txBody>
                    <a:bodyPr/>
                    <a:lstStyle/>
                    <a:p>
                      <a:r>
                        <a:rPr lang="en-GB" sz="1100" b="1" dirty="0"/>
                        <a:t>Emotional Dysregulation</a:t>
                      </a:r>
                      <a:endParaRPr lang="en-GB" sz="1100" dirty="0"/>
                    </a:p>
                  </a:txBody>
                  <a:tcPr marL="25706" marR="25706" marT="12853" marB="12853" anchor="ctr"/>
                </a:tc>
                <a:tc>
                  <a:txBody>
                    <a:bodyPr/>
                    <a:lstStyle/>
                    <a:p>
                      <a:r>
                        <a:rPr lang="en-GB" sz="1100" dirty="0"/>
                        <a:t>Overload from visual sensory information can disrupt emotional regulation, leading to outbursts, meltdowns, or emotional instability in some students.</a:t>
                      </a:r>
                    </a:p>
                  </a:txBody>
                  <a:tcPr marL="25706" marR="25706" marT="12853" marB="12853" anchor="ctr"/>
                </a:tc>
                <a:extLst>
                  <a:ext uri="{0D108BD9-81ED-4DB2-BD59-A6C34878D82A}">
                    <a16:rowId xmlns:a16="http://schemas.microsoft.com/office/drawing/2014/main" val="2485303796"/>
                  </a:ext>
                </a:extLst>
              </a:tr>
              <a:tr h="402092">
                <a:tc>
                  <a:txBody>
                    <a:bodyPr/>
                    <a:lstStyle/>
                    <a:p>
                      <a:r>
                        <a:rPr lang="en-GB" sz="1100" b="1" dirty="0"/>
                        <a:t>Physical Symptoms</a:t>
                      </a:r>
                      <a:endParaRPr lang="en-GB" sz="1100" dirty="0"/>
                    </a:p>
                  </a:txBody>
                  <a:tcPr marL="25706" marR="25706" marT="12853" marB="12853" anchor="ctr"/>
                </a:tc>
                <a:tc>
                  <a:txBody>
                    <a:bodyPr/>
                    <a:lstStyle/>
                    <a:p>
                      <a:r>
                        <a:rPr lang="en-GB" sz="1100" dirty="0"/>
                        <a:t>In severe cases, students may experience physical symptoms like nausea, dizziness, or sensory overload headaches due to exposure to overwhelming visual stimuli.</a:t>
                      </a:r>
                    </a:p>
                  </a:txBody>
                  <a:tcPr marL="25706" marR="25706" marT="12853" marB="12853" anchor="ctr"/>
                </a:tc>
                <a:extLst>
                  <a:ext uri="{0D108BD9-81ED-4DB2-BD59-A6C34878D82A}">
                    <a16:rowId xmlns:a16="http://schemas.microsoft.com/office/drawing/2014/main" val="1762552410"/>
                  </a:ext>
                </a:extLst>
              </a:tr>
            </a:tbl>
          </a:graphicData>
        </a:graphic>
      </p:graphicFrame>
      <p:pic>
        <p:nvPicPr>
          <p:cNvPr id="3" name="Graphic 2" descr="Closed book with solid fill">
            <a:extLst>
              <a:ext uri="{FF2B5EF4-FFF2-40B4-BE49-F238E27FC236}">
                <a16:creationId xmlns:a16="http://schemas.microsoft.com/office/drawing/2014/main" id="{3D8A9F2D-EE10-A2D8-6B1A-317EA8BD4F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72080" y="983928"/>
            <a:ext cx="567728" cy="567728"/>
          </a:xfrm>
          <a:prstGeom prst="rect">
            <a:avLst/>
          </a:prstGeom>
        </p:spPr>
      </p:pic>
    </p:spTree>
    <p:extLst>
      <p:ext uri="{BB962C8B-B14F-4D97-AF65-F5344CB8AC3E}">
        <p14:creationId xmlns:p14="http://schemas.microsoft.com/office/powerpoint/2010/main" val="73953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BC97E-9A87-D24A-3521-A762DB36BF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12813-7A1C-888F-147D-C27F4A36AFEF}"/>
              </a:ext>
            </a:extLst>
          </p:cNvPr>
          <p:cNvSpPr>
            <a:spLocks noGrp="1"/>
          </p:cNvSpPr>
          <p:nvPr>
            <p:ph type="title"/>
          </p:nvPr>
        </p:nvSpPr>
        <p:spPr>
          <a:xfrm>
            <a:off x="3206187" y="756966"/>
            <a:ext cx="4489815" cy="1248649"/>
          </a:xfrm>
        </p:spPr>
        <p:txBody>
          <a:bodyPr>
            <a:normAutofit/>
          </a:bodyPr>
          <a:lstStyle/>
          <a:p>
            <a:pPr defTabSz="859536"/>
            <a:r>
              <a:rPr lang="en-US" sz="4136" kern="1200" dirty="0">
                <a:solidFill>
                  <a:schemeClr val="tx1"/>
                </a:solidFill>
                <a:latin typeface="+mj-lt"/>
                <a:ea typeface="+mj-ea"/>
                <a:cs typeface="+mj-cs"/>
              </a:rPr>
              <a:t>Visual- Too Little</a:t>
            </a:r>
            <a:endParaRPr lang="en-US" dirty="0"/>
          </a:p>
        </p:txBody>
      </p:sp>
      <p:pic>
        <p:nvPicPr>
          <p:cNvPr id="5" name="Picture 6">
            <a:extLst>
              <a:ext uri="{FF2B5EF4-FFF2-40B4-BE49-F238E27FC236}">
                <a16:creationId xmlns:a16="http://schemas.microsoft.com/office/drawing/2014/main" id="{99F845EF-6A20-285D-0B5E-8579C46AF7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002" y="657078"/>
            <a:ext cx="1967527" cy="1475645"/>
          </a:xfrm>
          <a:prstGeom prst="rect">
            <a:avLst/>
          </a:prstGeom>
        </p:spPr>
      </p:pic>
      <p:pic>
        <p:nvPicPr>
          <p:cNvPr id="6" name="Picture 5">
            <a:extLst>
              <a:ext uri="{FF2B5EF4-FFF2-40B4-BE49-F238E27FC236}">
                <a16:creationId xmlns:a16="http://schemas.microsoft.com/office/drawing/2014/main" id="{B3589E68-EA87-4917-6FAE-34E9CE9747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920" y="529970"/>
            <a:ext cx="1967527" cy="1475645"/>
          </a:xfrm>
          <a:prstGeom prst="rect">
            <a:avLst/>
          </a:prstGeom>
        </p:spPr>
      </p:pic>
      <p:graphicFrame>
        <p:nvGraphicFramePr>
          <p:cNvPr id="3" name="Table 2">
            <a:extLst>
              <a:ext uri="{FF2B5EF4-FFF2-40B4-BE49-F238E27FC236}">
                <a16:creationId xmlns:a16="http://schemas.microsoft.com/office/drawing/2014/main" id="{5B2BF331-4542-F262-B1C1-4C0D71D8ABF5}"/>
              </a:ext>
            </a:extLst>
          </p:cNvPr>
          <p:cNvGraphicFramePr>
            <a:graphicFrameLocks noGrp="1"/>
          </p:cNvGraphicFramePr>
          <p:nvPr/>
        </p:nvGraphicFramePr>
        <p:xfrm>
          <a:off x="395468" y="2085335"/>
          <a:ext cx="11401064" cy="4595314"/>
        </p:xfrm>
        <a:graphic>
          <a:graphicData uri="http://schemas.openxmlformats.org/drawingml/2006/table">
            <a:tbl>
              <a:tblPr>
                <a:tableStyleId>{3C2FFA5D-87B4-456A-9821-1D502468CF0F}</a:tableStyleId>
              </a:tblPr>
              <a:tblGrid>
                <a:gridCol w="3354729">
                  <a:extLst>
                    <a:ext uri="{9D8B030D-6E8A-4147-A177-3AD203B41FA5}">
                      <a16:colId xmlns:a16="http://schemas.microsoft.com/office/drawing/2014/main" val="2488821549"/>
                    </a:ext>
                  </a:extLst>
                </a:gridCol>
                <a:gridCol w="8046335">
                  <a:extLst>
                    <a:ext uri="{9D8B030D-6E8A-4147-A177-3AD203B41FA5}">
                      <a16:colId xmlns:a16="http://schemas.microsoft.com/office/drawing/2014/main" val="3078342733"/>
                    </a:ext>
                  </a:extLst>
                </a:gridCol>
              </a:tblGrid>
              <a:tr h="126860">
                <a:tc>
                  <a:txBody>
                    <a:bodyPr/>
                    <a:lstStyle/>
                    <a:p>
                      <a:r>
                        <a:rPr lang="en-GB" sz="1100" b="1" dirty="0"/>
                        <a:t>Characteristic</a:t>
                      </a:r>
                      <a:endParaRPr lang="en-GB" sz="1100" dirty="0"/>
                    </a:p>
                  </a:txBody>
                  <a:tcPr marL="24650" marR="24650" marT="12325" marB="12325" anchor="ctr"/>
                </a:tc>
                <a:tc>
                  <a:txBody>
                    <a:bodyPr/>
                    <a:lstStyle/>
                    <a:p>
                      <a:r>
                        <a:rPr lang="en-GB" sz="1100" b="1" dirty="0"/>
                        <a:t>Description</a:t>
                      </a:r>
                      <a:endParaRPr lang="en-GB" sz="1100" dirty="0"/>
                    </a:p>
                  </a:txBody>
                  <a:tcPr marL="24650" marR="24650" marT="12325" marB="12325" anchor="ctr"/>
                </a:tc>
                <a:extLst>
                  <a:ext uri="{0D108BD9-81ED-4DB2-BD59-A6C34878D82A}">
                    <a16:rowId xmlns:a16="http://schemas.microsoft.com/office/drawing/2014/main" val="343521272"/>
                  </a:ext>
                </a:extLst>
              </a:tr>
              <a:tr h="403094">
                <a:tc>
                  <a:txBody>
                    <a:bodyPr/>
                    <a:lstStyle/>
                    <a:p>
                      <a:r>
                        <a:rPr lang="en-GB" sz="1100" b="1" dirty="0"/>
                        <a:t>Lack of Engagement</a:t>
                      </a:r>
                      <a:endParaRPr lang="en-GB" sz="1100" dirty="0"/>
                    </a:p>
                  </a:txBody>
                  <a:tcPr marL="24650" marR="24650" marT="12325" marB="12325" anchor="ctr"/>
                </a:tc>
                <a:tc>
                  <a:txBody>
                    <a:bodyPr/>
                    <a:lstStyle/>
                    <a:p>
                      <a:r>
                        <a:rPr lang="en-GB" sz="1100" dirty="0"/>
                        <a:t>Students may appear disinterested or disengaged in classroom activities, showing minimal response to visual stimuli such as instructional materials or visual aids.</a:t>
                      </a:r>
                    </a:p>
                  </a:txBody>
                  <a:tcPr marL="24650" marR="24650" marT="12325" marB="12325" anchor="ctr"/>
                </a:tc>
                <a:extLst>
                  <a:ext uri="{0D108BD9-81ED-4DB2-BD59-A6C34878D82A}">
                    <a16:rowId xmlns:a16="http://schemas.microsoft.com/office/drawing/2014/main" val="174031011"/>
                  </a:ext>
                </a:extLst>
              </a:tr>
              <a:tr h="496115">
                <a:tc>
                  <a:txBody>
                    <a:bodyPr/>
                    <a:lstStyle/>
                    <a:p>
                      <a:r>
                        <a:rPr lang="en-GB" sz="1100" b="1" dirty="0"/>
                        <a:t>Difficulty Maintaining Attention</a:t>
                      </a:r>
                      <a:endParaRPr lang="en-GB" sz="1100" dirty="0"/>
                    </a:p>
                  </a:txBody>
                  <a:tcPr marL="24650" marR="24650" marT="12325" marB="12325" anchor="ctr"/>
                </a:tc>
                <a:tc>
                  <a:txBody>
                    <a:bodyPr/>
                    <a:lstStyle/>
                    <a:p>
                      <a:r>
                        <a:rPr lang="en-GB" sz="1100" dirty="0"/>
                        <a:t>A lack of visual stimulation can lead to challenges in maintaining focus; students may seem easily distracted, struggle to follow lessons, or exhibit signs of daydreaming.</a:t>
                      </a:r>
                    </a:p>
                  </a:txBody>
                  <a:tcPr marL="24650" marR="24650" marT="12325" marB="12325" anchor="ctr"/>
                </a:tc>
                <a:extLst>
                  <a:ext uri="{0D108BD9-81ED-4DB2-BD59-A6C34878D82A}">
                    <a16:rowId xmlns:a16="http://schemas.microsoft.com/office/drawing/2014/main" val="4204355016"/>
                  </a:ext>
                </a:extLst>
              </a:tr>
              <a:tr h="496115">
                <a:tc>
                  <a:txBody>
                    <a:bodyPr/>
                    <a:lstStyle/>
                    <a:p>
                      <a:r>
                        <a:rPr lang="en-GB" sz="1100" b="1" dirty="0"/>
                        <a:t>Limited Exploration</a:t>
                      </a:r>
                      <a:endParaRPr lang="en-GB" sz="1100" dirty="0"/>
                    </a:p>
                  </a:txBody>
                  <a:tcPr marL="24650" marR="24650" marT="12325" marB="12325" anchor="ctr"/>
                </a:tc>
                <a:tc>
                  <a:txBody>
                    <a:bodyPr/>
                    <a:lstStyle/>
                    <a:p>
                      <a:r>
                        <a:rPr lang="en-GB" sz="1100" dirty="0"/>
                        <a:t>Students may show little curiosity or motivation to visually explore their environment, not actively seeking out visual information or demonstrating interest in displays.</a:t>
                      </a:r>
                    </a:p>
                  </a:txBody>
                  <a:tcPr marL="24650" marR="24650" marT="12325" marB="12325" anchor="ctr"/>
                </a:tc>
                <a:extLst>
                  <a:ext uri="{0D108BD9-81ED-4DB2-BD59-A6C34878D82A}">
                    <a16:rowId xmlns:a16="http://schemas.microsoft.com/office/drawing/2014/main" val="1988113030"/>
                  </a:ext>
                </a:extLst>
              </a:tr>
              <a:tr h="403094">
                <a:tc>
                  <a:txBody>
                    <a:bodyPr/>
                    <a:lstStyle/>
                    <a:p>
                      <a:r>
                        <a:rPr lang="en-GB" sz="1100" b="1" dirty="0"/>
                        <a:t>Boredom</a:t>
                      </a:r>
                      <a:endParaRPr lang="en-GB" sz="1100" dirty="0"/>
                    </a:p>
                  </a:txBody>
                  <a:tcPr marL="24650" marR="24650" marT="12325" marB="12325" anchor="ctr"/>
                </a:tc>
                <a:tc>
                  <a:txBody>
                    <a:bodyPr/>
                    <a:lstStyle/>
                    <a:p>
                      <a:r>
                        <a:rPr lang="en-GB" sz="1100" dirty="0"/>
                        <a:t>A visually under-stimulating environment can foster boredom or apathy, with students expressing a lack of enthusiasm for activities and appearing lethargic or unmotivated.</a:t>
                      </a:r>
                    </a:p>
                  </a:txBody>
                  <a:tcPr marL="24650" marR="24650" marT="12325" marB="12325" anchor="ctr"/>
                </a:tc>
                <a:extLst>
                  <a:ext uri="{0D108BD9-81ED-4DB2-BD59-A6C34878D82A}">
                    <a16:rowId xmlns:a16="http://schemas.microsoft.com/office/drawing/2014/main" val="2988869314"/>
                  </a:ext>
                </a:extLst>
              </a:tr>
              <a:tr h="496115">
                <a:tc>
                  <a:txBody>
                    <a:bodyPr/>
                    <a:lstStyle/>
                    <a:p>
                      <a:r>
                        <a:rPr lang="en-GB" sz="1100" b="1" dirty="0"/>
                        <a:t>Slow Processing Speed</a:t>
                      </a:r>
                      <a:endParaRPr lang="en-GB" sz="1100" dirty="0"/>
                    </a:p>
                  </a:txBody>
                  <a:tcPr marL="24650" marR="24650" marT="12325" marB="12325" anchor="ctr"/>
                </a:tc>
                <a:tc>
                  <a:txBody>
                    <a:bodyPr/>
                    <a:lstStyle/>
                    <a:p>
                      <a:r>
                        <a:rPr lang="en-GB" sz="1100" dirty="0"/>
                        <a:t>Insufficient visual input can slow processing speed, causing students to take longer to comprehend and respond to visual information; they may need extra time for instructions.</a:t>
                      </a:r>
                    </a:p>
                  </a:txBody>
                  <a:tcPr marL="24650" marR="24650" marT="12325" marB="12325" anchor="ctr"/>
                </a:tc>
                <a:extLst>
                  <a:ext uri="{0D108BD9-81ED-4DB2-BD59-A6C34878D82A}">
                    <a16:rowId xmlns:a16="http://schemas.microsoft.com/office/drawing/2014/main" val="505772284"/>
                  </a:ext>
                </a:extLst>
              </a:tr>
              <a:tr h="403094">
                <a:tc>
                  <a:txBody>
                    <a:bodyPr/>
                    <a:lstStyle/>
                    <a:p>
                      <a:r>
                        <a:rPr lang="en-GB" sz="1100" b="1" dirty="0"/>
                        <a:t>Limited Creativity and Imagination</a:t>
                      </a:r>
                      <a:endParaRPr lang="en-GB" sz="1100" dirty="0"/>
                    </a:p>
                  </a:txBody>
                  <a:tcPr marL="24650" marR="24650" marT="12325" marB="12325" anchor="ctr"/>
                </a:tc>
                <a:tc>
                  <a:txBody>
                    <a:bodyPr/>
                    <a:lstStyle/>
                    <a:p>
                      <a:r>
                        <a:rPr lang="en-GB" sz="1100" dirty="0"/>
                        <a:t>Visual under stimulation can hinder creativity and imaginative thinking, making it difficult for students to generate ideas or engage in imaginative play or artistic expression.</a:t>
                      </a:r>
                    </a:p>
                  </a:txBody>
                  <a:tcPr marL="24650" marR="24650" marT="12325" marB="12325" anchor="ctr"/>
                </a:tc>
                <a:extLst>
                  <a:ext uri="{0D108BD9-81ED-4DB2-BD59-A6C34878D82A}">
                    <a16:rowId xmlns:a16="http://schemas.microsoft.com/office/drawing/2014/main" val="2502958093"/>
                  </a:ext>
                </a:extLst>
              </a:tr>
              <a:tr h="403094">
                <a:tc>
                  <a:txBody>
                    <a:bodyPr/>
                    <a:lstStyle/>
                    <a:p>
                      <a:r>
                        <a:rPr lang="en-GB" sz="1100" b="1" dirty="0"/>
                        <a:t>Restlessness</a:t>
                      </a:r>
                      <a:endParaRPr lang="en-GB" sz="1100" dirty="0"/>
                    </a:p>
                  </a:txBody>
                  <a:tcPr marL="24650" marR="24650" marT="12325" marB="12325" anchor="ctr"/>
                </a:tc>
                <a:tc>
                  <a:txBody>
                    <a:bodyPr/>
                    <a:lstStyle/>
                    <a:p>
                      <a:r>
                        <a:rPr lang="en-GB" sz="1100" dirty="0"/>
                        <a:t>Some students may become restless or fidgety due to a lack of visual stimulation, seeking alternative sensory input like tapping pencils, doodling, or daydreaming.</a:t>
                      </a:r>
                    </a:p>
                  </a:txBody>
                  <a:tcPr marL="24650" marR="24650" marT="12325" marB="12325" anchor="ctr"/>
                </a:tc>
                <a:extLst>
                  <a:ext uri="{0D108BD9-81ED-4DB2-BD59-A6C34878D82A}">
                    <a16:rowId xmlns:a16="http://schemas.microsoft.com/office/drawing/2014/main" val="421685885"/>
                  </a:ext>
                </a:extLst>
              </a:tr>
              <a:tr h="403094">
                <a:tc>
                  <a:txBody>
                    <a:bodyPr/>
                    <a:lstStyle/>
                    <a:p>
                      <a:r>
                        <a:rPr lang="en-GB" sz="1100" b="1" dirty="0"/>
                        <a:t>Difficulty with Visual Tasks</a:t>
                      </a:r>
                      <a:endParaRPr lang="en-GB" sz="1100" dirty="0"/>
                    </a:p>
                  </a:txBody>
                  <a:tcPr marL="24650" marR="24650" marT="12325" marB="12325" anchor="ctr"/>
                </a:tc>
                <a:tc>
                  <a:txBody>
                    <a:bodyPr/>
                    <a:lstStyle/>
                    <a:p>
                      <a:r>
                        <a:rPr lang="en-GB" sz="1100" dirty="0"/>
                        <a:t>Students may struggle with visual tasks such as reading or interpreting information, showing poor visual tracking skills or challenges with visual-motor coordination.</a:t>
                      </a:r>
                    </a:p>
                  </a:txBody>
                  <a:tcPr marL="24650" marR="24650" marT="12325" marB="12325" anchor="ctr"/>
                </a:tc>
                <a:extLst>
                  <a:ext uri="{0D108BD9-81ED-4DB2-BD59-A6C34878D82A}">
                    <a16:rowId xmlns:a16="http://schemas.microsoft.com/office/drawing/2014/main" val="49400723"/>
                  </a:ext>
                </a:extLst>
              </a:tr>
              <a:tr h="403094">
                <a:tc>
                  <a:txBody>
                    <a:bodyPr/>
                    <a:lstStyle/>
                    <a:p>
                      <a:r>
                        <a:rPr lang="en-GB" sz="1100" b="1" dirty="0"/>
                        <a:t>Low Energy Levels</a:t>
                      </a:r>
                      <a:endParaRPr lang="en-GB" sz="1100" dirty="0"/>
                    </a:p>
                  </a:txBody>
                  <a:tcPr marL="24650" marR="24650" marT="12325" marB="12325" anchor="ctr"/>
                </a:tc>
                <a:tc>
                  <a:txBody>
                    <a:bodyPr/>
                    <a:lstStyle/>
                    <a:p>
                      <a:r>
                        <a:rPr lang="en-GB" sz="1100" dirty="0"/>
                        <a:t>A visually under-stimulating environment can contribute to low energy and fatigue, causing students to appear sleepy, sluggish, or unenergetic during class.</a:t>
                      </a:r>
                    </a:p>
                  </a:txBody>
                  <a:tcPr marL="24650" marR="24650" marT="12325" marB="12325" anchor="ctr"/>
                </a:tc>
                <a:extLst>
                  <a:ext uri="{0D108BD9-81ED-4DB2-BD59-A6C34878D82A}">
                    <a16:rowId xmlns:a16="http://schemas.microsoft.com/office/drawing/2014/main" val="2444967192"/>
                  </a:ext>
                </a:extLst>
              </a:tr>
              <a:tr h="496115">
                <a:tc>
                  <a:txBody>
                    <a:bodyPr/>
                    <a:lstStyle/>
                    <a:p>
                      <a:r>
                        <a:rPr lang="en-GB" sz="1100" b="1" dirty="0"/>
                        <a:t>Decreased Motivation</a:t>
                      </a:r>
                      <a:endParaRPr lang="en-GB" sz="1100" dirty="0"/>
                    </a:p>
                  </a:txBody>
                  <a:tcPr marL="24650" marR="24650" marT="12325" marB="12325" anchor="ctr"/>
                </a:tc>
                <a:tc>
                  <a:txBody>
                    <a:bodyPr/>
                    <a:lstStyle/>
                    <a:p>
                      <a:r>
                        <a:rPr lang="en-GB" sz="1100" dirty="0"/>
                        <a:t>Students may demonstrate decreased motivation to participate in classroom activities or complete tasks, lacking initiative or enthusiasm in a visually under-stimulating environment.</a:t>
                      </a:r>
                    </a:p>
                  </a:txBody>
                  <a:tcPr marL="24650" marR="24650" marT="12325" marB="12325" anchor="ctr"/>
                </a:tc>
                <a:extLst>
                  <a:ext uri="{0D108BD9-81ED-4DB2-BD59-A6C34878D82A}">
                    <a16:rowId xmlns:a16="http://schemas.microsoft.com/office/drawing/2014/main" val="1871853923"/>
                  </a:ext>
                </a:extLst>
              </a:tr>
            </a:tbl>
          </a:graphicData>
        </a:graphic>
      </p:graphicFrame>
      <p:pic>
        <p:nvPicPr>
          <p:cNvPr id="4" name="Graphic 3" descr="Closed book with solid fill">
            <a:extLst>
              <a:ext uri="{FF2B5EF4-FFF2-40B4-BE49-F238E27FC236}">
                <a16:creationId xmlns:a16="http://schemas.microsoft.com/office/drawing/2014/main" id="{58ECB9F2-219D-D9A1-52CF-C00F958FEDA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8804" y="983928"/>
            <a:ext cx="567728" cy="567728"/>
          </a:xfrm>
          <a:prstGeom prst="rect">
            <a:avLst/>
          </a:prstGeom>
        </p:spPr>
      </p:pic>
    </p:spTree>
    <p:extLst>
      <p:ext uri="{BB962C8B-B14F-4D97-AF65-F5344CB8AC3E}">
        <p14:creationId xmlns:p14="http://schemas.microsoft.com/office/powerpoint/2010/main" val="932925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93346-5A66-C438-AE33-EA8E8E307C40}"/>
              </a:ext>
            </a:extLst>
          </p:cNvPr>
          <p:cNvSpPr>
            <a:spLocks noGrp="1"/>
          </p:cNvSpPr>
          <p:nvPr>
            <p:ph type="title"/>
          </p:nvPr>
        </p:nvSpPr>
        <p:spPr>
          <a:xfrm>
            <a:off x="261257" y="2063262"/>
            <a:ext cx="4158343" cy="2661052"/>
          </a:xfrm>
        </p:spPr>
        <p:txBody>
          <a:bodyPr>
            <a:normAutofit/>
          </a:bodyPr>
          <a:lstStyle/>
          <a:p>
            <a:pPr algn="r"/>
            <a:r>
              <a:rPr lang="en-US" sz="4400" dirty="0"/>
              <a:t>Environmental Adjustments</a:t>
            </a:r>
          </a:p>
        </p:txBody>
      </p:sp>
      <p:graphicFrame>
        <p:nvGraphicFramePr>
          <p:cNvPr id="5" name="Content Placeholder 2">
            <a:extLst>
              <a:ext uri="{FF2B5EF4-FFF2-40B4-BE49-F238E27FC236}">
                <a16:creationId xmlns:a16="http://schemas.microsoft.com/office/drawing/2014/main" id="{922CA608-34E3-4D74-A403-140109641BFD}"/>
              </a:ext>
            </a:extLst>
          </p:cNvPr>
          <p:cNvGraphicFramePr>
            <a:graphicFrameLocks noGrp="1"/>
          </p:cNvGraphicFramePr>
          <p:nvPr>
            <p:ph idx="1"/>
          </p:nvPr>
        </p:nvGraphicFramePr>
        <p:xfrm>
          <a:off x="4816929" y="195943"/>
          <a:ext cx="7113814" cy="653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964993F0-402C-CC44-F485-B473BE2DA1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56564" y="733490"/>
            <a:ext cx="567728" cy="567728"/>
          </a:xfrm>
          <a:prstGeom prst="rect">
            <a:avLst/>
          </a:prstGeom>
        </p:spPr>
      </p:pic>
    </p:spTree>
    <p:extLst>
      <p:ext uri="{BB962C8B-B14F-4D97-AF65-F5344CB8AC3E}">
        <p14:creationId xmlns:p14="http://schemas.microsoft.com/office/powerpoint/2010/main" val="2480942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CC3F-29AD-6B33-3A8F-121685EBB6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E394D4-3DD1-EF3C-7257-11F90094A715}"/>
              </a:ext>
            </a:extLst>
          </p:cNvPr>
          <p:cNvSpPr>
            <a:spLocks noGrp="1"/>
          </p:cNvSpPr>
          <p:nvPr>
            <p:ph type="title"/>
          </p:nvPr>
        </p:nvSpPr>
        <p:spPr>
          <a:xfrm>
            <a:off x="4418555" y="636875"/>
            <a:ext cx="2424700" cy="1374658"/>
          </a:xfrm>
        </p:spPr>
        <p:txBody>
          <a:bodyPr/>
          <a:lstStyle/>
          <a:p>
            <a:pPr defTabSz="941832"/>
            <a:r>
              <a:rPr lang="en-US" sz="4532" kern="1200" dirty="0">
                <a:solidFill>
                  <a:schemeClr val="tx1"/>
                </a:solidFill>
                <a:latin typeface="+mj-lt"/>
                <a:ea typeface="+mj-ea"/>
                <a:cs typeface="+mj-cs"/>
              </a:rPr>
              <a:t>Auditory</a:t>
            </a:r>
            <a:endParaRPr lang="en-US" dirty="0"/>
          </a:p>
        </p:txBody>
      </p:sp>
      <p:pic>
        <p:nvPicPr>
          <p:cNvPr id="5" name="Picture 6">
            <a:extLst>
              <a:ext uri="{FF2B5EF4-FFF2-40B4-BE49-F238E27FC236}">
                <a16:creationId xmlns:a16="http://schemas.microsoft.com/office/drawing/2014/main" id="{2182F93A-8479-C525-0E77-2D69B18726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17403" y="511922"/>
            <a:ext cx="2166082" cy="1624561"/>
          </a:xfrm>
          <a:prstGeom prst="rect">
            <a:avLst/>
          </a:prstGeom>
        </p:spPr>
      </p:pic>
      <p:pic>
        <p:nvPicPr>
          <p:cNvPr id="6" name="Picture 5">
            <a:extLst>
              <a:ext uri="{FF2B5EF4-FFF2-40B4-BE49-F238E27FC236}">
                <a16:creationId xmlns:a16="http://schemas.microsoft.com/office/drawing/2014/main" id="{931E48F0-10D4-ED76-CBF9-0A3253FBBF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316" y="511923"/>
            <a:ext cx="2166082" cy="1624561"/>
          </a:xfrm>
          <a:prstGeom prst="rect">
            <a:avLst/>
          </a:prstGeom>
        </p:spPr>
      </p:pic>
      <p:graphicFrame>
        <p:nvGraphicFramePr>
          <p:cNvPr id="3" name="Table 2">
            <a:extLst>
              <a:ext uri="{FF2B5EF4-FFF2-40B4-BE49-F238E27FC236}">
                <a16:creationId xmlns:a16="http://schemas.microsoft.com/office/drawing/2014/main" id="{2EB5A7F9-735E-7B52-DBD4-2CB7A913D121}"/>
              </a:ext>
            </a:extLst>
          </p:cNvPr>
          <p:cNvGraphicFramePr>
            <a:graphicFrameLocks noGrp="1"/>
          </p:cNvGraphicFramePr>
          <p:nvPr/>
        </p:nvGraphicFramePr>
        <p:xfrm>
          <a:off x="219919" y="2136484"/>
          <a:ext cx="11748304" cy="4461094"/>
        </p:xfrm>
        <a:graphic>
          <a:graphicData uri="http://schemas.openxmlformats.org/drawingml/2006/table">
            <a:tbl>
              <a:tblPr>
                <a:tableStyleId>{3C2FFA5D-87B4-456A-9821-1D502468CF0F}</a:tableStyleId>
              </a:tblPr>
              <a:tblGrid>
                <a:gridCol w="2395959">
                  <a:extLst>
                    <a:ext uri="{9D8B030D-6E8A-4147-A177-3AD203B41FA5}">
                      <a16:colId xmlns:a16="http://schemas.microsoft.com/office/drawing/2014/main" val="1242399743"/>
                    </a:ext>
                  </a:extLst>
                </a:gridCol>
                <a:gridCol w="9352345">
                  <a:extLst>
                    <a:ext uri="{9D8B030D-6E8A-4147-A177-3AD203B41FA5}">
                      <a16:colId xmlns:a16="http://schemas.microsoft.com/office/drawing/2014/main" val="1759645020"/>
                    </a:ext>
                  </a:extLst>
                </a:gridCol>
              </a:tblGrid>
              <a:tr h="122333">
                <a:tc>
                  <a:txBody>
                    <a:bodyPr/>
                    <a:lstStyle/>
                    <a:p>
                      <a:r>
                        <a:rPr lang="en-GB" sz="1100" b="1" dirty="0"/>
                        <a:t>Characteristic</a:t>
                      </a:r>
                      <a:endParaRPr lang="en-GB" sz="1100" dirty="0"/>
                    </a:p>
                  </a:txBody>
                  <a:tcPr marL="24153" marR="24153" marT="12077" marB="12077" anchor="ctr"/>
                </a:tc>
                <a:tc>
                  <a:txBody>
                    <a:bodyPr/>
                    <a:lstStyle/>
                    <a:p>
                      <a:r>
                        <a:rPr lang="en-GB" sz="1100" b="1" dirty="0"/>
                        <a:t>Description</a:t>
                      </a:r>
                      <a:endParaRPr lang="en-GB" sz="1100" dirty="0"/>
                    </a:p>
                  </a:txBody>
                  <a:tcPr marL="24153" marR="24153" marT="12077" marB="12077" anchor="ctr"/>
                </a:tc>
                <a:extLst>
                  <a:ext uri="{0D108BD9-81ED-4DB2-BD59-A6C34878D82A}">
                    <a16:rowId xmlns:a16="http://schemas.microsoft.com/office/drawing/2014/main" val="4024756608"/>
                  </a:ext>
                </a:extLst>
              </a:tr>
              <a:tr h="471095">
                <a:tc>
                  <a:txBody>
                    <a:bodyPr/>
                    <a:lstStyle/>
                    <a:p>
                      <a:r>
                        <a:rPr lang="en-GB" sz="1100" b="1" dirty="0"/>
                        <a:t>Hypersensitivity to Sound</a:t>
                      </a:r>
                      <a:endParaRPr lang="en-GB" sz="1100" dirty="0"/>
                    </a:p>
                  </a:txBody>
                  <a:tcPr marL="24153" marR="24153" marT="12077" marB="12077" anchor="ctr"/>
                </a:tc>
                <a:tc>
                  <a:txBody>
                    <a:bodyPr/>
                    <a:lstStyle/>
                    <a:p>
                      <a:r>
                        <a:rPr lang="en-GB" sz="1100" dirty="0"/>
                        <a:t>Individuals may be hypersensitive to sounds, experiencing them as overwhelming or painful. They may cover their ears or become distressed in response to everyday or sudden noises.</a:t>
                      </a:r>
                    </a:p>
                  </a:txBody>
                  <a:tcPr marL="24153" marR="24153" marT="12077" marB="12077" anchor="ctr"/>
                </a:tc>
                <a:extLst>
                  <a:ext uri="{0D108BD9-81ED-4DB2-BD59-A6C34878D82A}">
                    <a16:rowId xmlns:a16="http://schemas.microsoft.com/office/drawing/2014/main" val="2052223653"/>
                  </a:ext>
                </a:extLst>
              </a:tr>
              <a:tr h="471095">
                <a:tc>
                  <a:txBody>
                    <a:bodyPr/>
                    <a:lstStyle/>
                    <a:p>
                      <a:r>
                        <a:rPr lang="en-GB" sz="1100" b="1" dirty="0"/>
                        <a:t>Difficulty Filtering Background Noise</a:t>
                      </a:r>
                      <a:endParaRPr lang="en-GB" sz="1100" dirty="0"/>
                    </a:p>
                  </a:txBody>
                  <a:tcPr marL="24153" marR="24153" marT="12077" marB="12077" anchor="ctr"/>
                </a:tc>
                <a:tc>
                  <a:txBody>
                    <a:bodyPr/>
                    <a:lstStyle/>
                    <a:p>
                      <a:r>
                        <a:rPr lang="en-GB" sz="1100" dirty="0"/>
                        <a:t>They may struggle to filter out irrelevant background noise, making it hard to focus on important sounds, particularly in noisy environments like classrooms or crowded spaces.</a:t>
                      </a:r>
                    </a:p>
                  </a:txBody>
                  <a:tcPr marL="24153" marR="24153" marT="12077" marB="12077" anchor="ctr"/>
                </a:tc>
                <a:extLst>
                  <a:ext uri="{0D108BD9-81ED-4DB2-BD59-A6C34878D82A}">
                    <a16:rowId xmlns:a16="http://schemas.microsoft.com/office/drawing/2014/main" val="490397459"/>
                  </a:ext>
                </a:extLst>
              </a:tr>
              <a:tr h="382765">
                <a:tc>
                  <a:txBody>
                    <a:bodyPr/>
                    <a:lstStyle/>
                    <a:p>
                      <a:r>
                        <a:rPr lang="en-GB" sz="1100" b="1" dirty="0"/>
                        <a:t>Overreaction to Loud Sounds</a:t>
                      </a:r>
                      <a:endParaRPr lang="en-GB" sz="1100" dirty="0"/>
                    </a:p>
                  </a:txBody>
                  <a:tcPr marL="24153" marR="24153" marT="12077" marB="12077" anchor="ctr"/>
                </a:tc>
                <a:tc>
                  <a:txBody>
                    <a:bodyPr/>
                    <a:lstStyle/>
                    <a:p>
                      <a:r>
                        <a:rPr lang="en-GB" sz="1100" dirty="0"/>
                        <a:t>Individuals may startle easily, become agitated, or display fight-or-flight responses to loud or unexpected noises, reacting more strongly than others.</a:t>
                      </a:r>
                    </a:p>
                  </a:txBody>
                  <a:tcPr marL="24153" marR="24153" marT="12077" marB="12077" anchor="ctr"/>
                </a:tc>
                <a:extLst>
                  <a:ext uri="{0D108BD9-81ED-4DB2-BD59-A6C34878D82A}">
                    <a16:rowId xmlns:a16="http://schemas.microsoft.com/office/drawing/2014/main" val="3097416193"/>
                  </a:ext>
                </a:extLst>
              </a:tr>
              <a:tr h="471095">
                <a:tc>
                  <a:txBody>
                    <a:bodyPr/>
                    <a:lstStyle/>
                    <a:p>
                      <a:r>
                        <a:rPr lang="en-GB" sz="1100" b="1" dirty="0"/>
                        <a:t>Delayed or Disorganized Language Development</a:t>
                      </a:r>
                      <a:endParaRPr lang="en-GB" sz="1100" dirty="0"/>
                    </a:p>
                  </a:txBody>
                  <a:tcPr marL="24153" marR="24153" marT="12077" marB="12077" anchor="ctr"/>
                </a:tc>
                <a:tc>
                  <a:txBody>
                    <a:bodyPr/>
                    <a:lstStyle/>
                    <a:p>
                      <a:r>
                        <a:rPr lang="en-GB" sz="1100" dirty="0"/>
                        <a:t>Auditory processing challenges can result in delayed or disorganized language development, making it difficult to understand spoken language or express oneself verbally.</a:t>
                      </a:r>
                    </a:p>
                  </a:txBody>
                  <a:tcPr marL="24153" marR="24153" marT="12077" marB="12077" anchor="ctr"/>
                </a:tc>
                <a:extLst>
                  <a:ext uri="{0D108BD9-81ED-4DB2-BD59-A6C34878D82A}">
                    <a16:rowId xmlns:a16="http://schemas.microsoft.com/office/drawing/2014/main" val="2246335047"/>
                  </a:ext>
                </a:extLst>
              </a:tr>
              <a:tr h="382765">
                <a:tc>
                  <a:txBody>
                    <a:bodyPr/>
                    <a:lstStyle/>
                    <a:p>
                      <a:r>
                        <a:rPr lang="en-GB" sz="1100" b="1" dirty="0"/>
                        <a:t>Auditory Seeking Behaviours</a:t>
                      </a:r>
                      <a:endParaRPr lang="en-GB" sz="1100" dirty="0"/>
                    </a:p>
                  </a:txBody>
                  <a:tcPr marL="24153" marR="24153" marT="12077" marB="12077" anchor="ctr"/>
                </a:tc>
                <a:tc>
                  <a:txBody>
                    <a:bodyPr/>
                    <a:lstStyle/>
                    <a:p>
                      <a:r>
                        <a:rPr lang="en-GB" sz="1100" dirty="0"/>
                        <a:t>Some individuals may seek intense auditory stimulation, engaging in behaviour's like making loud noises, tapping, or humming to regulate their sensory experiences.</a:t>
                      </a:r>
                    </a:p>
                  </a:txBody>
                  <a:tcPr marL="24153" marR="24153" marT="12077" marB="12077" anchor="ctr"/>
                </a:tc>
                <a:extLst>
                  <a:ext uri="{0D108BD9-81ED-4DB2-BD59-A6C34878D82A}">
                    <a16:rowId xmlns:a16="http://schemas.microsoft.com/office/drawing/2014/main" val="1096584810"/>
                  </a:ext>
                </a:extLst>
              </a:tr>
              <a:tr h="471095">
                <a:tc>
                  <a:txBody>
                    <a:bodyPr/>
                    <a:lstStyle/>
                    <a:p>
                      <a:r>
                        <a:rPr lang="en-GB" sz="1100" b="1" dirty="0"/>
                        <a:t>Difficulty with Auditory Discrimination</a:t>
                      </a:r>
                      <a:endParaRPr lang="en-GB" sz="1100" dirty="0"/>
                    </a:p>
                  </a:txBody>
                  <a:tcPr marL="24153" marR="24153" marT="12077" marB="12077" anchor="ctr"/>
                </a:tc>
                <a:tc>
                  <a:txBody>
                    <a:bodyPr/>
                    <a:lstStyle/>
                    <a:p>
                      <a:r>
                        <a:rPr lang="en-GB" sz="1100" dirty="0"/>
                        <a:t>SPD may impair the ability to discriminate between sounds, leading to difficulty distinguishing between similar words, following conversations, or understanding speech in noise.</a:t>
                      </a:r>
                    </a:p>
                  </a:txBody>
                  <a:tcPr marL="24153" marR="24153" marT="12077" marB="12077" anchor="ctr"/>
                </a:tc>
                <a:extLst>
                  <a:ext uri="{0D108BD9-81ED-4DB2-BD59-A6C34878D82A}">
                    <a16:rowId xmlns:a16="http://schemas.microsoft.com/office/drawing/2014/main" val="3730820752"/>
                  </a:ext>
                </a:extLst>
              </a:tr>
              <a:tr h="382765">
                <a:tc>
                  <a:txBody>
                    <a:bodyPr/>
                    <a:lstStyle/>
                    <a:p>
                      <a:r>
                        <a:rPr lang="en-GB" sz="1100" b="1" dirty="0"/>
                        <a:t>Auditory Fatigue</a:t>
                      </a:r>
                      <a:endParaRPr lang="en-GB" sz="1100" dirty="0"/>
                    </a:p>
                  </a:txBody>
                  <a:tcPr marL="24153" marR="24153" marT="12077" marB="12077" anchor="ctr"/>
                </a:tc>
                <a:tc>
                  <a:txBody>
                    <a:bodyPr/>
                    <a:lstStyle/>
                    <a:p>
                      <a:r>
                        <a:rPr lang="en-GB" sz="1100" dirty="0"/>
                        <a:t>Prolonged exposure to auditory stimuli can cause cognitive overload or auditory fatigue, reducing attention, concentration, and tolerance for further sensory input.</a:t>
                      </a:r>
                    </a:p>
                  </a:txBody>
                  <a:tcPr marL="24153" marR="24153" marT="12077" marB="12077" anchor="ctr"/>
                </a:tc>
                <a:extLst>
                  <a:ext uri="{0D108BD9-81ED-4DB2-BD59-A6C34878D82A}">
                    <a16:rowId xmlns:a16="http://schemas.microsoft.com/office/drawing/2014/main" val="4016140860"/>
                  </a:ext>
                </a:extLst>
              </a:tr>
              <a:tr h="382765">
                <a:tc>
                  <a:txBody>
                    <a:bodyPr/>
                    <a:lstStyle/>
                    <a:p>
                      <a:r>
                        <a:rPr lang="en-GB" sz="1100" b="1" dirty="0"/>
                        <a:t>Avoidance of Noisy Environments</a:t>
                      </a:r>
                      <a:endParaRPr lang="en-GB" sz="1100" dirty="0"/>
                    </a:p>
                  </a:txBody>
                  <a:tcPr marL="24153" marR="24153" marT="12077" marB="12077" anchor="ctr"/>
                </a:tc>
                <a:tc>
                  <a:txBody>
                    <a:bodyPr/>
                    <a:lstStyle/>
                    <a:p>
                      <a:r>
                        <a:rPr lang="en-GB" sz="1100" dirty="0"/>
                        <a:t>Individuals may avoid noisy or overstimulating environments, preferring quiet, calm settings to prevent sensory overload and reduce anxiety or distress.</a:t>
                      </a:r>
                    </a:p>
                  </a:txBody>
                  <a:tcPr marL="24153" marR="24153" marT="12077" marB="12077" anchor="ctr"/>
                </a:tc>
                <a:extLst>
                  <a:ext uri="{0D108BD9-81ED-4DB2-BD59-A6C34878D82A}">
                    <a16:rowId xmlns:a16="http://schemas.microsoft.com/office/drawing/2014/main" val="2409342266"/>
                  </a:ext>
                </a:extLst>
              </a:tr>
              <a:tr h="382765">
                <a:tc>
                  <a:txBody>
                    <a:bodyPr/>
                    <a:lstStyle/>
                    <a:p>
                      <a:r>
                        <a:rPr lang="en-GB" sz="1100" b="1" dirty="0"/>
                        <a:t>Difficulty with Social Communication</a:t>
                      </a:r>
                      <a:endParaRPr lang="en-GB" sz="1100" dirty="0"/>
                    </a:p>
                  </a:txBody>
                  <a:tcPr marL="24153" marR="24153" marT="12077" marB="12077" anchor="ctr"/>
                </a:tc>
                <a:tc>
                  <a:txBody>
                    <a:bodyPr/>
                    <a:lstStyle/>
                    <a:p>
                      <a:r>
                        <a:rPr lang="en-GB" sz="1100" dirty="0"/>
                        <a:t>Auditory processing difficulties may impact social communication, making it challenging to engage in conversations, maintain eye contact, or interpret social cues.</a:t>
                      </a:r>
                    </a:p>
                  </a:txBody>
                  <a:tcPr marL="24153" marR="24153" marT="12077" marB="12077" anchor="ctr"/>
                </a:tc>
                <a:extLst>
                  <a:ext uri="{0D108BD9-81ED-4DB2-BD59-A6C34878D82A}">
                    <a16:rowId xmlns:a16="http://schemas.microsoft.com/office/drawing/2014/main" val="1539853587"/>
                  </a:ext>
                </a:extLst>
              </a:tr>
              <a:tr h="471095">
                <a:tc>
                  <a:txBody>
                    <a:bodyPr/>
                    <a:lstStyle/>
                    <a:p>
                      <a:r>
                        <a:rPr lang="en-GB" sz="1100" b="1" dirty="0"/>
                        <a:t>Emotional and Behavioural Challenges</a:t>
                      </a:r>
                      <a:endParaRPr lang="en-GB" sz="1100" dirty="0"/>
                    </a:p>
                  </a:txBody>
                  <a:tcPr marL="24153" marR="24153" marT="12077" marB="12077" anchor="ctr"/>
                </a:tc>
                <a:tc>
                  <a:txBody>
                    <a:bodyPr/>
                    <a:lstStyle/>
                    <a:p>
                      <a:r>
                        <a:rPr lang="en-GB" sz="1100" dirty="0"/>
                        <a:t>Auditory difficulties can lead to frustration, anxiety, or sensory overload, potentially causing meltdowns, withdrawal, or other coping behaviour's in response to auditory stimuli.</a:t>
                      </a:r>
                    </a:p>
                  </a:txBody>
                  <a:tcPr marL="24153" marR="24153" marT="12077" marB="12077" anchor="ctr"/>
                </a:tc>
                <a:extLst>
                  <a:ext uri="{0D108BD9-81ED-4DB2-BD59-A6C34878D82A}">
                    <a16:rowId xmlns:a16="http://schemas.microsoft.com/office/drawing/2014/main" val="3083252958"/>
                  </a:ext>
                </a:extLst>
              </a:tr>
            </a:tbl>
          </a:graphicData>
        </a:graphic>
      </p:graphicFrame>
      <p:pic>
        <p:nvPicPr>
          <p:cNvPr id="4" name="Graphic 3" descr="Closed book with solid fill">
            <a:extLst>
              <a:ext uri="{FF2B5EF4-FFF2-40B4-BE49-F238E27FC236}">
                <a16:creationId xmlns:a16="http://schemas.microsoft.com/office/drawing/2014/main" id="{CB16F850-99E3-0407-FD2F-6967F74C2B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73769" y="1040338"/>
            <a:ext cx="567728" cy="567728"/>
          </a:xfrm>
          <a:prstGeom prst="rect">
            <a:avLst/>
          </a:prstGeom>
        </p:spPr>
      </p:pic>
    </p:spTree>
    <p:extLst>
      <p:ext uri="{BB962C8B-B14F-4D97-AF65-F5344CB8AC3E}">
        <p14:creationId xmlns:p14="http://schemas.microsoft.com/office/powerpoint/2010/main" val="3117408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B0FF78-3698-7EA2-45A7-AABF626DD7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847FA0-2D40-C6BC-E4BD-BA4849462A20}"/>
              </a:ext>
            </a:extLst>
          </p:cNvPr>
          <p:cNvSpPr>
            <a:spLocks noGrp="1"/>
          </p:cNvSpPr>
          <p:nvPr>
            <p:ph type="title"/>
          </p:nvPr>
        </p:nvSpPr>
        <p:spPr>
          <a:xfrm>
            <a:off x="261257" y="2063262"/>
            <a:ext cx="4158343" cy="2661052"/>
          </a:xfrm>
        </p:spPr>
        <p:txBody>
          <a:bodyPr>
            <a:normAutofit/>
          </a:bodyPr>
          <a:lstStyle/>
          <a:p>
            <a:pPr algn="r"/>
            <a:r>
              <a:rPr lang="en-US" sz="4400" dirty="0"/>
              <a:t>Environmental Adjustments</a:t>
            </a:r>
          </a:p>
        </p:txBody>
      </p:sp>
      <p:graphicFrame>
        <p:nvGraphicFramePr>
          <p:cNvPr id="5" name="Content Placeholder 2">
            <a:extLst>
              <a:ext uri="{FF2B5EF4-FFF2-40B4-BE49-F238E27FC236}">
                <a16:creationId xmlns:a16="http://schemas.microsoft.com/office/drawing/2014/main" id="{93AC8BF9-AB24-F4A5-C18B-C58086CCDCDA}"/>
              </a:ext>
            </a:extLst>
          </p:cNvPr>
          <p:cNvGraphicFramePr>
            <a:graphicFrameLocks noGrp="1"/>
          </p:cNvGraphicFramePr>
          <p:nvPr>
            <p:ph idx="1"/>
          </p:nvPr>
        </p:nvGraphicFramePr>
        <p:xfrm>
          <a:off x="4816929" y="195943"/>
          <a:ext cx="7113814" cy="65314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6034CD66-1B15-E551-AE38-5B27AEF804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38400" y="733490"/>
            <a:ext cx="567728" cy="567728"/>
          </a:xfrm>
          <a:prstGeom prst="rect">
            <a:avLst/>
          </a:prstGeom>
        </p:spPr>
      </p:pic>
    </p:spTree>
    <p:extLst>
      <p:ext uri="{BB962C8B-B14F-4D97-AF65-F5344CB8AC3E}">
        <p14:creationId xmlns:p14="http://schemas.microsoft.com/office/powerpoint/2010/main" val="29967819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0DC49A-BF15-C8D1-DD33-2DD0740D741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5491A1-0E07-1B2B-45F7-0F3CE20B5B00}"/>
              </a:ext>
            </a:extLst>
          </p:cNvPr>
          <p:cNvSpPr>
            <a:spLocks noGrp="1"/>
          </p:cNvSpPr>
          <p:nvPr>
            <p:ph type="title"/>
          </p:nvPr>
        </p:nvSpPr>
        <p:spPr>
          <a:xfrm>
            <a:off x="3770021" y="796119"/>
            <a:ext cx="4730959" cy="1028917"/>
          </a:xfrm>
        </p:spPr>
        <p:txBody>
          <a:bodyPr/>
          <a:lstStyle/>
          <a:p>
            <a:pPr defTabSz="704088"/>
            <a:r>
              <a:rPr lang="en-US" sz="3388" dirty="0"/>
              <a:t>Gustatory - Seeking</a:t>
            </a:r>
            <a:endParaRPr lang="en-US" dirty="0"/>
          </a:p>
        </p:txBody>
      </p:sp>
      <p:pic>
        <p:nvPicPr>
          <p:cNvPr id="5" name="Picture 6">
            <a:extLst>
              <a:ext uri="{FF2B5EF4-FFF2-40B4-BE49-F238E27FC236}">
                <a16:creationId xmlns:a16="http://schemas.microsoft.com/office/drawing/2014/main" id="{37F8CF56-D548-0872-0348-A3D07A483B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980" y="567371"/>
            <a:ext cx="1621289" cy="1215967"/>
          </a:xfrm>
          <a:prstGeom prst="rect">
            <a:avLst/>
          </a:prstGeom>
        </p:spPr>
      </p:pic>
      <p:pic>
        <p:nvPicPr>
          <p:cNvPr id="6" name="Picture 5">
            <a:extLst>
              <a:ext uri="{FF2B5EF4-FFF2-40B4-BE49-F238E27FC236}">
                <a16:creationId xmlns:a16="http://schemas.microsoft.com/office/drawing/2014/main" id="{B2745752-5122-C834-EDCC-6E373F15D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75" y="609069"/>
            <a:ext cx="1621289" cy="1215967"/>
          </a:xfrm>
          <a:prstGeom prst="rect">
            <a:avLst/>
          </a:prstGeom>
        </p:spPr>
      </p:pic>
      <p:graphicFrame>
        <p:nvGraphicFramePr>
          <p:cNvPr id="3" name="Table 2">
            <a:extLst>
              <a:ext uri="{FF2B5EF4-FFF2-40B4-BE49-F238E27FC236}">
                <a16:creationId xmlns:a16="http://schemas.microsoft.com/office/drawing/2014/main" id="{65BBFDD7-C367-4F67-1B10-36A9F1AE232F}"/>
              </a:ext>
            </a:extLst>
          </p:cNvPr>
          <p:cNvGraphicFramePr>
            <a:graphicFrameLocks noGrp="1"/>
          </p:cNvGraphicFramePr>
          <p:nvPr/>
        </p:nvGraphicFramePr>
        <p:xfrm>
          <a:off x="138896" y="2053784"/>
          <a:ext cx="11551534" cy="4708506"/>
        </p:xfrm>
        <a:graphic>
          <a:graphicData uri="http://schemas.openxmlformats.org/drawingml/2006/table">
            <a:tbl>
              <a:tblPr>
                <a:tableStyleId>{3C2FFA5D-87B4-456A-9821-1D502468CF0F}</a:tableStyleId>
              </a:tblPr>
              <a:tblGrid>
                <a:gridCol w="3437681">
                  <a:extLst>
                    <a:ext uri="{9D8B030D-6E8A-4147-A177-3AD203B41FA5}">
                      <a16:colId xmlns:a16="http://schemas.microsoft.com/office/drawing/2014/main" val="3930873630"/>
                    </a:ext>
                  </a:extLst>
                </a:gridCol>
                <a:gridCol w="8113853">
                  <a:extLst>
                    <a:ext uri="{9D8B030D-6E8A-4147-A177-3AD203B41FA5}">
                      <a16:colId xmlns:a16="http://schemas.microsoft.com/office/drawing/2014/main" val="2786322539"/>
                    </a:ext>
                  </a:extLst>
                </a:gridCol>
              </a:tblGrid>
              <a:tr h="132799">
                <a:tc>
                  <a:txBody>
                    <a:bodyPr/>
                    <a:lstStyle/>
                    <a:p>
                      <a:r>
                        <a:rPr lang="en-GB" sz="1100" b="1" dirty="0"/>
                        <a:t>Characteristic</a:t>
                      </a:r>
                      <a:endParaRPr lang="en-GB" sz="1100" dirty="0"/>
                    </a:p>
                  </a:txBody>
                  <a:tcPr marL="25706" marR="25706" marT="12853" marB="12853" anchor="ctr"/>
                </a:tc>
                <a:tc>
                  <a:txBody>
                    <a:bodyPr/>
                    <a:lstStyle/>
                    <a:p>
                      <a:r>
                        <a:rPr lang="en-GB" sz="1100" b="1" dirty="0"/>
                        <a:t>Description</a:t>
                      </a:r>
                      <a:endParaRPr lang="en-GB" sz="1100" dirty="0"/>
                    </a:p>
                  </a:txBody>
                  <a:tcPr marL="25706" marR="25706" marT="12853" marB="12853" anchor="ctr"/>
                </a:tc>
                <a:extLst>
                  <a:ext uri="{0D108BD9-81ED-4DB2-BD59-A6C34878D82A}">
                    <a16:rowId xmlns:a16="http://schemas.microsoft.com/office/drawing/2014/main" val="220362073"/>
                  </a:ext>
                </a:extLst>
              </a:tr>
              <a:tr h="431596">
                <a:tc>
                  <a:txBody>
                    <a:bodyPr/>
                    <a:lstStyle/>
                    <a:p>
                      <a:r>
                        <a:rPr lang="en-GB" sz="1100" b="1" dirty="0"/>
                        <a:t>Constantly Seeking New Flavors</a:t>
                      </a:r>
                      <a:endParaRPr lang="en-GB" sz="1100" dirty="0"/>
                    </a:p>
                  </a:txBody>
                  <a:tcPr marL="25706" marR="25706" marT="12853" marB="12853" anchor="ctr"/>
                </a:tc>
                <a:tc>
                  <a:txBody>
                    <a:bodyPr/>
                    <a:lstStyle/>
                    <a:p>
                      <a:r>
                        <a:rPr lang="en-GB" sz="1100" dirty="0"/>
                        <a:t>Individuals may seek out diverse Flavors and foods, enjoying experimentation with different cuisines, spices, and ingredients for novel taste and texture experiences.</a:t>
                      </a:r>
                    </a:p>
                  </a:txBody>
                  <a:tcPr marL="25706" marR="25706" marT="12853" marB="12853" anchor="ctr"/>
                </a:tc>
                <a:extLst>
                  <a:ext uri="{0D108BD9-81ED-4DB2-BD59-A6C34878D82A}">
                    <a16:rowId xmlns:a16="http://schemas.microsoft.com/office/drawing/2014/main" val="214715223"/>
                  </a:ext>
                </a:extLst>
              </a:tr>
              <a:tr h="431596">
                <a:tc>
                  <a:txBody>
                    <a:bodyPr/>
                    <a:lstStyle/>
                    <a:p>
                      <a:r>
                        <a:rPr lang="en-GB" sz="1100" b="1" dirty="0"/>
                        <a:t>Preference for Intense Flavors</a:t>
                      </a:r>
                      <a:endParaRPr lang="en-GB" sz="1100" dirty="0"/>
                    </a:p>
                  </a:txBody>
                  <a:tcPr marL="25706" marR="25706" marT="12853" marB="12853" anchor="ctr"/>
                </a:tc>
                <a:tc>
                  <a:txBody>
                    <a:bodyPr/>
                    <a:lstStyle/>
                    <a:p>
                      <a:r>
                        <a:rPr lang="en-GB" sz="1100" dirty="0"/>
                        <a:t>Gustatory seekers prefer bold and intense Flavors like spicy, sour, sweet, or bitter, and often enjoy foods with complex flavour profiles and unique taste combinations.</a:t>
                      </a:r>
                    </a:p>
                  </a:txBody>
                  <a:tcPr marL="25706" marR="25706" marT="12853" marB="12853" anchor="ctr"/>
                </a:tc>
                <a:extLst>
                  <a:ext uri="{0D108BD9-81ED-4DB2-BD59-A6C34878D82A}">
                    <a16:rowId xmlns:a16="http://schemas.microsoft.com/office/drawing/2014/main" val="2732189175"/>
                  </a:ext>
                </a:extLst>
              </a:tr>
              <a:tr h="431596">
                <a:tc>
                  <a:txBody>
                    <a:bodyPr/>
                    <a:lstStyle/>
                    <a:p>
                      <a:r>
                        <a:rPr lang="en-GB" sz="1100" b="1" dirty="0"/>
                        <a:t>Craving for Sensory-rich Foods</a:t>
                      </a:r>
                      <a:endParaRPr lang="en-GB" sz="1100" dirty="0"/>
                    </a:p>
                  </a:txBody>
                  <a:tcPr marL="25706" marR="25706" marT="12853" marB="12853" anchor="ctr"/>
                </a:tc>
                <a:tc>
                  <a:txBody>
                    <a:bodyPr/>
                    <a:lstStyle/>
                    <a:p>
                      <a:r>
                        <a:rPr lang="en-GB" sz="1100" dirty="0"/>
                        <a:t>They crave sensory-rich foods with varied textures and temperatures, enjoying sensations like crunchy, creamy, or chewy for a more intense gustatory experience.</a:t>
                      </a:r>
                    </a:p>
                  </a:txBody>
                  <a:tcPr marL="25706" marR="25706" marT="12853" marB="12853" anchor="ctr"/>
                </a:tc>
                <a:extLst>
                  <a:ext uri="{0D108BD9-81ED-4DB2-BD59-A6C34878D82A}">
                    <a16:rowId xmlns:a16="http://schemas.microsoft.com/office/drawing/2014/main" val="3892456432"/>
                  </a:ext>
                </a:extLst>
              </a:tr>
              <a:tr h="431596">
                <a:tc>
                  <a:txBody>
                    <a:bodyPr/>
                    <a:lstStyle/>
                    <a:p>
                      <a:r>
                        <a:rPr lang="en-GB" sz="1100" b="1" dirty="0"/>
                        <a:t>Eating Excessively or Quickly</a:t>
                      </a:r>
                      <a:endParaRPr lang="en-GB" sz="1100" dirty="0"/>
                    </a:p>
                  </a:txBody>
                  <a:tcPr marL="25706" marR="25706" marT="12853" marB="12853" anchor="ctr"/>
                </a:tc>
                <a:tc>
                  <a:txBody>
                    <a:bodyPr/>
                    <a:lstStyle/>
                    <a:p>
                      <a:r>
                        <a:rPr lang="en-GB" sz="1100" dirty="0"/>
                        <a:t>Gustatory seekers may eat large quantities of food rapidly in pursuit of sensory stimulation, particularly foods that provide strong taste sensations.</a:t>
                      </a:r>
                    </a:p>
                  </a:txBody>
                  <a:tcPr marL="25706" marR="25706" marT="12853" marB="12853" anchor="ctr"/>
                </a:tc>
                <a:extLst>
                  <a:ext uri="{0D108BD9-81ED-4DB2-BD59-A6C34878D82A}">
                    <a16:rowId xmlns:a16="http://schemas.microsoft.com/office/drawing/2014/main" val="3893262566"/>
                  </a:ext>
                </a:extLst>
              </a:tr>
              <a:tr h="431596">
                <a:tc>
                  <a:txBody>
                    <a:bodyPr/>
                    <a:lstStyle/>
                    <a:p>
                      <a:r>
                        <a:rPr lang="en-GB" sz="1100" b="1" dirty="0"/>
                        <a:t>Preference for Spicy or Flavourful Foods</a:t>
                      </a:r>
                      <a:endParaRPr lang="en-GB" sz="1100" dirty="0"/>
                    </a:p>
                  </a:txBody>
                  <a:tcPr marL="25706" marR="25706" marT="12853" marB="12853" anchor="ctr"/>
                </a:tc>
                <a:tc>
                  <a:txBody>
                    <a:bodyPr/>
                    <a:lstStyle/>
                    <a:p>
                      <a:r>
                        <a:rPr lang="en-GB" sz="1100" dirty="0"/>
                        <a:t>They often prefer spicy or highly flavourful foods, adding extra spices, seasonings, or condiments to enhance the intensity of the Flavors.</a:t>
                      </a:r>
                    </a:p>
                  </a:txBody>
                  <a:tcPr marL="25706" marR="25706" marT="12853" marB="12853" anchor="ctr"/>
                </a:tc>
                <a:extLst>
                  <a:ext uri="{0D108BD9-81ED-4DB2-BD59-A6C34878D82A}">
                    <a16:rowId xmlns:a16="http://schemas.microsoft.com/office/drawing/2014/main" val="1955155927"/>
                  </a:ext>
                </a:extLst>
              </a:tr>
              <a:tr h="431596">
                <a:tc>
                  <a:txBody>
                    <a:bodyPr/>
                    <a:lstStyle/>
                    <a:p>
                      <a:r>
                        <a:rPr lang="en-GB" sz="1100" b="1" dirty="0"/>
                        <a:t>Engagement in Food-related Activities</a:t>
                      </a:r>
                      <a:endParaRPr lang="en-GB" sz="1100" dirty="0"/>
                    </a:p>
                  </a:txBody>
                  <a:tcPr marL="25706" marR="25706" marT="12853" marB="12853" anchor="ctr"/>
                </a:tc>
                <a:tc>
                  <a:txBody>
                    <a:bodyPr/>
                    <a:lstStyle/>
                    <a:p>
                      <a:r>
                        <a:rPr lang="en-GB" sz="1100" dirty="0"/>
                        <a:t>Individuals may actively participate in cooking, baking, or exploring food markets and culinary events, enjoying the process of creating sensory-rich culinary experiences.</a:t>
                      </a:r>
                    </a:p>
                  </a:txBody>
                  <a:tcPr marL="25706" marR="25706" marT="12853" marB="12853" anchor="ctr"/>
                </a:tc>
                <a:extLst>
                  <a:ext uri="{0D108BD9-81ED-4DB2-BD59-A6C34878D82A}">
                    <a16:rowId xmlns:a16="http://schemas.microsoft.com/office/drawing/2014/main" val="2867028719"/>
                  </a:ext>
                </a:extLst>
              </a:tr>
              <a:tr h="531196">
                <a:tc>
                  <a:txBody>
                    <a:bodyPr/>
                    <a:lstStyle/>
                    <a:p>
                      <a:r>
                        <a:rPr lang="en-GB" sz="1100" b="1" dirty="0"/>
                        <a:t>Eating Non-food Items</a:t>
                      </a:r>
                      <a:endParaRPr lang="en-GB" sz="1100" dirty="0"/>
                    </a:p>
                  </a:txBody>
                  <a:tcPr marL="25706" marR="25706" marT="12853" marB="12853" anchor="ctr"/>
                </a:tc>
                <a:tc>
                  <a:txBody>
                    <a:bodyPr/>
                    <a:lstStyle/>
                    <a:p>
                      <a:r>
                        <a:rPr lang="en-GB" sz="1100" dirty="0"/>
                        <a:t>Some individuals may engage in seeking and mouthing non-food items like mud, sand, clothing, play dough, or even bodily fluids and excrement as part of their sensory-seeking behaviour's.</a:t>
                      </a:r>
                    </a:p>
                  </a:txBody>
                  <a:tcPr marL="25706" marR="25706" marT="12853" marB="12853" anchor="ctr"/>
                </a:tc>
                <a:extLst>
                  <a:ext uri="{0D108BD9-81ED-4DB2-BD59-A6C34878D82A}">
                    <a16:rowId xmlns:a16="http://schemas.microsoft.com/office/drawing/2014/main" val="1162394397"/>
                  </a:ext>
                </a:extLst>
              </a:tr>
              <a:tr h="531196">
                <a:tc>
                  <a:txBody>
                    <a:bodyPr/>
                    <a:lstStyle/>
                    <a:p>
                      <a:r>
                        <a:rPr lang="en-GB" sz="1100" b="1" dirty="0"/>
                        <a:t>Participation in Food Challenges</a:t>
                      </a:r>
                      <a:endParaRPr lang="en-GB" sz="1100" dirty="0"/>
                    </a:p>
                  </a:txBody>
                  <a:tcPr marL="25706" marR="25706" marT="12853" marB="12853" anchor="ctr"/>
                </a:tc>
                <a:tc>
                  <a:txBody>
                    <a:bodyPr/>
                    <a:lstStyle/>
                    <a:p>
                      <a:r>
                        <a:rPr lang="en-GB" sz="1100" dirty="0"/>
                        <a:t>Gustatory seekers may engage in food challenges or eating contests to experience extreme Flavors and push their sensory boundaries, enjoying the thrill of competition.</a:t>
                      </a:r>
                    </a:p>
                  </a:txBody>
                  <a:tcPr marL="25706" marR="25706" marT="12853" marB="12853" anchor="ctr"/>
                </a:tc>
                <a:extLst>
                  <a:ext uri="{0D108BD9-81ED-4DB2-BD59-A6C34878D82A}">
                    <a16:rowId xmlns:a16="http://schemas.microsoft.com/office/drawing/2014/main" val="2596721391"/>
                  </a:ext>
                </a:extLst>
              </a:tr>
              <a:tr h="431596">
                <a:tc>
                  <a:txBody>
                    <a:bodyPr/>
                    <a:lstStyle/>
                    <a:p>
                      <a:r>
                        <a:rPr lang="en-GB" sz="1100" b="1" dirty="0"/>
                        <a:t>Not Recognizing the Feeling of Fullness</a:t>
                      </a:r>
                      <a:endParaRPr lang="en-GB" sz="1100" dirty="0"/>
                    </a:p>
                  </a:txBody>
                  <a:tcPr marL="25706" marR="25706" marT="12853" marB="12853" anchor="ctr"/>
                </a:tc>
                <a:tc>
                  <a:txBody>
                    <a:bodyPr/>
                    <a:lstStyle/>
                    <a:p>
                      <a:r>
                        <a:rPr lang="en-GB" sz="1100" dirty="0"/>
                        <a:t>They may struggle with recognizing fullness due to difficulties with their interoceptive sense, leading to overeating, eating quickly, or eating frequently.</a:t>
                      </a:r>
                    </a:p>
                  </a:txBody>
                  <a:tcPr marL="25706" marR="25706" marT="12853" marB="12853" anchor="ctr"/>
                </a:tc>
                <a:extLst>
                  <a:ext uri="{0D108BD9-81ED-4DB2-BD59-A6C34878D82A}">
                    <a16:rowId xmlns:a16="http://schemas.microsoft.com/office/drawing/2014/main" val="4004603032"/>
                  </a:ext>
                </a:extLst>
              </a:tr>
              <a:tr h="431596">
                <a:tc>
                  <a:txBody>
                    <a:bodyPr/>
                    <a:lstStyle/>
                    <a:p>
                      <a:r>
                        <a:rPr lang="en-GB" sz="1100" b="1" dirty="0"/>
                        <a:t>Heightened Sensitivity to Taste</a:t>
                      </a:r>
                      <a:endParaRPr lang="en-GB" sz="1100" dirty="0"/>
                    </a:p>
                  </a:txBody>
                  <a:tcPr marL="25706" marR="25706" marT="12853" marB="12853" anchor="ctr"/>
                </a:tc>
                <a:tc>
                  <a:txBody>
                    <a:bodyPr/>
                    <a:lstStyle/>
                    <a:p>
                      <a:r>
                        <a:rPr lang="en-GB" sz="1100" dirty="0"/>
                        <a:t>Individuals may have heightened taste sensitivity, detecting subtle flavour nuances and savouring intricate flavour profiles that others may overlook.</a:t>
                      </a:r>
                    </a:p>
                  </a:txBody>
                  <a:tcPr marL="25706" marR="25706" marT="12853" marB="12853" anchor="ctr"/>
                </a:tc>
                <a:extLst>
                  <a:ext uri="{0D108BD9-81ED-4DB2-BD59-A6C34878D82A}">
                    <a16:rowId xmlns:a16="http://schemas.microsoft.com/office/drawing/2014/main" val="726473569"/>
                  </a:ext>
                </a:extLst>
              </a:tr>
            </a:tbl>
          </a:graphicData>
        </a:graphic>
      </p:graphicFrame>
      <p:pic>
        <p:nvPicPr>
          <p:cNvPr id="4" name="Graphic 3" descr="Closed book with solid fill">
            <a:extLst>
              <a:ext uri="{FF2B5EF4-FFF2-40B4-BE49-F238E27FC236}">
                <a16:creationId xmlns:a16="http://schemas.microsoft.com/office/drawing/2014/main" id="{D45C78FB-8318-555B-BE01-CD9532075FA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20804" y="891490"/>
            <a:ext cx="567728" cy="567728"/>
          </a:xfrm>
          <a:prstGeom prst="rect">
            <a:avLst/>
          </a:prstGeom>
        </p:spPr>
      </p:pic>
    </p:spTree>
    <p:extLst>
      <p:ext uri="{BB962C8B-B14F-4D97-AF65-F5344CB8AC3E}">
        <p14:creationId xmlns:p14="http://schemas.microsoft.com/office/powerpoint/2010/main" val="26126966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CDD58-B0A9-8B99-0FF5-46B124A8C8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074C37-0BD5-00AB-6AB2-07FB8B0F5ADC}"/>
              </a:ext>
            </a:extLst>
          </p:cNvPr>
          <p:cNvSpPr>
            <a:spLocks noGrp="1"/>
          </p:cNvSpPr>
          <p:nvPr>
            <p:ph type="title"/>
          </p:nvPr>
        </p:nvSpPr>
        <p:spPr>
          <a:xfrm>
            <a:off x="3770021" y="796119"/>
            <a:ext cx="4730959" cy="1028917"/>
          </a:xfrm>
        </p:spPr>
        <p:txBody>
          <a:bodyPr/>
          <a:lstStyle/>
          <a:p>
            <a:pPr defTabSz="704088"/>
            <a:r>
              <a:rPr lang="en-US" sz="3388" dirty="0"/>
              <a:t>Gustatory - Avoiding</a:t>
            </a:r>
            <a:endParaRPr lang="en-US" dirty="0"/>
          </a:p>
        </p:txBody>
      </p:sp>
      <p:pic>
        <p:nvPicPr>
          <p:cNvPr id="5" name="Picture 6">
            <a:extLst>
              <a:ext uri="{FF2B5EF4-FFF2-40B4-BE49-F238E27FC236}">
                <a16:creationId xmlns:a16="http://schemas.microsoft.com/office/drawing/2014/main" id="{EC9B1C10-7BFB-4215-5796-9166AF7D7B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980" y="567371"/>
            <a:ext cx="1621289" cy="1215967"/>
          </a:xfrm>
          <a:prstGeom prst="rect">
            <a:avLst/>
          </a:prstGeom>
        </p:spPr>
      </p:pic>
      <p:pic>
        <p:nvPicPr>
          <p:cNvPr id="6" name="Picture 5">
            <a:extLst>
              <a:ext uri="{FF2B5EF4-FFF2-40B4-BE49-F238E27FC236}">
                <a16:creationId xmlns:a16="http://schemas.microsoft.com/office/drawing/2014/main" id="{6539D393-8FD9-C596-42BA-A5E40F911E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75" y="609069"/>
            <a:ext cx="1621289" cy="1215967"/>
          </a:xfrm>
          <a:prstGeom prst="rect">
            <a:avLst/>
          </a:prstGeom>
        </p:spPr>
      </p:pic>
      <p:graphicFrame>
        <p:nvGraphicFramePr>
          <p:cNvPr id="3" name="Table 2">
            <a:extLst>
              <a:ext uri="{FF2B5EF4-FFF2-40B4-BE49-F238E27FC236}">
                <a16:creationId xmlns:a16="http://schemas.microsoft.com/office/drawing/2014/main" id="{8A17D6FE-1D0C-4B40-4B59-BD368127C448}"/>
              </a:ext>
            </a:extLst>
          </p:cNvPr>
          <p:cNvGraphicFramePr>
            <a:graphicFrameLocks noGrp="1"/>
          </p:cNvGraphicFramePr>
          <p:nvPr/>
        </p:nvGraphicFramePr>
        <p:xfrm>
          <a:off x="335665" y="2152890"/>
          <a:ext cx="11458938" cy="4628420"/>
        </p:xfrm>
        <a:graphic>
          <a:graphicData uri="http://schemas.openxmlformats.org/drawingml/2006/table">
            <a:tbl>
              <a:tblPr>
                <a:tableStyleId>{3C2FFA5D-87B4-456A-9821-1D502468CF0F}</a:tableStyleId>
              </a:tblPr>
              <a:tblGrid>
                <a:gridCol w="3078867">
                  <a:extLst>
                    <a:ext uri="{9D8B030D-6E8A-4147-A177-3AD203B41FA5}">
                      <a16:colId xmlns:a16="http://schemas.microsoft.com/office/drawing/2014/main" val="1012793706"/>
                    </a:ext>
                  </a:extLst>
                </a:gridCol>
                <a:gridCol w="8380071">
                  <a:extLst>
                    <a:ext uri="{9D8B030D-6E8A-4147-A177-3AD203B41FA5}">
                      <a16:colId xmlns:a16="http://schemas.microsoft.com/office/drawing/2014/main" val="666961359"/>
                    </a:ext>
                  </a:extLst>
                </a:gridCol>
              </a:tblGrid>
              <a:tr h="124297">
                <a:tc>
                  <a:txBody>
                    <a:bodyPr/>
                    <a:lstStyle/>
                    <a:p>
                      <a:r>
                        <a:rPr lang="en-GB" sz="1100" b="1" dirty="0"/>
                        <a:t>Characteristic</a:t>
                      </a:r>
                      <a:endParaRPr lang="en-GB" sz="1100" dirty="0"/>
                    </a:p>
                  </a:txBody>
                  <a:tcPr marL="24650" marR="24650" marT="12325" marB="12325" anchor="ctr"/>
                </a:tc>
                <a:tc>
                  <a:txBody>
                    <a:bodyPr/>
                    <a:lstStyle/>
                    <a:p>
                      <a:r>
                        <a:rPr lang="en-GB" sz="1100" b="1" dirty="0"/>
                        <a:t>Description</a:t>
                      </a:r>
                      <a:endParaRPr lang="en-GB" sz="1100" dirty="0"/>
                    </a:p>
                  </a:txBody>
                  <a:tcPr marL="24650" marR="24650" marT="12325" marB="12325" anchor="ctr"/>
                </a:tc>
                <a:extLst>
                  <a:ext uri="{0D108BD9-81ED-4DB2-BD59-A6C34878D82A}">
                    <a16:rowId xmlns:a16="http://schemas.microsoft.com/office/drawing/2014/main" val="2930838196"/>
                  </a:ext>
                </a:extLst>
              </a:tr>
              <a:tr h="406047">
                <a:tc>
                  <a:txBody>
                    <a:bodyPr/>
                    <a:lstStyle/>
                    <a:p>
                      <a:r>
                        <a:rPr lang="en-GB" sz="1100" b="1" dirty="0"/>
                        <a:t>Limited Food Choices</a:t>
                      </a:r>
                      <a:endParaRPr lang="en-GB" sz="1100" dirty="0"/>
                    </a:p>
                  </a:txBody>
                  <a:tcPr marL="24650" marR="24650" marT="12325" marB="12325" anchor="ctr"/>
                </a:tc>
                <a:tc>
                  <a:txBody>
                    <a:bodyPr/>
                    <a:lstStyle/>
                    <a:p>
                      <a:r>
                        <a:rPr lang="en-GB" sz="1100" dirty="0"/>
                        <a:t>Individuals may stick to a narrow range of familiar foods, avoiding certain tastes, Flavors, or textures and showing resistance to trying new or unfamiliar foods.</a:t>
                      </a:r>
                    </a:p>
                  </a:txBody>
                  <a:tcPr marL="24650" marR="24650" marT="12325" marB="12325" anchor="ctr"/>
                </a:tc>
                <a:extLst>
                  <a:ext uri="{0D108BD9-81ED-4DB2-BD59-A6C34878D82A}">
                    <a16:rowId xmlns:a16="http://schemas.microsoft.com/office/drawing/2014/main" val="2180266171"/>
                  </a:ext>
                </a:extLst>
              </a:tr>
              <a:tr h="499962">
                <a:tc>
                  <a:txBody>
                    <a:bodyPr/>
                    <a:lstStyle/>
                    <a:p>
                      <a:r>
                        <a:rPr lang="en-GB" sz="1100" b="1" dirty="0"/>
                        <a:t>"Picky Eating"</a:t>
                      </a:r>
                      <a:endParaRPr lang="en-GB" sz="1100" dirty="0"/>
                    </a:p>
                  </a:txBody>
                  <a:tcPr marL="24650" marR="24650" marT="12325" marB="12325" anchor="ctr"/>
                </a:tc>
                <a:tc>
                  <a:txBody>
                    <a:bodyPr/>
                    <a:lstStyle/>
                    <a:p>
                      <a:r>
                        <a:rPr lang="en-GB" sz="1100" dirty="0"/>
                        <a:t>Exhibiting "picky" eating behaviour's, they may strongly prefer or avoid specific tastes, textures, or food groups. This could be related to ARFID (Avoidant Restrictive Food Intake Disorder).</a:t>
                      </a:r>
                    </a:p>
                  </a:txBody>
                  <a:tcPr marL="24650" marR="24650" marT="12325" marB="12325" anchor="ctr"/>
                </a:tc>
                <a:extLst>
                  <a:ext uri="{0D108BD9-81ED-4DB2-BD59-A6C34878D82A}">
                    <a16:rowId xmlns:a16="http://schemas.microsoft.com/office/drawing/2014/main" val="1970013162"/>
                  </a:ext>
                </a:extLst>
              </a:tr>
              <a:tr h="406047">
                <a:tc>
                  <a:txBody>
                    <a:bodyPr/>
                    <a:lstStyle/>
                    <a:p>
                      <a:r>
                        <a:rPr lang="en-GB" sz="1100" b="1" dirty="0"/>
                        <a:t>Avoidance of Certain Foods or Ingredients</a:t>
                      </a:r>
                      <a:endParaRPr lang="en-GB" sz="1100" dirty="0"/>
                    </a:p>
                  </a:txBody>
                  <a:tcPr marL="24650" marR="24650" marT="12325" marB="12325" anchor="ctr"/>
                </a:tc>
                <a:tc>
                  <a:txBody>
                    <a:bodyPr/>
                    <a:lstStyle/>
                    <a:p>
                      <a:r>
                        <a:rPr lang="en-GB" sz="1100" dirty="0"/>
                        <a:t>Individuals may refuse or avoid foods they find unappealing, expressing discomfort or disgust at the thought of consuming certain foods, ingredients, or combinations.</a:t>
                      </a:r>
                    </a:p>
                  </a:txBody>
                  <a:tcPr marL="24650" marR="24650" marT="12325" marB="12325" anchor="ctr"/>
                </a:tc>
                <a:extLst>
                  <a:ext uri="{0D108BD9-81ED-4DB2-BD59-A6C34878D82A}">
                    <a16:rowId xmlns:a16="http://schemas.microsoft.com/office/drawing/2014/main" val="2534986406"/>
                  </a:ext>
                </a:extLst>
              </a:tr>
              <a:tr h="406047">
                <a:tc>
                  <a:txBody>
                    <a:bodyPr/>
                    <a:lstStyle/>
                    <a:p>
                      <a:r>
                        <a:rPr lang="en-GB" sz="1100" b="1" dirty="0"/>
                        <a:t>Reluctance to Try New Foods</a:t>
                      </a:r>
                      <a:endParaRPr lang="en-GB" sz="1100" dirty="0"/>
                    </a:p>
                  </a:txBody>
                  <a:tcPr marL="24650" marR="24650" marT="12325" marB="12325" anchor="ctr"/>
                </a:tc>
                <a:tc>
                  <a:txBody>
                    <a:bodyPr/>
                    <a:lstStyle/>
                    <a:p>
                      <a:r>
                        <a:rPr lang="en-GB" sz="1100" dirty="0"/>
                        <a:t>They may express anxiety or apprehension about trying new foods or Flavors, even when encouraged, fearing unpleasant reactions or tastes.</a:t>
                      </a:r>
                    </a:p>
                  </a:txBody>
                  <a:tcPr marL="24650" marR="24650" marT="12325" marB="12325" anchor="ctr"/>
                </a:tc>
                <a:extLst>
                  <a:ext uri="{0D108BD9-81ED-4DB2-BD59-A6C34878D82A}">
                    <a16:rowId xmlns:a16="http://schemas.microsoft.com/office/drawing/2014/main" val="1485268931"/>
                  </a:ext>
                </a:extLst>
              </a:tr>
              <a:tr h="406047">
                <a:tc>
                  <a:txBody>
                    <a:bodyPr/>
                    <a:lstStyle/>
                    <a:p>
                      <a:r>
                        <a:rPr lang="en-GB" sz="1100" b="1" dirty="0"/>
                        <a:t>Physical Discomfort or Nausea</a:t>
                      </a:r>
                      <a:endParaRPr lang="en-GB" sz="1100" dirty="0"/>
                    </a:p>
                  </a:txBody>
                  <a:tcPr marL="24650" marR="24650" marT="12325" marB="12325" anchor="ctr"/>
                </a:tc>
                <a:tc>
                  <a:txBody>
                    <a:bodyPr/>
                    <a:lstStyle/>
                    <a:p>
                      <a:r>
                        <a:rPr lang="en-GB" sz="1100" dirty="0"/>
                        <a:t>Certain tastes or food odours may cause physical discomfort or nausea, leading to sensations of gagging or vomiting in response to specific foods.</a:t>
                      </a:r>
                    </a:p>
                  </a:txBody>
                  <a:tcPr marL="24650" marR="24650" marT="12325" marB="12325" anchor="ctr"/>
                </a:tc>
                <a:extLst>
                  <a:ext uri="{0D108BD9-81ED-4DB2-BD59-A6C34878D82A}">
                    <a16:rowId xmlns:a16="http://schemas.microsoft.com/office/drawing/2014/main" val="1534283527"/>
                  </a:ext>
                </a:extLst>
              </a:tr>
              <a:tr h="499962">
                <a:tc>
                  <a:txBody>
                    <a:bodyPr/>
                    <a:lstStyle/>
                    <a:p>
                      <a:r>
                        <a:rPr lang="en-GB" sz="1100" b="1" dirty="0"/>
                        <a:t>Limited Social Dining Experiences</a:t>
                      </a:r>
                      <a:endParaRPr lang="en-GB" sz="1100" dirty="0"/>
                    </a:p>
                  </a:txBody>
                  <a:tcPr marL="24650" marR="24650" marT="12325" marB="12325" anchor="ctr"/>
                </a:tc>
                <a:tc>
                  <a:txBody>
                    <a:bodyPr/>
                    <a:lstStyle/>
                    <a:p>
                      <a:r>
                        <a:rPr lang="en-GB" sz="1100" dirty="0"/>
                        <a:t>Due to aversions to specific tastes, they may avoid social dining, restaurants, or food-related activities. They may also take longer to eat, taking small bites or over-chewing food.</a:t>
                      </a:r>
                    </a:p>
                  </a:txBody>
                  <a:tcPr marL="24650" marR="24650" marT="12325" marB="12325" anchor="ctr"/>
                </a:tc>
                <a:extLst>
                  <a:ext uri="{0D108BD9-81ED-4DB2-BD59-A6C34878D82A}">
                    <a16:rowId xmlns:a16="http://schemas.microsoft.com/office/drawing/2014/main" val="2745546137"/>
                  </a:ext>
                </a:extLst>
              </a:tr>
              <a:tr h="499962">
                <a:tc>
                  <a:txBody>
                    <a:bodyPr/>
                    <a:lstStyle/>
                    <a:p>
                      <a:r>
                        <a:rPr lang="en-GB" sz="1100" b="1" dirty="0"/>
                        <a:t>Rigid Eating Habits</a:t>
                      </a:r>
                      <a:endParaRPr lang="en-GB" sz="1100" dirty="0"/>
                    </a:p>
                  </a:txBody>
                  <a:tcPr marL="24650" marR="24650" marT="12325" marB="12325" anchor="ctr"/>
                </a:tc>
                <a:tc>
                  <a:txBody>
                    <a:bodyPr/>
                    <a:lstStyle/>
                    <a:p>
                      <a:r>
                        <a:rPr lang="en-GB" sz="1100" dirty="0"/>
                        <a:t>Gustatory avoiders may develop rigid routines around eating, preparing their own meals, or eating alone to avoid aversive tastes or maintain control over their food choices.</a:t>
                      </a:r>
                    </a:p>
                  </a:txBody>
                  <a:tcPr marL="24650" marR="24650" marT="12325" marB="12325" anchor="ctr"/>
                </a:tc>
                <a:extLst>
                  <a:ext uri="{0D108BD9-81ED-4DB2-BD59-A6C34878D82A}">
                    <a16:rowId xmlns:a16="http://schemas.microsoft.com/office/drawing/2014/main" val="517207619"/>
                  </a:ext>
                </a:extLst>
              </a:tr>
              <a:tr h="406047">
                <a:tc>
                  <a:txBody>
                    <a:bodyPr/>
                    <a:lstStyle/>
                    <a:p>
                      <a:r>
                        <a:rPr lang="en-GB" sz="1100" b="1" dirty="0"/>
                        <a:t>Preference for Plain or Bland Foods</a:t>
                      </a:r>
                      <a:endParaRPr lang="en-GB" sz="1100" dirty="0"/>
                    </a:p>
                  </a:txBody>
                  <a:tcPr marL="24650" marR="24650" marT="12325" marB="12325" anchor="ctr"/>
                </a:tc>
                <a:tc>
                  <a:txBody>
                    <a:bodyPr/>
                    <a:lstStyle/>
                    <a:p>
                      <a:r>
                        <a:rPr lang="en-GB" sz="1100" dirty="0"/>
                        <a:t>They may gravitate toward plain or bland foods with minimal seasoning, avoiding strong or complex Flavors, often sticking to "toddler diet" type foods.</a:t>
                      </a:r>
                    </a:p>
                  </a:txBody>
                  <a:tcPr marL="24650" marR="24650" marT="12325" marB="12325" anchor="ctr"/>
                </a:tc>
                <a:extLst>
                  <a:ext uri="{0D108BD9-81ED-4DB2-BD59-A6C34878D82A}">
                    <a16:rowId xmlns:a16="http://schemas.microsoft.com/office/drawing/2014/main" val="3996940724"/>
                  </a:ext>
                </a:extLst>
              </a:tr>
              <a:tr h="499962">
                <a:tc>
                  <a:txBody>
                    <a:bodyPr/>
                    <a:lstStyle/>
                    <a:p>
                      <a:r>
                        <a:rPr lang="en-GB" sz="1100" b="1" dirty="0"/>
                        <a:t>Discomfort in Food-Related Situations</a:t>
                      </a:r>
                      <a:endParaRPr lang="en-GB" sz="1100" dirty="0"/>
                    </a:p>
                  </a:txBody>
                  <a:tcPr marL="24650" marR="24650" marT="12325" marB="12325" anchor="ctr"/>
                </a:tc>
                <a:tc>
                  <a:txBody>
                    <a:bodyPr/>
                    <a:lstStyle/>
                    <a:p>
                      <a:r>
                        <a:rPr lang="en-GB" sz="1100" dirty="0"/>
                        <a:t>Food-related situations, such as dining out or social gatherings, may cause anxiety or discomfort. They may feel self-conscious about their eating preferences or limitations.</a:t>
                      </a:r>
                    </a:p>
                  </a:txBody>
                  <a:tcPr marL="24650" marR="24650" marT="12325" marB="12325" anchor="ctr"/>
                </a:tc>
                <a:extLst>
                  <a:ext uri="{0D108BD9-81ED-4DB2-BD59-A6C34878D82A}">
                    <a16:rowId xmlns:a16="http://schemas.microsoft.com/office/drawing/2014/main" val="4077153726"/>
                  </a:ext>
                </a:extLst>
              </a:tr>
              <a:tr h="406047">
                <a:tc>
                  <a:txBody>
                    <a:bodyPr/>
                    <a:lstStyle/>
                    <a:p>
                      <a:r>
                        <a:rPr lang="en-GB" sz="1100" b="1" dirty="0"/>
                        <a:t>Impact on Nutritional Status</a:t>
                      </a:r>
                      <a:endParaRPr lang="en-GB" sz="1100" dirty="0"/>
                    </a:p>
                  </a:txBody>
                  <a:tcPr marL="24650" marR="24650" marT="12325" marB="12325" anchor="ctr"/>
                </a:tc>
                <a:tc>
                  <a:txBody>
                    <a:bodyPr/>
                    <a:lstStyle/>
                    <a:p>
                      <a:r>
                        <a:rPr lang="en-GB" sz="1100" dirty="0"/>
                        <a:t>Limited dietary variety can lead to nutritional imbalances or deficiencies, potentially affecting overall health and well-being.</a:t>
                      </a:r>
                    </a:p>
                  </a:txBody>
                  <a:tcPr marL="24650" marR="24650" marT="12325" marB="12325" anchor="ctr"/>
                </a:tc>
                <a:extLst>
                  <a:ext uri="{0D108BD9-81ED-4DB2-BD59-A6C34878D82A}">
                    <a16:rowId xmlns:a16="http://schemas.microsoft.com/office/drawing/2014/main" val="1531587887"/>
                  </a:ext>
                </a:extLst>
              </a:tr>
            </a:tbl>
          </a:graphicData>
        </a:graphic>
      </p:graphicFrame>
      <p:pic>
        <p:nvPicPr>
          <p:cNvPr id="4" name="Graphic 3" descr="Closed book with solid fill">
            <a:extLst>
              <a:ext uri="{FF2B5EF4-FFF2-40B4-BE49-F238E27FC236}">
                <a16:creationId xmlns:a16="http://schemas.microsoft.com/office/drawing/2014/main" id="{A17A1E08-1D79-651A-CD7D-2C5256DD0A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6875" y="933188"/>
            <a:ext cx="567728" cy="567728"/>
          </a:xfrm>
          <a:prstGeom prst="rect">
            <a:avLst/>
          </a:prstGeom>
        </p:spPr>
      </p:pic>
    </p:spTree>
    <p:extLst>
      <p:ext uri="{BB962C8B-B14F-4D97-AF65-F5344CB8AC3E}">
        <p14:creationId xmlns:p14="http://schemas.microsoft.com/office/powerpoint/2010/main" val="2840382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1A915A2-5D47-76AA-3468-4DCE57841DE0}"/>
              </a:ext>
            </a:extLst>
          </p:cNvPr>
          <p:cNvGraphicFramePr>
            <a:graphicFrameLocks noGrp="1"/>
          </p:cNvGraphicFramePr>
          <p:nvPr>
            <p:ph idx="1"/>
          </p:nvPr>
        </p:nvGraphicFramePr>
        <p:xfrm>
          <a:off x="0" y="0"/>
          <a:ext cx="12083970" cy="6857998"/>
        </p:xfrm>
        <a:graphic>
          <a:graphicData uri="http://schemas.openxmlformats.org/drawingml/2006/table">
            <a:tbl>
              <a:tblPr>
                <a:tableStyleId>{3C2FFA5D-87B4-456A-9821-1D502468CF0F}</a:tableStyleId>
              </a:tblPr>
              <a:tblGrid>
                <a:gridCol w="2443563">
                  <a:extLst>
                    <a:ext uri="{9D8B030D-6E8A-4147-A177-3AD203B41FA5}">
                      <a16:colId xmlns:a16="http://schemas.microsoft.com/office/drawing/2014/main" val="2269649227"/>
                    </a:ext>
                  </a:extLst>
                </a:gridCol>
                <a:gridCol w="9640407">
                  <a:extLst>
                    <a:ext uri="{9D8B030D-6E8A-4147-A177-3AD203B41FA5}">
                      <a16:colId xmlns:a16="http://schemas.microsoft.com/office/drawing/2014/main" val="3904148423"/>
                    </a:ext>
                  </a:extLst>
                </a:gridCol>
              </a:tblGrid>
              <a:tr h="184482">
                <a:tc>
                  <a:txBody>
                    <a:bodyPr/>
                    <a:lstStyle/>
                    <a:p>
                      <a:r>
                        <a:rPr lang="en-GB" sz="1100" b="1" dirty="0"/>
                        <a:t>Associated Difficulty</a:t>
                      </a:r>
                      <a:endParaRPr lang="en-GB" sz="1100" dirty="0"/>
                    </a:p>
                  </a:txBody>
                  <a:tcPr marL="8569" marR="8569" marT="4284" marB="4284" anchor="ctr"/>
                </a:tc>
                <a:tc>
                  <a:txBody>
                    <a:bodyPr/>
                    <a:lstStyle/>
                    <a:p>
                      <a:r>
                        <a:rPr lang="en-GB" sz="1100" b="1" dirty="0"/>
                        <a:t>Impact on Individuals with Sensory Processing Difficulties (SPD)</a:t>
                      </a:r>
                      <a:endParaRPr lang="en-GB" sz="1100" dirty="0"/>
                    </a:p>
                  </a:txBody>
                  <a:tcPr marL="8569" marR="8569" marT="4284" marB="4284" anchor="ctr"/>
                </a:tc>
                <a:extLst>
                  <a:ext uri="{0D108BD9-81ED-4DB2-BD59-A6C34878D82A}">
                    <a16:rowId xmlns:a16="http://schemas.microsoft.com/office/drawing/2014/main" val="2583000723"/>
                  </a:ext>
                </a:extLst>
              </a:tr>
              <a:tr h="535506">
                <a:tc>
                  <a:txBody>
                    <a:bodyPr/>
                    <a:lstStyle/>
                    <a:p>
                      <a:r>
                        <a:rPr lang="en-GB" sz="1100" b="1" dirty="0"/>
                        <a:t>Autism Spectrum Disorder (ASD)</a:t>
                      </a:r>
                      <a:endParaRPr lang="en-GB" sz="1100" dirty="0"/>
                    </a:p>
                  </a:txBody>
                  <a:tcPr marL="8569" marR="8569" marT="4284" marB="4284" anchor="ctr"/>
                </a:tc>
                <a:tc>
                  <a:txBody>
                    <a:bodyPr/>
                    <a:lstStyle/>
                    <a:p>
                      <a:r>
                        <a:rPr lang="en-GB" sz="1100" dirty="0"/>
                        <a:t>- Sensory processing difficulties are a </a:t>
                      </a:r>
                      <a:r>
                        <a:rPr lang="en-GB" sz="1100" b="1" dirty="0"/>
                        <a:t>core feature</a:t>
                      </a:r>
                      <a:r>
                        <a:rPr lang="en-GB" sz="1100" dirty="0"/>
                        <a:t> of ASD. </a:t>
                      </a:r>
                      <a:br>
                        <a:rPr lang="en-GB" sz="1100" dirty="0"/>
                      </a:br>
                      <a:r>
                        <a:rPr lang="en-GB" sz="1100" dirty="0"/>
                        <a:t>- Individuals may be hypersensitive or hyposensitive to sensory stimuli like noise, light, textures, or smells. </a:t>
                      </a:r>
                      <a:br>
                        <a:rPr lang="en-GB" sz="1100" dirty="0"/>
                      </a:br>
                      <a:r>
                        <a:rPr lang="en-GB" sz="1100" dirty="0"/>
                        <a:t>- Sensory overload can lead to meltdowns or withdrawal, and may affect communication and social interactions.</a:t>
                      </a:r>
                    </a:p>
                  </a:txBody>
                  <a:tcPr marL="8569" marR="8569" marT="4284" marB="4284" anchor="ctr"/>
                </a:tc>
                <a:extLst>
                  <a:ext uri="{0D108BD9-81ED-4DB2-BD59-A6C34878D82A}">
                    <a16:rowId xmlns:a16="http://schemas.microsoft.com/office/drawing/2014/main" val="3948480770"/>
                  </a:ext>
                </a:extLst>
              </a:tr>
              <a:tr h="535506">
                <a:tc>
                  <a:txBody>
                    <a:bodyPr/>
                    <a:lstStyle/>
                    <a:p>
                      <a:r>
                        <a:rPr lang="en-GB" sz="1100" b="1" dirty="0"/>
                        <a:t>Attention Deficit Hyperactivity Disorder (ADHD)</a:t>
                      </a:r>
                      <a:endParaRPr lang="en-GB" sz="1100" dirty="0"/>
                    </a:p>
                  </a:txBody>
                  <a:tcPr marL="8569" marR="8569" marT="4284" marB="4284" anchor="ctr"/>
                </a:tc>
                <a:tc>
                  <a:txBody>
                    <a:bodyPr/>
                    <a:lstStyle/>
                    <a:p>
                      <a:r>
                        <a:rPr lang="en-GB" sz="1100" dirty="0"/>
                        <a:t>- Children and adults with </a:t>
                      </a:r>
                      <a:r>
                        <a:rPr lang="en-GB" sz="1100" b="1" dirty="0"/>
                        <a:t>ADHD</a:t>
                      </a:r>
                      <a:r>
                        <a:rPr lang="en-GB" sz="1100" dirty="0"/>
                        <a:t> often experience sensory processing difficulties, particularly with regulating sensory input (e.g., being distracted by noises or visual stimuli). </a:t>
                      </a:r>
                      <a:br>
                        <a:rPr lang="en-GB" sz="1100" dirty="0"/>
                      </a:br>
                      <a:r>
                        <a:rPr lang="en-GB" sz="1100" dirty="0"/>
                        <a:t>- Hyperactivity or impulsivity may be driven by a need for sensory stimulation, and focusing can be harder in sensory-rich environments.</a:t>
                      </a:r>
                    </a:p>
                  </a:txBody>
                  <a:tcPr marL="8569" marR="8569" marT="4284" marB="4284" anchor="ctr"/>
                </a:tc>
                <a:extLst>
                  <a:ext uri="{0D108BD9-81ED-4DB2-BD59-A6C34878D82A}">
                    <a16:rowId xmlns:a16="http://schemas.microsoft.com/office/drawing/2014/main" val="1441273010"/>
                  </a:ext>
                </a:extLst>
              </a:tr>
              <a:tr h="364581">
                <a:tc>
                  <a:txBody>
                    <a:bodyPr/>
                    <a:lstStyle/>
                    <a:p>
                      <a:r>
                        <a:rPr lang="en-GB" sz="1100" b="1" dirty="0"/>
                        <a:t>Anxiety Disorders</a:t>
                      </a:r>
                      <a:endParaRPr lang="en-GB" sz="1100" dirty="0"/>
                    </a:p>
                  </a:txBody>
                  <a:tcPr marL="8569" marR="8569" marT="4284" marB="4284" anchor="ctr"/>
                </a:tc>
                <a:tc>
                  <a:txBody>
                    <a:bodyPr/>
                    <a:lstStyle/>
                    <a:p>
                      <a:r>
                        <a:rPr lang="en-GB" sz="1100" dirty="0"/>
                        <a:t>- Sensory processing difficulties can trigger or worsen </a:t>
                      </a:r>
                      <a:r>
                        <a:rPr lang="en-GB" sz="1100" b="1" dirty="0"/>
                        <a:t>anxiety</a:t>
                      </a:r>
                      <a:r>
                        <a:rPr lang="en-GB" sz="1100" dirty="0"/>
                        <a:t>, especially in overwhelming environments (e.g., noisy, crowded places). </a:t>
                      </a:r>
                      <a:br>
                        <a:rPr lang="en-GB" sz="1100" dirty="0"/>
                      </a:br>
                      <a:r>
                        <a:rPr lang="en-GB" sz="1100" dirty="0"/>
                        <a:t>- The unpredictability of sensory stimuli can lead to anticipatory anxiety or avoidance of certain activities, places, or situations.</a:t>
                      </a:r>
                    </a:p>
                  </a:txBody>
                  <a:tcPr marL="8569" marR="8569" marT="4284" marB="4284" anchor="ctr"/>
                </a:tc>
                <a:extLst>
                  <a:ext uri="{0D108BD9-81ED-4DB2-BD59-A6C34878D82A}">
                    <a16:rowId xmlns:a16="http://schemas.microsoft.com/office/drawing/2014/main" val="3149892007"/>
                  </a:ext>
                </a:extLst>
              </a:tr>
              <a:tr h="535506">
                <a:tc>
                  <a:txBody>
                    <a:bodyPr/>
                    <a:lstStyle/>
                    <a:p>
                      <a:r>
                        <a:rPr lang="en-GB" sz="1100" b="1" dirty="0"/>
                        <a:t>Obsessive-Compulsive Disorder (OCD)</a:t>
                      </a:r>
                      <a:endParaRPr lang="en-GB" sz="1100" dirty="0"/>
                    </a:p>
                  </a:txBody>
                  <a:tcPr marL="8569" marR="8569" marT="4284" marB="4284" anchor="ctr"/>
                </a:tc>
                <a:tc>
                  <a:txBody>
                    <a:bodyPr/>
                    <a:lstStyle/>
                    <a:p>
                      <a:r>
                        <a:rPr lang="en-GB" sz="1100" dirty="0"/>
                        <a:t>- Individuals with </a:t>
                      </a:r>
                      <a:r>
                        <a:rPr lang="en-GB" sz="1100" b="1" dirty="0"/>
                        <a:t>OCD</a:t>
                      </a:r>
                      <a:r>
                        <a:rPr lang="en-GB" sz="1100" dirty="0"/>
                        <a:t> may have sensory-related compulsions or obsessions (e.g., needing to touch things in a particular way, aversion to certain textures or sensations). </a:t>
                      </a:r>
                      <a:br>
                        <a:rPr lang="en-GB" sz="1100" dirty="0"/>
                      </a:br>
                      <a:r>
                        <a:rPr lang="en-GB" sz="1100" dirty="0"/>
                        <a:t>- Sensory issues can drive repetitive behaviour's and rituals aimed at reducing discomfort caused by sensory stimuli.</a:t>
                      </a:r>
                    </a:p>
                  </a:txBody>
                  <a:tcPr marL="8569" marR="8569" marT="4284" marB="4284" anchor="ctr"/>
                </a:tc>
                <a:extLst>
                  <a:ext uri="{0D108BD9-81ED-4DB2-BD59-A6C34878D82A}">
                    <a16:rowId xmlns:a16="http://schemas.microsoft.com/office/drawing/2014/main" val="849409871"/>
                  </a:ext>
                </a:extLst>
              </a:tr>
              <a:tr h="711018">
                <a:tc>
                  <a:txBody>
                    <a:bodyPr/>
                    <a:lstStyle/>
                    <a:p>
                      <a:r>
                        <a:rPr lang="en-GB" sz="1100" b="1" dirty="0"/>
                        <a:t>Developmental Coordination Disorder (DCD)</a:t>
                      </a:r>
                      <a:endParaRPr lang="en-GB" sz="1100" dirty="0"/>
                    </a:p>
                  </a:txBody>
                  <a:tcPr marL="8569" marR="8569" marT="4284" marB="4284" anchor="ctr"/>
                </a:tc>
                <a:tc>
                  <a:txBody>
                    <a:bodyPr/>
                    <a:lstStyle/>
                    <a:p>
                      <a:r>
                        <a:rPr lang="en-GB" sz="1100" dirty="0"/>
                        <a:t>- Also known as </a:t>
                      </a:r>
                      <a:r>
                        <a:rPr lang="en-GB" sz="1100" b="1" dirty="0"/>
                        <a:t>dyspraxia</a:t>
                      </a:r>
                      <a:r>
                        <a:rPr lang="en-GB" sz="1100" dirty="0"/>
                        <a:t>, DCD involves difficulties with motor coordination, which are often linked to proprioceptive and vestibular sensory processing challenges. </a:t>
                      </a:r>
                      <a:br>
                        <a:rPr lang="en-GB" sz="1100" dirty="0"/>
                      </a:br>
                      <a:r>
                        <a:rPr lang="en-GB" sz="1100" dirty="0"/>
                        <a:t>- Individuals may struggle with activities requiring balance, fine motor skills, or spatial awareness, contributing to clumsiness and difficulty with tasks like writing, dressing, or sports.</a:t>
                      </a:r>
                    </a:p>
                  </a:txBody>
                  <a:tcPr marL="8569" marR="8569" marT="4284" marB="4284" anchor="ctr"/>
                </a:tc>
                <a:extLst>
                  <a:ext uri="{0D108BD9-81ED-4DB2-BD59-A6C34878D82A}">
                    <a16:rowId xmlns:a16="http://schemas.microsoft.com/office/drawing/2014/main" val="872375878"/>
                  </a:ext>
                </a:extLst>
              </a:tr>
              <a:tr h="711018">
                <a:tc>
                  <a:txBody>
                    <a:bodyPr/>
                    <a:lstStyle/>
                    <a:p>
                      <a:r>
                        <a:rPr lang="en-GB" sz="1100" b="1" dirty="0"/>
                        <a:t>Learning Disabilities</a:t>
                      </a:r>
                      <a:endParaRPr lang="en-GB" sz="1100" dirty="0"/>
                    </a:p>
                  </a:txBody>
                  <a:tcPr marL="8569" marR="8569" marT="4284" marB="4284" anchor="ctr"/>
                </a:tc>
                <a:tc>
                  <a:txBody>
                    <a:bodyPr/>
                    <a:lstStyle/>
                    <a:p>
                      <a:r>
                        <a:rPr lang="en-GB" sz="1100" dirty="0"/>
                        <a:t>- Sensory processing difficulties can make learning more challenging by creating distractions or making it harder to focus in typical classroom environments. </a:t>
                      </a:r>
                      <a:br>
                        <a:rPr lang="en-GB" sz="1100" dirty="0"/>
                      </a:br>
                      <a:r>
                        <a:rPr lang="en-GB" sz="1100" dirty="0"/>
                        <a:t>- Children may struggle with visual processing (e.g., reading), auditory processing (e.g., following verbal instructions), or motor skills required for writing.</a:t>
                      </a:r>
                    </a:p>
                  </a:txBody>
                  <a:tcPr marL="8569" marR="8569" marT="4284" marB="4284" anchor="ctr"/>
                </a:tc>
                <a:extLst>
                  <a:ext uri="{0D108BD9-81ED-4DB2-BD59-A6C34878D82A}">
                    <a16:rowId xmlns:a16="http://schemas.microsoft.com/office/drawing/2014/main" val="842319452"/>
                  </a:ext>
                </a:extLst>
              </a:tr>
              <a:tr h="535506">
                <a:tc>
                  <a:txBody>
                    <a:bodyPr/>
                    <a:lstStyle/>
                    <a:p>
                      <a:r>
                        <a:rPr lang="en-GB" sz="1100" b="1" dirty="0"/>
                        <a:t>Post-Traumatic Stress Disorder (PTSD)</a:t>
                      </a:r>
                      <a:endParaRPr lang="en-GB" sz="1100" dirty="0"/>
                    </a:p>
                  </a:txBody>
                  <a:tcPr marL="8569" marR="8569" marT="4284" marB="4284" anchor="ctr"/>
                </a:tc>
                <a:tc>
                  <a:txBody>
                    <a:bodyPr/>
                    <a:lstStyle/>
                    <a:p>
                      <a:r>
                        <a:rPr lang="en-GB" sz="1100" dirty="0"/>
                        <a:t>- Trauma can heighten sensitivity to sensory stimuli, leading to sensory processing difficulties. For instance, certain sounds, smells, or sights may trigger flashbacks or hyperarousal. </a:t>
                      </a:r>
                      <a:br>
                        <a:rPr lang="en-GB" sz="1100" dirty="0"/>
                      </a:br>
                      <a:r>
                        <a:rPr lang="en-GB" sz="1100" dirty="0"/>
                        <a:t>- Individuals may develop a heightened fight-or-flight response, becoming easily startled or overwhelmed by sensory inputs.</a:t>
                      </a:r>
                    </a:p>
                  </a:txBody>
                  <a:tcPr marL="8569" marR="8569" marT="4284" marB="4284" anchor="ctr"/>
                </a:tc>
                <a:extLst>
                  <a:ext uri="{0D108BD9-81ED-4DB2-BD59-A6C34878D82A}">
                    <a16:rowId xmlns:a16="http://schemas.microsoft.com/office/drawing/2014/main" val="459064761"/>
                  </a:ext>
                </a:extLst>
              </a:tr>
              <a:tr h="364581">
                <a:tc>
                  <a:txBody>
                    <a:bodyPr/>
                    <a:lstStyle/>
                    <a:p>
                      <a:r>
                        <a:rPr lang="en-GB" sz="1100" b="1" dirty="0"/>
                        <a:t>Tourette Syndrome (TS)</a:t>
                      </a:r>
                      <a:endParaRPr lang="en-GB" sz="1100" dirty="0"/>
                    </a:p>
                  </a:txBody>
                  <a:tcPr marL="8569" marR="8569" marT="4284" marB="4284" anchor="ctr"/>
                </a:tc>
                <a:tc>
                  <a:txBody>
                    <a:bodyPr/>
                    <a:lstStyle/>
                    <a:p>
                      <a:r>
                        <a:rPr lang="en-GB" sz="1100" dirty="0"/>
                        <a:t>- As noted previously, </a:t>
                      </a:r>
                      <a:r>
                        <a:rPr lang="en-GB" sz="1100" b="1" dirty="0"/>
                        <a:t>premonitory urges</a:t>
                      </a:r>
                      <a:r>
                        <a:rPr lang="en-GB" sz="1100" dirty="0"/>
                        <a:t> and sensory hypersensitivities can be prominent in TS. </a:t>
                      </a:r>
                      <a:br>
                        <a:rPr lang="en-GB" sz="1100" dirty="0"/>
                      </a:br>
                      <a:r>
                        <a:rPr lang="en-GB" sz="1100" dirty="0"/>
                        <a:t>- Sensory inputs may trigger tics or intensify them, and individuals with TS may struggle to regulate sensory overload in stimulating environments.</a:t>
                      </a:r>
                    </a:p>
                  </a:txBody>
                  <a:tcPr marL="8569" marR="8569" marT="4284" marB="4284" anchor="ctr"/>
                </a:tc>
                <a:extLst>
                  <a:ext uri="{0D108BD9-81ED-4DB2-BD59-A6C34878D82A}">
                    <a16:rowId xmlns:a16="http://schemas.microsoft.com/office/drawing/2014/main" val="3798031568"/>
                  </a:ext>
                </a:extLst>
              </a:tr>
              <a:tr h="359994">
                <a:tc>
                  <a:txBody>
                    <a:bodyPr/>
                    <a:lstStyle/>
                    <a:p>
                      <a:r>
                        <a:rPr lang="en-GB" sz="1100" b="1" dirty="0"/>
                        <a:t>Sleep Disorders</a:t>
                      </a:r>
                      <a:endParaRPr lang="en-GB" sz="1100" dirty="0"/>
                    </a:p>
                  </a:txBody>
                  <a:tcPr marL="8569" marR="8569" marT="4284" marB="4284" anchor="ctr"/>
                </a:tc>
                <a:tc>
                  <a:txBody>
                    <a:bodyPr/>
                    <a:lstStyle/>
                    <a:p>
                      <a:r>
                        <a:rPr lang="en-GB" sz="1100" dirty="0"/>
                        <a:t>- Sensory processing difficulties can affect </a:t>
                      </a:r>
                      <a:r>
                        <a:rPr lang="en-GB" sz="1100" b="1" dirty="0"/>
                        <a:t>sleep patterns</a:t>
                      </a:r>
                      <a:r>
                        <a:rPr lang="en-GB" sz="1100" dirty="0"/>
                        <a:t>, making it harder to fall or stay asleep. </a:t>
                      </a:r>
                      <a:br>
                        <a:rPr lang="en-GB" sz="1100" dirty="0"/>
                      </a:br>
                      <a:r>
                        <a:rPr lang="en-GB" sz="1100" dirty="0"/>
                        <a:t>- Hypersensitivity to sensory input (e.g., noise, light, texture of bedding) can contribute to insomnia or restless sleep.</a:t>
                      </a:r>
                    </a:p>
                  </a:txBody>
                  <a:tcPr marL="8569" marR="8569" marT="4284" marB="4284" anchor="ctr"/>
                </a:tc>
                <a:extLst>
                  <a:ext uri="{0D108BD9-81ED-4DB2-BD59-A6C34878D82A}">
                    <a16:rowId xmlns:a16="http://schemas.microsoft.com/office/drawing/2014/main" val="2186122348"/>
                  </a:ext>
                </a:extLst>
              </a:tr>
              <a:tr h="535506">
                <a:tc>
                  <a:txBody>
                    <a:bodyPr/>
                    <a:lstStyle/>
                    <a:p>
                      <a:r>
                        <a:rPr lang="en-GB" sz="1100" b="1" dirty="0"/>
                        <a:t>Feeding and Eating Disorders</a:t>
                      </a:r>
                      <a:endParaRPr lang="en-GB" sz="1100" dirty="0"/>
                    </a:p>
                  </a:txBody>
                  <a:tcPr marL="8569" marR="8569" marT="4284" marB="4284" anchor="ctr"/>
                </a:tc>
                <a:tc>
                  <a:txBody>
                    <a:bodyPr/>
                    <a:lstStyle/>
                    <a:p>
                      <a:r>
                        <a:rPr lang="en-GB" sz="1100" dirty="0"/>
                        <a:t>- Sensory processing difficulties can lead to </a:t>
                      </a:r>
                      <a:r>
                        <a:rPr lang="en-GB" sz="1100" b="1" dirty="0"/>
                        <a:t>feeding issues</a:t>
                      </a:r>
                      <a:r>
                        <a:rPr lang="en-GB" sz="1100" dirty="0"/>
                        <a:t>, especially in children. </a:t>
                      </a:r>
                      <a:br>
                        <a:rPr lang="en-GB" sz="1100" dirty="0"/>
                      </a:br>
                      <a:r>
                        <a:rPr lang="en-GB" sz="1100" dirty="0"/>
                        <a:t>- Hypersensitivity to food textures, smells, or tastes can result in picky eating or food aversions. </a:t>
                      </a:r>
                      <a:br>
                        <a:rPr lang="en-GB" sz="1100" dirty="0"/>
                      </a:br>
                      <a:r>
                        <a:rPr lang="en-GB" sz="1100" dirty="0"/>
                        <a:t>- These sensory sensitivities can sometimes be linked to eating disorders like </a:t>
                      </a:r>
                      <a:r>
                        <a:rPr lang="en-GB" sz="1100" b="1" dirty="0"/>
                        <a:t>Avoidant/Restrictive Food Intake Disorder (ARFID)</a:t>
                      </a:r>
                      <a:r>
                        <a:rPr lang="en-GB" sz="1100" dirty="0"/>
                        <a:t>.</a:t>
                      </a:r>
                    </a:p>
                  </a:txBody>
                  <a:tcPr marL="8569" marR="8569" marT="4284" marB="4284" anchor="ctr"/>
                </a:tc>
                <a:extLst>
                  <a:ext uri="{0D108BD9-81ED-4DB2-BD59-A6C34878D82A}">
                    <a16:rowId xmlns:a16="http://schemas.microsoft.com/office/drawing/2014/main" val="1833556633"/>
                  </a:ext>
                </a:extLst>
              </a:tr>
              <a:tr h="408605">
                <a:tc>
                  <a:txBody>
                    <a:bodyPr/>
                    <a:lstStyle/>
                    <a:p>
                      <a:r>
                        <a:rPr lang="en-GB" sz="1100" b="1" dirty="0"/>
                        <a:t>Depression</a:t>
                      </a:r>
                      <a:endParaRPr lang="en-GB" sz="1100" dirty="0"/>
                    </a:p>
                  </a:txBody>
                  <a:tcPr marL="8569" marR="8569" marT="4284" marB="4284" anchor="ctr"/>
                </a:tc>
                <a:tc>
                  <a:txBody>
                    <a:bodyPr/>
                    <a:lstStyle/>
                    <a:p>
                      <a:r>
                        <a:rPr lang="en-GB" sz="1100" dirty="0"/>
                        <a:t>- Chronic sensory overload or difficulty managing sensory inputs can contribute to feelings of </a:t>
                      </a:r>
                      <a:r>
                        <a:rPr lang="en-GB" sz="1100" b="1" dirty="0"/>
                        <a:t>isolation</a:t>
                      </a:r>
                      <a:r>
                        <a:rPr lang="en-GB" sz="1100" dirty="0"/>
                        <a:t>, frustration, or sadness. </a:t>
                      </a:r>
                      <a:br>
                        <a:rPr lang="en-GB" sz="1100" dirty="0"/>
                      </a:br>
                      <a:r>
                        <a:rPr lang="en-GB" sz="1100" dirty="0"/>
                        <a:t>- Depression may develop in individuals who feel constantly overwhelmed by sensory inputs and unable to participate in typical daily activities.</a:t>
                      </a:r>
                    </a:p>
                  </a:txBody>
                  <a:tcPr marL="8569" marR="8569" marT="4284" marB="4284" anchor="ctr"/>
                </a:tc>
                <a:extLst>
                  <a:ext uri="{0D108BD9-81ED-4DB2-BD59-A6C34878D82A}">
                    <a16:rowId xmlns:a16="http://schemas.microsoft.com/office/drawing/2014/main" val="3733498131"/>
                  </a:ext>
                </a:extLst>
              </a:tr>
              <a:tr h="535506">
                <a:tc>
                  <a:txBody>
                    <a:bodyPr/>
                    <a:lstStyle/>
                    <a:p>
                      <a:r>
                        <a:rPr lang="en-GB" sz="1100" b="1" dirty="0"/>
                        <a:t>Panic Attacks</a:t>
                      </a:r>
                      <a:endParaRPr lang="en-GB" sz="1100" dirty="0"/>
                    </a:p>
                  </a:txBody>
                  <a:tcPr marL="8569" marR="8569" marT="4284" marB="4284" anchor="ctr"/>
                </a:tc>
                <a:tc>
                  <a:txBody>
                    <a:bodyPr/>
                    <a:lstStyle/>
                    <a:p>
                      <a:r>
                        <a:rPr lang="en-GB" sz="1100" dirty="0"/>
                        <a:t>- Sensory overload can be a trigger for </a:t>
                      </a:r>
                      <a:r>
                        <a:rPr lang="en-GB" sz="1100" b="1" dirty="0"/>
                        <a:t>panic attacks</a:t>
                      </a:r>
                      <a:r>
                        <a:rPr lang="en-GB" sz="1100" dirty="0"/>
                        <a:t>, particularly in environments where the individual feels trapped or unable to escape overwhelming stimuli. </a:t>
                      </a:r>
                      <a:br>
                        <a:rPr lang="en-GB" sz="1100" dirty="0"/>
                      </a:br>
                      <a:r>
                        <a:rPr lang="en-GB" sz="1100" dirty="0"/>
                        <a:t>- A sudden, intense sensory experience (e.g., a loud sound or bright light) may cause a panic response.</a:t>
                      </a:r>
                    </a:p>
                  </a:txBody>
                  <a:tcPr marL="8569" marR="8569" marT="4284" marB="4284" anchor="ctr"/>
                </a:tc>
                <a:extLst>
                  <a:ext uri="{0D108BD9-81ED-4DB2-BD59-A6C34878D82A}">
                    <a16:rowId xmlns:a16="http://schemas.microsoft.com/office/drawing/2014/main" val="1851593423"/>
                  </a:ext>
                </a:extLst>
              </a:tr>
              <a:tr h="540683">
                <a:tc>
                  <a:txBody>
                    <a:bodyPr/>
                    <a:lstStyle/>
                    <a:p>
                      <a:r>
                        <a:rPr lang="en-GB" sz="1100" b="1" dirty="0"/>
                        <a:t>Chronic Fatigue or Exhaustion</a:t>
                      </a:r>
                      <a:endParaRPr lang="en-GB" sz="1100" dirty="0"/>
                    </a:p>
                  </a:txBody>
                  <a:tcPr marL="8569" marR="8569" marT="4284" marB="4284" anchor="ctr"/>
                </a:tc>
                <a:tc>
                  <a:txBody>
                    <a:bodyPr/>
                    <a:lstStyle/>
                    <a:p>
                      <a:r>
                        <a:rPr lang="en-GB" sz="1100" dirty="0"/>
                        <a:t>- The effort to constantly filter and manage sensory input can be physically and mentally exhausting, leading to </a:t>
                      </a:r>
                      <a:r>
                        <a:rPr lang="en-GB" sz="1100" b="1" dirty="0"/>
                        <a:t>chronic fatigue</a:t>
                      </a:r>
                      <a:r>
                        <a:rPr lang="en-GB" sz="1100" dirty="0"/>
                        <a:t> or burnout. </a:t>
                      </a:r>
                      <a:br>
                        <a:rPr lang="en-GB" sz="1100" dirty="0"/>
                      </a:br>
                      <a:r>
                        <a:rPr lang="en-GB" sz="1100" dirty="0"/>
                        <a:t>- Individuals may need more rest or downtime to recover from sensory overload, and sensory processing difficulties may exacerbate existing fatigue-related conditions like </a:t>
                      </a:r>
                      <a:r>
                        <a:rPr lang="en-GB" sz="1100" b="1" dirty="0"/>
                        <a:t>Chronic Fatigue Syndrome (CFS)</a:t>
                      </a:r>
                      <a:r>
                        <a:rPr lang="en-GB" sz="1100" dirty="0"/>
                        <a:t> or </a:t>
                      </a:r>
                      <a:r>
                        <a:rPr lang="en-GB" sz="1100" b="1" dirty="0"/>
                        <a:t>fibromyalgia</a:t>
                      </a:r>
                      <a:r>
                        <a:rPr lang="en-GB" sz="1100" dirty="0"/>
                        <a:t>.</a:t>
                      </a:r>
                    </a:p>
                  </a:txBody>
                  <a:tcPr marL="8569" marR="8569" marT="4284" marB="4284" anchor="ctr"/>
                </a:tc>
                <a:extLst>
                  <a:ext uri="{0D108BD9-81ED-4DB2-BD59-A6C34878D82A}">
                    <a16:rowId xmlns:a16="http://schemas.microsoft.com/office/drawing/2014/main" val="3001976282"/>
                  </a:ext>
                </a:extLst>
              </a:tr>
            </a:tbl>
          </a:graphicData>
        </a:graphic>
      </p:graphicFrame>
    </p:spTree>
    <p:extLst>
      <p:ext uri="{BB962C8B-B14F-4D97-AF65-F5344CB8AC3E}">
        <p14:creationId xmlns:p14="http://schemas.microsoft.com/office/powerpoint/2010/main" val="2070938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7EEA7E-D008-8F28-18A8-9D0F5E92B2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18EAAC7-05B3-9CAC-2564-9CE3CF738898}"/>
              </a:ext>
            </a:extLst>
          </p:cNvPr>
          <p:cNvSpPr>
            <a:spLocks noGrp="1"/>
          </p:cNvSpPr>
          <p:nvPr>
            <p:ph type="title"/>
          </p:nvPr>
        </p:nvSpPr>
        <p:spPr>
          <a:xfrm>
            <a:off x="3770021" y="796119"/>
            <a:ext cx="4730959" cy="1028917"/>
          </a:xfrm>
        </p:spPr>
        <p:txBody>
          <a:bodyPr/>
          <a:lstStyle/>
          <a:p>
            <a:pPr defTabSz="704088"/>
            <a:r>
              <a:rPr lang="en-US" sz="3388" dirty="0"/>
              <a:t>Olfactory- Seeking</a:t>
            </a:r>
            <a:endParaRPr lang="en-US" dirty="0"/>
          </a:p>
        </p:txBody>
      </p:sp>
      <p:pic>
        <p:nvPicPr>
          <p:cNvPr id="5" name="Picture 6">
            <a:extLst>
              <a:ext uri="{FF2B5EF4-FFF2-40B4-BE49-F238E27FC236}">
                <a16:creationId xmlns:a16="http://schemas.microsoft.com/office/drawing/2014/main" id="{2FEB5F8B-E6CC-47D0-9A1C-608B2F86D6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980" y="567371"/>
            <a:ext cx="1621289" cy="1215967"/>
          </a:xfrm>
          <a:prstGeom prst="rect">
            <a:avLst/>
          </a:prstGeom>
        </p:spPr>
      </p:pic>
      <p:pic>
        <p:nvPicPr>
          <p:cNvPr id="6" name="Picture 5">
            <a:extLst>
              <a:ext uri="{FF2B5EF4-FFF2-40B4-BE49-F238E27FC236}">
                <a16:creationId xmlns:a16="http://schemas.microsoft.com/office/drawing/2014/main" id="{E3B93ABB-B982-AF40-758F-C8873F45CD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75" y="609069"/>
            <a:ext cx="1621289" cy="1215967"/>
          </a:xfrm>
          <a:prstGeom prst="rect">
            <a:avLst/>
          </a:prstGeom>
        </p:spPr>
      </p:pic>
      <p:graphicFrame>
        <p:nvGraphicFramePr>
          <p:cNvPr id="17" name="Table 16">
            <a:extLst>
              <a:ext uri="{FF2B5EF4-FFF2-40B4-BE49-F238E27FC236}">
                <a16:creationId xmlns:a16="http://schemas.microsoft.com/office/drawing/2014/main" id="{C8664602-BBA0-FCED-8787-9D80F3DF49DF}"/>
              </a:ext>
            </a:extLst>
          </p:cNvPr>
          <p:cNvGraphicFramePr>
            <a:graphicFrameLocks noGrp="1"/>
          </p:cNvGraphicFramePr>
          <p:nvPr/>
        </p:nvGraphicFramePr>
        <p:xfrm>
          <a:off x="262359" y="2012086"/>
          <a:ext cx="11667282" cy="4734332"/>
        </p:xfrm>
        <a:graphic>
          <a:graphicData uri="http://schemas.openxmlformats.org/drawingml/2006/table">
            <a:tbl>
              <a:tblPr>
                <a:tableStyleId>{3C2FFA5D-87B4-456A-9821-1D502468CF0F}</a:tableStyleId>
              </a:tblPr>
              <a:tblGrid>
                <a:gridCol w="2604305">
                  <a:extLst>
                    <a:ext uri="{9D8B030D-6E8A-4147-A177-3AD203B41FA5}">
                      <a16:colId xmlns:a16="http://schemas.microsoft.com/office/drawing/2014/main" val="3578084015"/>
                    </a:ext>
                  </a:extLst>
                </a:gridCol>
                <a:gridCol w="9062977">
                  <a:extLst>
                    <a:ext uri="{9D8B030D-6E8A-4147-A177-3AD203B41FA5}">
                      <a16:colId xmlns:a16="http://schemas.microsoft.com/office/drawing/2014/main" val="1584809184"/>
                    </a:ext>
                  </a:extLst>
                </a:gridCol>
              </a:tblGrid>
              <a:tr h="116512">
                <a:tc>
                  <a:txBody>
                    <a:bodyPr/>
                    <a:lstStyle/>
                    <a:p>
                      <a:r>
                        <a:rPr lang="en-GB" sz="1100" b="1" dirty="0"/>
                        <a:t>Characteristic</a:t>
                      </a:r>
                      <a:endParaRPr lang="en-GB" sz="1100" dirty="0"/>
                    </a:p>
                  </a:txBody>
                  <a:tcPr marL="23677" marR="23677" marT="11838" marB="11838" anchor="ctr"/>
                </a:tc>
                <a:tc>
                  <a:txBody>
                    <a:bodyPr/>
                    <a:lstStyle/>
                    <a:p>
                      <a:r>
                        <a:rPr lang="en-GB" sz="1100" b="1" dirty="0"/>
                        <a:t>Description</a:t>
                      </a:r>
                      <a:endParaRPr lang="en-GB" sz="1100" dirty="0"/>
                    </a:p>
                  </a:txBody>
                  <a:tcPr marL="23677" marR="23677" marT="11838" marB="11838" anchor="ctr"/>
                </a:tc>
                <a:extLst>
                  <a:ext uri="{0D108BD9-81ED-4DB2-BD59-A6C34878D82A}">
                    <a16:rowId xmlns:a16="http://schemas.microsoft.com/office/drawing/2014/main" val="2029463874"/>
                  </a:ext>
                </a:extLst>
              </a:tr>
              <a:tr h="472080">
                <a:tc>
                  <a:txBody>
                    <a:bodyPr/>
                    <a:lstStyle/>
                    <a:p>
                      <a:r>
                        <a:rPr lang="en-GB" sz="1100" b="1" dirty="0"/>
                        <a:t>Frequent Smelling</a:t>
                      </a:r>
                      <a:endParaRPr lang="en-GB" sz="1100" dirty="0"/>
                    </a:p>
                  </a:txBody>
                  <a:tcPr marL="23677" marR="23677" marT="11838" marB="11838" anchor="ctr"/>
                </a:tc>
                <a:tc>
                  <a:txBody>
                    <a:bodyPr/>
                    <a:lstStyle/>
                    <a:p>
                      <a:r>
                        <a:rPr lang="en-GB" sz="1100" dirty="0"/>
                        <a:t>Individuals may frequently smell objects, surfaces, or substances, deeply inhaling to immerse themselves in different scents as a way of exploring their environment.</a:t>
                      </a:r>
                    </a:p>
                  </a:txBody>
                  <a:tcPr marL="23677" marR="23677" marT="11838" marB="11838" anchor="ctr"/>
                </a:tc>
                <a:extLst>
                  <a:ext uri="{0D108BD9-81ED-4DB2-BD59-A6C34878D82A}">
                    <a16:rowId xmlns:a16="http://schemas.microsoft.com/office/drawing/2014/main" val="2302270171"/>
                  </a:ext>
                </a:extLst>
              </a:tr>
              <a:tr h="472080">
                <a:tc>
                  <a:txBody>
                    <a:bodyPr/>
                    <a:lstStyle/>
                    <a:p>
                      <a:r>
                        <a:rPr lang="en-GB" sz="1100" b="1" dirty="0"/>
                        <a:t>Interest in Aromatherapy</a:t>
                      </a:r>
                      <a:endParaRPr lang="en-GB" sz="1100" dirty="0"/>
                    </a:p>
                  </a:txBody>
                  <a:tcPr marL="23677" marR="23677" marT="11838" marB="11838" anchor="ctr"/>
                </a:tc>
                <a:tc>
                  <a:txBody>
                    <a:bodyPr/>
                    <a:lstStyle/>
                    <a:p>
                      <a:r>
                        <a:rPr lang="en-GB" sz="1100" dirty="0"/>
                        <a:t>Olfactory seekers may enjoy using scented oils, candles, or diffusers for relaxation and mood enhancement, often exploring specific scents for therapeutic purposes.</a:t>
                      </a:r>
                    </a:p>
                  </a:txBody>
                  <a:tcPr marL="23677" marR="23677" marT="11838" marB="11838" anchor="ctr"/>
                </a:tc>
                <a:extLst>
                  <a:ext uri="{0D108BD9-81ED-4DB2-BD59-A6C34878D82A}">
                    <a16:rowId xmlns:a16="http://schemas.microsoft.com/office/drawing/2014/main" val="2560744783"/>
                  </a:ext>
                </a:extLst>
              </a:tr>
              <a:tr h="472080">
                <a:tc>
                  <a:txBody>
                    <a:bodyPr/>
                    <a:lstStyle/>
                    <a:p>
                      <a:r>
                        <a:rPr lang="en-GB" sz="1100" b="1" dirty="0"/>
                        <a:t>Exploration of Natural Scents</a:t>
                      </a:r>
                      <a:endParaRPr lang="en-GB" sz="1100" dirty="0"/>
                    </a:p>
                  </a:txBody>
                  <a:tcPr marL="23677" marR="23677" marT="11838" marB="11838" anchor="ctr"/>
                </a:tc>
                <a:tc>
                  <a:txBody>
                    <a:bodyPr/>
                    <a:lstStyle/>
                    <a:p>
                      <a:r>
                        <a:rPr lang="en-GB" sz="1100" dirty="0"/>
                        <a:t>They may actively seek out natural scents, such as flowers, plants, or outdoor environments, enjoying walks in nature or spending time in gardens to experience diverse aromas.</a:t>
                      </a:r>
                    </a:p>
                  </a:txBody>
                  <a:tcPr marL="23677" marR="23677" marT="11838" marB="11838" anchor="ctr"/>
                </a:tc>
                <a:extLst>
                  <a:ext uri="{0D108BD9-81ED-4DB2-BD59-A6C34878D82A}">
                    <a16:rowId xmlns:a16="http://schemas.microsoft.com/office/drawing/2014/main" val="3994157894"/>
                  </a:ext>
                </a:extLst>
              </a:tr>
              <a:tr h="472080">
                <a:tc>
                  <a:txBody>
                    <a:bodyPr/>
                    <a:lstStyle/>
                    <a:p>
                      <a:r>
                        <a:rPr lang="en-GB" sz="1100" b="1" dirty="0"/>
                        <a:t>Enjoyment of Perfumes and Fragrances</a:t>
                      </a:r>
                      <a:endParaRPr lang="en-GB" sz="1100" dirty="0"/>
                    </a:p>
                  </a:txBody>
                  <a:tcPr marL="23677" marR="23677" marT="11838" marB="11838" anchor="ctr"/>
                </a:tc>
                <a:tc>
                  <a:txBody>
                    <a:bodyPr/>
                    <a:lstStyle/>
                    <a:p>
                      <a:r>
                        <a:rPr lang="en-GB" sz="1100" dirty="0"/>
                        <a:t>Individuals may enjoy wearing and experimenting with perfumes or colognes, often having a collection of fragrances they use to enhance their personal scent experience.</a:t>
                      </a:r>
                    </a:p>
                  </a:txBody>
                  <a:tcPr marL="23677" marR="23677" marT="11838" marB="11838" anchor="ctr"/>
                </a:tc>
                <a:extLst>
                  <a:ext uri="{0D108BD9-81ED-4DB2-BD59-A6C34878D82A}">
                    <a16:rowId xmlns:a16="http://schemas.microsoft.com/office/drawing/2014/main" val="1673606677"/>
                  </a:ext>
                </a:extLst>
              </a:tr>
              <a:tr h="472080">
                <a:tc>
                  <a:txBody>
                    <a:bodyPr/>
                    <a:lstStyle/>
                    <a:p>
                      <a:r>
                        <a:rPr lang="en-GB" sz="1100" b="1" dirty="0"/>
                        <a:t>Participation in Scent-related Activities</a:t>
                      </a:r>
                      <a:endParaRPr lang="en-GB" sz="1100" dirty="0"/>
                    </a:p>
                  </a:txBody>
                  <a:tcPr marL="23677" marR="23677" marT="11838" marB="11838" anchor="ctr"/>
                </a:tc>
                <a:tc>
                  <a:txBody>
                    <a:bodyPr/>
                    <a:lstStyle/>
                    <a:p>
                      <a:r>
                        <a:rPr lang="en-GB" sz="1100" dirty="0"/>
                        <a:t>Olfactory seekers may engage in activities involving aromas, such as cooking, baking, wine tasting, or perfume-making, enjoying the creation and experience of different scents.</a:t>
                      </a:r>
                    </a:p>
                  </a:txBody>
                  <a:tcPr marL="23677" marR="23677" marT="11838" marB="11838" anchor="ctr"/>
                </a:tc>
                <a:extLst>
                  <a:ext uri="{0D108BD9-81ED-4DB2-BD59-A6C34878D82A}">
                    <a16:rowId xmlns:a16="http://schemas.microsoft.com/office/drawing/2014/main" val="1072989710"/>
                  </a:ext>
                </a:extLst>
              </a:tr>
              <a:tr h="383188">
                <a:tc>
                  <a:txBody>
                    <a:bodyPr/>
                    <a:lstStyle/>
                    <a:p>
                      <a:r>
                        <a:rPr lang="en-GB" sz="1100" b="1" dirty="0"/>
                        <a:t>Interest in Scented Products</a:t>
                      </a:r>
                      <a:endParaRPr lang="en-GB" sz="1100" dirty="0"/>
                    </a:p>
                  </a:txBody>
                  <a:tcPr marL="23677" marR="23677" marT="11838" marB="11838" anchor="ctr"/>
                </a:tc>
                <a:tc>
                  <a:txBody>
                    <a:bodyPr/>
                    <a:lstStyle/>
                    <a:p>
                      <a:r>
                        <a:rPr lang="en-GB" sz="1100" dirty="0"/>
                        <a:t>They may have a fascination with scented products, such as soaps, lotions, candles, or air fresheners, enjoying shopping for and exploring different scent options.</a:t>
                      </a:r>
                    </a:p>
                  </a:txBody>
                  <a:tcPr marL="23677" marR="23677" marT="11838" marB="11838" anchor="ctr"/>
                </a:tc>
                <a:extLst>
                  <a:ext uri="{0D108BD9-81ED-4DB2-BD59-A6C34878D82A}">
                    <a16:rowId xmlns:a16="http://schemas.microsoft.com/office/drawing/2014/main" val="3412726190"/>
                  </a:ext>
                </a:extLst>
              </a:tr>
              <a:tr h="472080">
                <a:tc>
                  <a:txBody>
                    <a:bodyPr/>
                    <a:lstStyle/>
                    <a:p>
                      <a:r>
                        <a:rPr lang="en-GB" sz="1100" b="1" dirty="0"/>
                        <a:t>Seeking Out Food Aromas</a:t>
                      </a:r>
                      <a:endParaRPr lang="en-GB" sz="1100" dirty="0"/>
                    </a:p>
                  </a:txBody>
                  <a:tcPr marL="23677" marR="23677" marT="11838" marB="11838" anchor="ctr"/>
                </a:tc>
                <a:tc>
                  <a:txBody>
                    <a:bodyPr/>
                    <a:lstStyle/>
                    <a:p>
                      <a:r>
                        <a:rPr lang="en-GB" sz="1100" dirty="0"/>
                        <a:t>Individuals may seek opportunities to experience strong food aromas, enjoying the process of cooking or baking foods with enticing smells or visiting aromatic restaurants.</a:t>
                      </a:r>
                    </a:p>
                  </a:txBody>
                  <a:tcPr marL="23677" marR="23677" marT="11838" marB="11838" anchor="ctr"/>
                </a:tc>
                <a:extLst>
                  <a:ext uri="{0D108BD9-81ED-4DB2-BD59-A6C34878D82A}">
                    <a16:rowId xmlns:a16="http://schemas.microsoft.com/office/drawing/2014/main" val="2890753580"/>
                  </a:ext>
                </a:extLst>
              </a:tr>
              <a:tr h="472080">
                <a:tc>
                  <a:txBody>
                    <a:bodyPr/>
                    <a:lstStyle/>
                    <a:p>
                      <a:r>
                        <a:rPr lang="en-GB" sz="1100" b="1" dirty="0"/>
                        <a:t>Engagement in Scent-related Hobbies</a:t>
                      </a:r>
                      <a:endParaRPr lang="en-GB" sz="1100" dirty="0"/>
                    </a:p>
                  </a:txBody>
                  <a:tcPr marL="23677" marR="23677" marT="11838" marB="11838" anchor="ctr"/>
                </a:tc>
                <a:tc>
                  <a:txBody>
                    <a:bodyPr/>
                    <a:lstStyle/>
                    <a:p>
                      <a:r>
                        <a:rPr lang="en-GB" sz="1100" dirty="0"/>
                        <a:t>They may participate in hobbies like gardening, perfumery, or wine tasting, exploring different scents and combinations, and learning about the ingredients behind them.</a:t>
                      </a:r>
                    </a:p>
                  </a:txBody>
                  <a:tcPr marL="23677" marR="23677" marT="11838" marB="11838" anchor="ctr"/>
                </a:tc>
                <a:extLst>
                  <a:ext uri="{0D108BD9-81ED-4DB2-BD59-A6C34878D82A}">
                    <a16:rowId xmlns:a16="http://schemas.microsoft.com/office/drawing/2014/main" val="2811741294"/>
                  </a:ext>
                </a:extLst>
              </a:tr>
              <a:tr h="383188">
                <a:tc>
                  <a:txBody>
                    <a:bodyPr/>
                    <a:lstStyle/>
                    <a:p>
                      <a:r>
                        <a:rPr lang="en-GB" sz="1100" b="1" dirty="0"/>
                        <a:t>Use of Scented Personal Care Products</a:t>
                      </a:r>
                      <a:endParaRPr lang="en-GB" sz="1100" dirty="0"/>
                    </a:p>
                  </a:txBody>
                  <a:tcPr marL="23677" marR="23677" marT="11838" marB="11838" anchor="ctr"/>
                </a:tc>
                <a:tc>
                  <a:txBody>
                    <a:bodyPr/>
                    <a:lstStyle/>
                    <a:p>
                      <a:r>
                        <a:rPr lang="en-GB" sz="1100" dirty="0"/>
                        <a:t>Individuals may use scented lotions, body washes, or shampoos to enhance their sensory experience, enjoying pleasant aromas throughout their daily routines.</a:t>
                      </a:r>
                    </a:p>
                  </a:txBody>
                  <a:tcPr marL="23677" marR="23677" marT="11838" marB="11838" anchor="ctr"/>
                </a:tc>
                <a:extLst>
                  <a:ext uri="{0D108BD9-81ED-4DB2-BD59-A6C34878D82A}">
                    <a16:rowId xmlns:a16="http://schemas.microsoft.com/office/drawing/2014/main" val="1902061914"/>
                  </a:ext>
                </a:extLst>
              </a:tr>
              <a:tr h="472080">
                <a:tc>
                  <a:txBody>
                    <a:bodyPr/>
                    <a:lstStyle/>
                    <a:p>
                      <a:r>
                        <a:rPr lang="en-GB" sz="1100" b="1" dirty="0"/>
                        <a:t>Sharing and Discussing Scent Experiences</a:t>
                      </a:r>
                      <a:endParaRPr lang="en-GB" sz="1100" dirty="0"/>
                    </a:p>
                  </a:txBody>
                  <a:tcPr marL="23677" marR="23677" marT="11838" marB="11838" anchor="ctr"/>
                </a:tc>
                <a:tc>
                  <a:txBody>
                    <a:bodyPr/>
                    <a:lstStyle/>
                    <a:p>
                      <a:r>
                        <a:rPr lang="en-GB" sz="1100" dirty="0"/>
                        <a:t>Olfactory seekers may enjoy discussing and sharing scent experiences with others, seeking to connect with those who share their interest in scents, fragrances, and aromas.</a:t>
                      </a:r>
                    </a:p>
                  </a:txBody>
                  <a:tcPr marL="23677" marR="23677" marT="11838" marB="11838" anchor="ctr"/>
                </a:tc>
                <a:extLst>
                  <a:ext uri="{0D108BD9-81ED-4DB2-BD59-A6C34878D82A}">
                    <a16:rowId xmlns:a16="http://schemas.microsoft.com/office/drawing/2014/main" val="898956451"/>
                  </a:ext>
                </a:extLst>
              </a:tr>
            </a:tbl>
          </a:graphicData>
        </a:graphic>
      </p:graphicFrame>
      <p:pic>
        <p:nvPicPr>
          <p:cNvPr id="3" name="Graphic 2" descr="Closed book with solid fill">
            <a:extLst>
              <a:ext uri="{FF2B5EF4-FFF2-40B4-BE49-F238E27FC236}">
                <a16:creationId xmlns:a16="http://schemas.microsoft.com/office/drawing/2014/main" id="{E6F89AB1-D792-084B-97BA-FC4A97B20E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64639" y="933188"/>
            <a:ext cx="567728" cy="567728"/>
          </a:xfrm>
          <a:prstGeom prst="rect">
            <a:avLst/>
          </a:prstGeom>
        </p:spPr>
      </p:pic>
    </p:spTree>
    <p:extLst>
      <p:ext uri="{BB962C8B-B14F-4D97-AF65-F5344CB8AC3E}">
        <p14:creationId xmlns:p14="http://schemas.microsoft.com/office/powerpoint/2010/main" val="2319285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9066B-3022-5159-0175-484C1545C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37131C-1893-DA7B-A6C3-4BE0BE27C1C9}"/>
              </a:ext>
            </a:extLst>
          </p:cNvPr>
          <p:cNvSpPr>
            <a:spLocks noGrp="1"/>
          </p:cNvSpPr>
          <p:nvPr>
            <p:ph type="title"/>
          </p:nvPr>
        </p:nvSpPr>
        <p:spPr>
          <a:xfrm>
            <a:off x="3770021" y="796119"/>
            <a:ext cx="4730959" cy="1028917"/>
          </a:xfrm>
        </p:spPr>
        <p:txBody>
          <a:bodyPr/>
          <a:lstStyle/>
          <a:p>
            <a:pPr defTabSz="704088"/>
            <a:r>
              <a:rPr lang="en-US" sz="3388" dirty="0"/>
              <a:t>Olfactory- Avoiding</a:t>
            </a:r>
            <a:endParaRPr lang="en-US" dirty="0"/>
          </a:p>
        </p:txBody>
      </p:sp>
      <p:pic>
        <p:nvPicPr>
          <p:cNvPr id="5" name="Picture 6">
            <a:extLst>
              <a:ext uri="{FF2B5EF4-FFF2-40B4-BE49-F238E27FC236}">
                <a16:creationId xmlns:a16="http://schemas.microsoft.com/office/drawing/2014/main" id="{AB17EFAB-6906-CF74-9ACE-A0F39CBCF7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0980" y="567371"/>
            <a:ext cx="1621289" cy="1215967"/>
          </a:xfrm>
          <a:prstGeom prst="rect">
            <a:avLst/>
          </a:prstGeom>
        </p:spPr>
      </p:pic>
      <p:pic>
        <p:nvPicPr>
          <p:cNvPr id="6" name="Picture 5">
            <a:extLst>
              <a:ext uri="{FF2B5EF4-FFF2-40B4-BE49-F238E27FC236}">
                <a16:creationId xmlns:a16="http://schemas.microsoft.com/office/drawing/2014/main" id="{E96E00BE-4387-99E8-8A96-9789E224A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8375" y="609069"/>
            <a:ext cx="1621289" cy="1215967"/>
          </a:xfrm>
          <a:prstGeom prst="rect">
            <a:avLst/>
          </a:prstGeom>
        </p:spPr>
      </p:pic>
      <p:graphicFrame>
        <p:nvGraphicFramePr>
          <p:cNvPr id="3" name="Table 2">
            <a:extLst>
              <a:ext uri="{FF2B5EF4-FFF2-40B4-BE49-F238E27FC236}">
                <a16:creationId xmlns:a16="http://schemas.microsoft.com/office/drawing/2014/main" id="{B206E0A1-575B-79CE-23B4-48E160CEECF0}"/>
              </a:ext>
            </a:extLst>
          </p:cNvPr>
          <p:cNvGraphicFramePr>
            <a:graphicFrameLocks noGrp="1"/>
          </p:cNvGraphicFramePr>
          <p:nvPr/>
        </p:nvGraphicFramePr>
        <p:xfrm>
          <a:off x="268146" y="2012086"/>
          <a:ext cx="11655708" cy="4630020"/>
        </p:xfrm>
        <a:graphic>
          <a:graphicData uri="http://schemas.openxmlformats.org/drawingml/2006/table">
            <a:tbl>
              <a:tblPr>
                <a:tableStyleId>{3C2FFA5D-87B4-456A-9821-1D502468CF0F}</a:tableStyleId>
              </a:tblPr>
              <a:tblGrid>
                <a:gridCol w="2581156">
                  <a:extLst>
                    <a:ext uri="{9D8B030D-6E8A-4147-A177-3AD203B41FA5}">
                      <a16:colId xmlns:a16="http://schemas.microsoft.com/office/drawing/2014/main" val="133297435"/>
                    </a:ext>
                  </a:extLst>
                </a:gridCol>
                <a:gridCol w="9074552">
                  <a:extLst>
                    <a:ext uri="{9D8B030D-6E8A-4147-A177-3AD203B41FA5}">
                      <a16:colId xmlns:a16="http://schemas.microsoft.com/office/drawing/2014/main" val="4135075185"/>
                    </a:ext>
                  </a:extLst>
                </a:gridCol>
              </a:tblGrid>
              <a:tr h="136478">
                <a:tc>
                  <a:txBody>
                    <a:bodyPr/>
                    <a:lstStyle/>
                    <a:p>
                      <a:r>
                        <a:rPr lang="en-GB" sz="1100" b="1" dirty="0"/>
                        <a:t>Characteristic</a:t>
                      </a:r>
                      <a:endParaRPr lang="en-GB" sz="1100" dirty="0"/>
                    </a:p>
                  </a:txBody>
                  <a:tcPr marL="26857" marR="26857" marT="13429" marB="13429" anchor="ctr"/>
                </a:tc>
                <a:tc>
                  <a:txBody>
                    <a:bodyPr/>
                    <a:lstStyle/>
                    <a:p>
                      <a:r>
                        <a:rPr lang="en-GB" sz="1100" b="1" dirty="0"/>
                        <a:t>Description</a:t>
                      </a:r>
                      <a:endParaRPr lang="en-GB" sz="1100" dirty="0"/>
                    </a:p>
                  </a:txBody>
                  <a:tcPr marL="26857" marR="26857" marT="13429" marB="13429" anchor="ctr"/>
                </a:tc>
                <a:extLst>
                  <a:ext uri="{0D108BD9-81ED-4DB2-BD59-A6C34878D82A}">
                    <a16:rowId xmlns:a16="http://schemas.microsoft.com/office/drawing/2014/main" val="2310378520"/>
                  </a:ext>
                </a:extLst>
              </a:tr>
              <a:tr h="443552">
                <a:tc>
                  <a:txBody>
                    <a:bodyPr/>
                    <a:lstStyle/>
                    <a:p>
                      <a:r>
                        <a:rPr lang="en-GB" sz="1100" b="1" dirty="0"/>
                        <a:t>Physical Avoidance</a:t>
                      </a:r>
                      <a:endParaRPr lang="en-GB" sz="1100" dirty="0"/>
                    </a:p>
                  </a:txBody>
                  <a:tcPr marL="26857" marR="26857" marT="13429" marB="13429" anchor="ctr"/>
                </a:tc>
                <a:tc>
                  <a:txBody>
                    <a:bodyPr/>
                    <a:lstStyle/>
                    <a:p>
                      <a:r>
                        <a:rPr lang="en-GB" sz="1100" dirty="0"/>
                        <a:t>Individuals may avoid places or environments where strong or unpleasant smells are present, such as crowded spaces, restaurants, or public transportation.</a:t>
                      </a:r>
                    </a:p>
                  </a:txBody>
                  <a:tcPr marL="26857" marR="26857" marT="13429" marB="13429" anchor="ctr"/>
                </a:tc>
                <a:extLst>
                  <a:ext uri="{0D108BD9-81ED-4DB2-BD59-A6C34878D82A}">
                    <a16:rowId xmlns:a16="http://schemas.microsoft.com/office/drawing/2014/main" val="3815583959"/>
                  </a:ext>
                </a:extLst>
              </a:tr>
              <a:tr h="443552">
                <a:tc>
                  <a:txBody>
                    <a:bodyPr/>
                    <a:lstStyle/>
                    <a:p>
                      <a:r>
                        <a:rPr lang="en-GB" sz="1100" b="1" dirty="0"/>
                        <a:t>Avoidance of Certain Foods or Ingredients</a:t>
                      </a:r>
                      <a:endParaRPr lang="en-GB" sz="1100" dirty="0"/>
                    </a:p>
                  </a:txBody>
                  <a:tcPr marL="26857" marR="26857" marT="13429" marB="13429" anchor="ctr"/>
                </a:tc>
                <a:tc>
                  <a:txBody>
                    <a:bodyPr/>
                    <a:lstStyle/>
                    <a:p>
                      <a:r>
                        <a:rPr lang="en-GB" sz="1100" dirty="0"/>
                        <a:t>Olfactory avoiders may refuse foods with strong or unfamiliar smells, opting for bland or neutral-flavoured options to avoid discomfort.</a:t>
                      </a:r>
                    </a:p>
                  </a:txBody>
                  <a:tcPr marL="26857" marR="26857" marT="13429" marB="13429" anchor="ctr"/>
                </a:tc>
                <a:extLst>
                  <a:ext uri="{0D108BD9-81ED-4DB2-BD59-A6C34878D82A}">
                    <a16:rowId xmlns:a16="http://schemas.microsoft.com/office/drawing/2014/main" val="1856073646"/>
                  </a:ext>
                </a:extLst>
              </a:tr>
              <a:tr h="443552">
                <a:tc>
                  <a:txBody>
                    <a:bodyPr/>
                    <a:lstStyle/>
                    <a:p>
                      <a:r>
                        <a:rPr lang="en-GB" sz="1100" b="1" dirty="0"/>
                        <a:t>Discomfort or Anxiety in Scented Environments</a:t>
                      </a:r>
                      <a:endParaRPr lang="en-GB" sz="1100" dirty="0"/>
                    </a:p>
                  </a:txBody>
                  <a:tcPr marL="26857" marR="26857" marT="13429" marB="13429" anchor="ctr"/>
                </a:tc>
                <a:tc>
                  <a:txBody>
                    <a:bodyPr/>
                    <a:lstStyle/>
                    <a:p>
                      <a:r>
                        <a:rPr lang="en-GB" sz="1100" dirty="0"/>
                        <a:t>Exposure to strong or unfamiliar smells may cause anxiety, nausea, headaches, or dizziness, leading to discomfort in scented environments.</a:t>
                      </a:r>
                    </a:p>
                  </a:txBody>
                  <a:tcPr marL="26857" marR="26857" marT="13429" marB="13429" anchor="ctr"/>
                </a:tc>
                <a:extLst>
                  <a:ext uri="{0D108BD9-81ED-4DB2-BD59-A6C34878D82A}">
                    <a16:rowId xmlns:a16="http://schemas.microsoft.com/office/drawing/2014/main" val="4137304027"/>
                  </a:ext>
                </a:extLst>
              </a:tr>
              <a:tr h="545911">
                <a:tc>
                  <a:txBody>
                    <a:bodyPr/>
                    <a:lstStyle/>
                    <a:p>
                      <a:r>
                        <a:rPr lang="en-GB" sz="1100" b="1" dirty="0"/>
                        <a:t>Preference for Unscented or Fragrance-Free Products</a:t>
                      </a:r>
                      <a:endParaRPr lang="en-GB" sz="1100" dirty="0"/>
                    </a:p>
                  </a:txBody>
                  <a:tcPr marL="26857" marR="26857" marT="13429" marB="13429" anchor="ctr"/>
                </a:tc>
                <a:tc>
                  <a:txBody>
                    <a:bodyPr/>
                    <a:lstStyle/>
                    <a:p>
                      <a:r>
                        <a:rPr lang="en-GB" sz="1100" dirty="0"/>
                        <a:t>They may prefer using unscented or fragrance-free personal care and household products to avoid strong smells, often seeking out hypoallergenic or scent-free options.</a:t>
                      </a:r>
                    </a:p>
                  </a:txBody>
                  <a:tcPr marL="26857" marR="26857" marT="13429" marB="13429" anchor="ctr"/>
                </a:tc>
                <a:extLst>
                  <a:ext uri="{0D108BD9-81ED-4DB2-BD59-A6C34878D82A}">
                    <a16:rowId xmlns:a16="http://schemas.microsoft.com/office/drawing/2014/main" val="3031259647"/>
                  </a:ext>
                </a:extLst>
              </a:tr>
              <a:tr h="443552">
                <a:tc>
                  <a:txBody>
                    <a:bodyPr/>
                    <a:lstStyle/>
                    <a:p>
                      <a:r>
                        <a:rPr lang="en-GB" sz="1100" b="1" dirty="0"/>
                        <a:t>Limited Social Engagement</a:t>
                      </a:r>
                      <a:endParaRPr lang="en-GB" sz="1100" dirty="0"/>
                    </a:p>
                  </a:txBody>
                  <a:tcPr marL="26857" marR="26857" marT="13429" marB="13429" anchor="ctr"/>
                </a:tc>
                <a:tc>
                  <a:txBody>
                    <a:bodyPr/>
                    <a:lstStyle/>
                    <a:p>
                      <a:r>
                        <a:rPr lang="en-GB" sz="1100" dirty="0"/>
                        <a:t>They may limit social activities where strong odours, such as food smells or perfumes, are present, avoiding settings like restaurants, bars, or social gatherings.</a:t>
                      </a:r>
                    </a:p>
                  </a:txBody>
                  <a:tcPr marL="26857" marR="26857" marT="13429" marB="13429" anchor="ctr"/>
                </a:tc>
                <a:extLst>
                  <a:ext uri="{0D108BD9-81ED-4DB2-BD59-A6C34878D82A}">
                    <a16:rowId xmlns:a16="http://schemas.microsoft.com/office/drawing/2014/main" val="3160096954"/>
                  </a:ext>
                </a:extLst>
              </a:tr>
              <a:tr h="443552">
                <a:tc>
                  <a:txBody>
                    <a:bodyPr/>
                    <a:lstStyle/>
                    <a:p>
                      <a:r>
                        <a:rPr lang="en-GB" sz="1100" b="1" dirty="0"/>
                        <a:t>Avoidance of Perfumes and Fragrances</a:t>
                      </a:r>
                      <a:endParaRPr lang="en-GB" sz="1100" dirty="0"/>
                    </a:p>
                  </a:txBody>
                  <a:tcPr marL="26857" marR="26857" marT="13429" marB="13429" anchor="ctr"/>
                </a:tc>
                <a:tc>
                  <a:txBody>
                    <a:bodyPr/>
                    <a:lstStyle/>
                    <a:p>
                      <a:r>
                        <a:rPr lang="en-GB" sz="1100" dirty="0"/>
                        <a:t>Olfactory avoiders may avoid wearing perfumes or scented products and may feel discomfort or irritation when exposed to others wearing strong fragrances.</a:t>
                      </a:r>
                    </a:p>
                  </a:txBody>
                  <a:tcPr marL="26857" marR="26857" marT="13429" marB="13429" anchor="ctr"/>
                </a:tc>
                <a:extLst>
                  <a:ext uri="{0D108BD9-81ED-4DB2-BD59-A6C34878D82A}">
                    <a16:rowId xmlns:a16="http://schemas.microsoft.com/office/drawing/2014/main" val="63234399"/>
                  </a:ext>
                </a:extLst>
              </a:tr>
              <a:tr h="341195">
                <a:tc>
                  <a:txBody>
                    <a:bodyPr/>
                    <a:lstStyle/>
                    <a:p>
                      <a:r>
                        <a:rPr lang="en-GB" sz="1100" b="1" dirty="0"/>
                        <a:t>Preference for Well-Ventilated Spaces</a:t>
                      </a:r>
                      <a:endParaRPr lang="en-GB" sz="1100" dirty="0"/>
                    </a:p>
                  </a:txBody>
                  <a:tcPr marL="26857" marR="26857" marT="13429" marB="13429" anchor="ctr"/>
                </a:tc>
                <a:tc>
                  <a:txBody>
                    <a:bodyPr/>
                    <a:lstStyle/>
                    <a:p>
                      <a:r>
                        <a:rPr lang="en-GB" sz="1100" dirty="0"/>
                        <a:t>They prefer well-ventilated, open-air spaces with good airflow to avoid concentrated odours, often choosing outdoor environments.</a:t>
                      </a:r>
                    </a:p>
                  </a:txBody>
                  <a:tcPr marL="26857" marR="26857" marT="13429" marB="13429" anchor="ctr"/>
                </a:tc>
                <a:extLst>
                  <a:ext uri="{0D108BD9-81ED-4DB2-BD59-A6C34878D82A}">
                    <a16:rowId xmlns:a16="http://schemas.microsoft.com/office/drawing/2014/main" val="1384217672"/>
                  </a:ext>
                </a:extLst>
              </a:tr>
              <a:tr h="443552">
                <a:tc>
                  <a:txBody>
                    <a:bodyPr/>
                    <a:lstStyle/>
                    <a:p>
                      <a:r>
                        <a:rPr lang="en-GB" sz="1100" b="1" dirty="0"/>
                        <a:t>Limited Exposure to Cooking Odors</a:t>
                      </a:r>
                      <a:endParaRPr lang="en-GB" sz="1100" dirty="0"/>
                    </a:p>
                  </a:txBody>
                  <a:tcPr marL="26857" marR="26857" marT="13429" marB="13429" anchor="ctr"/>
                </a:tc>
                <a:tc>
                  <a:txBody>
                    <a:bodyPr/>
                    <a:lstStyle/>
                    <a:p>
                      <a:r>
                        <a:rPr lang="en-GB" sz="1100" dirty="0"/>
                        <a:t>They may avoid cooking or preparing foods with strong smells at home, opting for quick meals or those with less intense odours to keep their living space odour-free.</a:t>
                      </a:r>
                    </a:p>
                  </a:txBody>
                  <a:tcPr marL="26857" marR="26857" marT="13429" marB="13429" anchor="ctr"/>
                </a:tc>
                <a:extLst>
                  <a:ext uri="{0D108BD9-81ED-4DB2-BD59-A6C34878D82A}">
                    <a16:rowId xmlns:a16="http://schemas.microsoft.com/office/drawing/2014/main" val="858529887"/>
                  </a:ext>
                </a:extLst>
              </a:tr>
              <a:tr h="443552">
                <a:tc>
                  <a:txBody>
                    <a:bodyPr/>
                    <a:lstStyle/>
                    <a:p>
                      <a:r>
                        <a:rPr lang="en-GB" sz="1100" b="1" dirty="0"/>
                        <a:t>Use of Air Purifiers or Odor Neutralizers</a:t>
                      </a:r>
                      <a:endParaRPr lang="en-GB" sz="1100" dirty="0"/>
                    </a:p>
                  </a:txBody>
                  <a:tcPr marL="26857" marR="26857" marT="13429" marB="13429" anchor="ctr"/>
                </a:tc>
                <a:tc>
                  <a:txBody>
                    <a:bodyPr/>
                    <a:lstStyle/>
                    <a:p>
                      <a:r>
                        <a:rPr lang="en-GB" sz="1100" dirty="0"/>
                        <a:t>Olfactory avoiders may use air purifiers, odour-neutralizing sprays, or other devices to minimize unpleasant smells and create a more comfortable environment.</a:t>
                      </a:r>
                    </a:p>
                  </a:txBody>
                  <a:tcPr marL="26857" marR="26857" marT="13429" marB="13429" anchor="ctr"/>
                </a:tc>
                <a:extLst>
                  <a:ext uri="{0D108BD9-81ED-4DB2-BD59-A6C34878D82A}">
                    <a16:rowId xmlns:a16="http://schemas.microsoft.com/office/drawing/2014/main" val="351512136"/>
                  </a:ext>
                </a:extLst>
              </a:tr>
              <a:tr h="443552">
                <a:tc>
                  <a:txBody>
                    <a:bodyPr/>
                    <a:lstStyle/>
                    <a:p>
                      <a:r>
                        <a:rPr lang="en-GB" sz="1100" b="1" dirty="0"/>
                        <a:t>Negative Emotional Responses to Smells</a:t>
                      </a:r>
                      <a:endParaRPr lang="en-GB" sz="1100" dirty="0"/>
                    </a:p>
                  </a:txBody>
                  <a:tcPr marL="26857" marR="26857" marT="13429" marB="13429" anchor="ctr"/>
                </a:tc>
                <a:tc>
                  <a:txBody>
                    <a:bodyPr/>
                    <a:lstStyle/>
                    <a:p>
                      <a:r>
                        <a:rPr lang="en-GB" sz="1100" dirty="0"/>
                        <a:t>Exposure to certain odours may trigger negative emotions like disgust, frustration, or anxiety, with individuals going to great lengths to avoid specific unpleasant smells.</a:t>
                      </a:r>
                    </a:p>
                  </a:txBody>
                  <a:tcPr marL="26857" marR="26857" marT="13429" marB="13429" anchor="ctr"/>
                </a:tc>
                <a:extLst>
                  <a:ext uri="{0D108BD9-81ED-4DB2-BD59-A6C34878D82A}">
                    <a16:rowId xmlns:a16="http://schemas.microsoft.com/office/drawing/2014/main" val="143599786"/>
                  </a:ext>
                </a:extLst>
              </a:tr>
            </a:tbl>
          </a:graphicData>
        </a:graphic>
      </p:graphicFrame>
      <p:pic>
        <p:nvPicPr>
          <p:cNvPr id="4" name="Graphic 3" descr="Closed book with solid fill">
            <a:extLst>
              <a:ext uri="{FF2B5EF4-FFF2-40B4-BE49-F238E27FC236}">
                <a16:creationId xmlns:a16="http://schemas.microsoft.com/office/drawing/2014/main" id="{0B21DEB2-3A01-88AD-E7C5-E7B1077866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09609" y="933188"/>
            <a:ext cx="567728" cy="567728"/>
          </a:xfrm>
          <a:prstGeom prst="rect">
            <a:avLst/>
          </a:prstGeom>
        </p:spPr>
      </p:pic>
    </p:spTree>
    <p:extLst>
      <p:ext uri="{BB962C8B-B14F-4D97-AF65-F5344CB8AC3E}">
        <p14:creationId xmlns:p14="http://schemas.microsoft.com/office/powerpoint/2010/main" val="23362034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03535-10DF-86B6-5B88-AF1915972916}"/>
              </a:ext>
            </a:extLst>
          </p:cNvPr>
          <p:cNvSpPr>
            <a:spLocks noGrp="1"/>
          </p:cNvSpPr>
          <p:nvPr>
            <p:ph type="title"/>
          </p:nvPr>
        </p:nvSpPr>
        <p:spPr>
          <a:xfrm>
            <a:off x="680321" y="753228"/>
            <a:ext cx="9613861" cy="1080938"/>
          </a:xfrm>
        </p:spPr>
        <p:txBody>
          <a:bodyPr>
            <a:normAutofit/>
          </a:bodyPr>
          <a:lstStyle/>
          <a:p>
            <a:r>
              <a:rPr lang="en-US" dirty="0"/>
              <a:t>Environmental Adjustments- Smell</a:t>
            </a:r>
          </a:p>
        </p:txBody>
      </p:sp>
      <p:graphicFrame>
        <p:nvGraphicFramePr>
          <p:cNvPr id="5" name="Content Placeholder 2">
            <a:extLst>
              <a:ext uri="{FF2B5EF4-FFF2-40B4-BE49-F238E27FC236}">
                <a16:creationId xmlns:a16="http://schemas.microsoft.com/office/drawing/2014/main" id="{CC85C6E2-A05B-D35C-E21E-1E7B7314F680}"/>
              </a:ext>
            </a:extLst>
          </p:cNvPr>
          <p:cNvGraphicFramePr>
            <a:graphicFrameLocks noGrp="1"/>
          </p:cNvGraphicFramePr>
          <p:nvPr>
            <p:ph idx="1"/>
          </p:nvPr>
        </p:nvGraphicFramePr>
        <p:xfrm>
          <a:off x="440871" y="2090057"/>
          <a:ext cx="11381015" cy="4425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F5B4D16D-C2FD-0594-34C6-96483FDB7F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7815" y="1009833"/>
            <a:ext cx="567728" cy="567728"/>
          </a:xfrm>
          <a:prstGeom prst="rect">
            <a:avLst/>
          </a:prstGeom>
        </p:spPr>
      </p:pic>
    </p:spTree>
    <p:extLst>
      <p:ext uri="{BB962C8B-B14F-4D97-AF65-F5344CB8AC3E}">
        <p14:creationId xmlns:p14="http://schemas.microsoft.com/office/powerpoint/2010/main" val="419439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9DCD-90E7-B05B-9C46-3845707A41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3B5C82-0FAC-6A48-52FD-0A138918B0A3}"/>
              </a:ext>
            </a:extLst>
          </p:cNvPr>
          <p:cNvSpPr>
            <a:spLocks noGrp="1"/>
          </p:cNvSpPr>
          <p:nvPr>
            <p:ph type="title"/>
          </p:nvPr>
        </p:nvSpPr>
        <p:spPr>
          <a:xfrm>
            <a:off x="680321" y="753228"/>
            <a:ext cx="9613861" cy="1080938"/>
          </a:xfrm>
        </p:spPr>
        <p:txBody>
          <a:bodyPr>
            <a:normAutofit/>
          </a:bodyPr>
          <a:lstStyle/>
          <a:p>
            <a:r>
              <a:rPr lang="en-US" dirty="0"/>
              <a:t>Environmental Adjustments- Taste</a:t>
            </a:r>
          </a:p>
        </p:txBody>
      </p:sp>
      <p:graphicFrame>
        <p:nvGraphicFramePr>
          <p:cNvPr id="5" name="Content Placeholder 2">
            <a:extLst>
              <a:ext uri="{FF2B5EF4-FFF2-40B4-BE49-F238E27FC236}">
                <a16:creationId xmlns:a16="http://schemas.microsoft.com/office/drawing/2014/main" id="{8590F79A-E906-4953-8AC9-04B29357F480}"/>
              </a:ext>
            </a:extLst>
          </p:cNvPr>
          <p:cNvGraphicFramePr>
            <a:graphicFrameLocks noGrp="1"/>
          </p:cNvGraphicFramePr>
          <p:nvPr>
            <p:ph idx="1"/>
          </p:nvPr>
        </p:nvGraphicFramePr>
        <p:xfrm>
          <a:off x="440871" y="2090057"/>
          <a:ext cx="11381015" cy="44250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76927B2D-EC8B-D643-6AF3-CE6A75D105A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7815" y="899411"/>
            <a:ext cx="567728" cy="567728"/>
          </a:xfrm>
          <a:prstGeom prst="rect">
            <a:avLst/>
          </a:prstGeom>
        </p:spPr>
      </p:pic>
    </p:spTree>
    <p:extLst>
      <p:ext uri="{BB962C8B-B14F-4D97-AF65-F5344CB8AC3E}">
        <p14:creationId xmlns:p14="http://schemas.microsoft.com/office/powerpoint/2010/main" val="600582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4342-AC90-4262-1E3E-8089C22E1D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591B53-EBC9-E7CF-BD6B-8E0315CC40C1}"/>
              </a:ext>
            </a:extLst>
          </p:cNvPr>
          <p:cNvSpPr>
            <a:spLocks noGrp="1"/>
          </p:cNvSpPr>
          <p:nvPr>
            <p:ph type="title"/>
          </p:nvPr>
        </p:nvSpPr>
        <p:spPr/>
        <p:txBody>
          <a:bodyPr/>
          <a:lstStyle/>
          <a:p>
            <a:r>
              <a:rPr lang="en-US" dirty="0"/>
              <a:t>Too Little - Vestibular</a:t>
            </a:r>
          </a:p>
        </p:txBody>
      </p:sp>
      <p:graphicFrame>
        <p:nvGraphicFramePr>
          <p:cNvPr id="6" name="Content Placeholder 5">
            <a:extLst>
              <a:ext uri="{FF2B5EF4-FFF2-40B4-BE49-F238E27FC236}">
                <a16:creationId xmlns:a16="http://schemas.microsoft.com/office/drawing/2014/main" id="{3ECAACEE-0EC2-1012-87CC-AFCAC0286F2A}"/>
              </a:ext>
            </a:extLst>
          </p:cNvPr>
          <p:cNvGraphicFramePr>
            <a:graphicFrameLocks noGrp="1"/>
          </p:cNvGraphicFramePr>
          <p:nvPr>
            <p:ph idx="1"/>
          </p:nvPr>
        </p:nvGraphicFramePr>
        <p:xfrm>
          <a:off x="289366" y="2095018"/>
          <a:ext cx="11736730" cy="4588300"/>
        </p:xfrm>
        <a:graphic>
          <a:graphicData uri="http://schemas.openxmlformats.org/drawingml/2006/table">
            <a:tbl>
              <a:tblPr>
                <a:tableStyleId>{3C2FFA5D-87B4-456A-9821-1D502468CF0F}</a:tableStyleId>
              </a:tblPr>
              <a:tblGrid>
                <a:gridCol w="2442259">
                  <a:extLst>
                    <a:ext uri="{9D8B030D-6E8A-4147-A177-3AD203B41FA5}">
                      <a16:colId xmlns:a16="http://schemas.microsoft.com/office/drawing/2014/main" val="2417313122"/>
                    </a:ext>
                  </a:extLst>
                </a:gridCol>
                <a:gridCol w="9294471">
                  <a:extLst>
                    <a:ext uri="{9D8B030D-6E8A-4147-A177-3AD203B41FA5}">
                      <a16:colId xmlns:a16="http://schemas.microsoft.com/office/drawing/2014/main" val="1071823682"/>
                    </a:ext>
                  </a:extLst>
                </a:gridCol>
              </a:tblGrid>
              <a:tr h="133832">
                <a:tc>
                  <a:txBody>
                    <a:bodyPr/>
                    <a:lstStyle/>
                    <a:p>
                      <a:r>
                        <a:rPr lang="en-GB" sz="1100" b="1" dirty="0"/>
                        <a:t>Characteristic</a:t>
                      </a:r>
                      <a:endParaRPr lang="en-GB" sz="1100" dirty="0"/>
                    </a:p>
                  </a:txBody>
                  <a:tcPr marL="28791" marR="28791" marT="14395" marB="14395" anchor="ctr"/>
                </a:tc>
                <a:tc>
                  <a:txBody>
                    <a:bodyPr/>
                    <a:lstStyle/>
                    <a:p>
                      <a:r>
                        <a:rPr lang="en-GB" sz="1100" b="1" dirty="0"/>
                        <a:t>Description</a:t>
                      </a:r>
                      <a:endParaRPr lang="en-GB" sz="1100" dirty="0"/>
                    </a:p>
                  </a:txBody>
                  <a:tcPr marL="28791" marR="28791" marT="14395" marB="14395" anchor="ctr"/>
                </a:tc>
                <a:extLst>
                  <a:ext uri="{0D108BD9-81ED-4DB2-BD59-A6C34878D82A}">
                    <a16:rowId xmlns:a16="http://schemas.microsoft.com/office/drawing/2014/main" val="2485530474"/>
                  </a:ext>
                </a:extLst>
              </a:tr>
              <a:tr h="337402">
                <a:tc>
                  <a:txBody>
                    <a:bodyPr/>
                    <a:lstStyle/>
                    <a:p>
                      <a:r>
                        <a:rPr lang="en-GB" sz="1100" b="1" dirty="0"/>
                        <a:t>Balance Issues</a:t>
                      </a:r>
                      <a:endParaRPr lang="en-GB" sz="1100" dirty="0"/>
                    </a:p>
                  </a:txBody>
                  <a:tcPr marL="28791" marR="28791" marT="14395" marB="14395" anchor="ctr"/>
                </a:tc>
                <a:tc>
                  <a:txBody>
                    <a:bodyPr/>
                    <a:lstStyle/>
                    <a:p>
                      <a:r>
                        <a:rPr lang="en-GB" sz="1100" dirty="0"/>
                        <a:t>Difficulty maintaining balance, appearing unsteady on feet, frequent stumbling, or tendency to lean or sway while standing.</a:t>
                      </a:r>
                    </a:p>
                  </a:txBody>
                  <a:tcPr marL="28791" marR="28791" marT="14395" marB="14395" anchor="ctr"/>
                </a:tc>
                <a:extLst>
                  <a:ext uri="{0D108BD9-81ED-4DB2-BD59-A6C34878D82A}">
                    <a16:rowId xmlns:a16="http://schemas.microsoft.com/office/drawing/2014/main" val="2576503993"/>
                  </a:ext>
                </a:extLst>
              </a:tr>
              <a:tr h="439187">
                <a:tc>
                  <a:txBody>
                    <a:bodyPr/>
                    <a:lstStyle/>
                    <a:p>
                      <a:r>
                        <a:rPr lang="en-GB" sz="1100" b="1" dirty="0"/>
                        <a:t>Dizziness or Vertigo</a:t>
                      </a:r>
                      <a:endParaRPr lang="en-GB" sz="1100" dirty="0"/>
                    </a:p>
                  </a:txBody>
                  <a:tcPr marL="28791" marR="28791" marT="14395" marB="14395" anchor="ctr"/>
                </a:tc>
                <a:tc>
                  <a:txBody>
                    <a:bodyPr/>
                    <a:lstStyle/>
                    <a:p>
                      <a:r>
                        <a:rPr lang="en-GB" sz="1100" dirty="0"/>
                        <a:t>Sensations of dizziness or vertigo (spinning), feeling lightheaded or disoriented, especially with sudden head movements.</a:t>
                      </a:r>
                    </a:p>
                  </a:txBody>
                  <a:tcPr marL="28791" marR="28791" marT="14395" marB="14395" anchor="ctr"/>
                </a:tc>
                <a:extLst>
                  <a:ext uri="{0D108BD9-81ED-4DB2-BD59-A6C34878D82A}">
                    <a16:rowId xmlns:a16="http://schemas.microsoft.com/office/drawing/2014/main" val="3475818257"/>
                  </a:ext>
                </a:extLst>
              </a:tr>
              <a:tr h="439187">
                <a:tc>
                  <a:txBody>
                    <a:bodyPr/>
                    <a:lstStyle/>
                    <a:p>
                      <a:r>
                        <a:rPr lang="en-GB" sz="1100" b="1" dirty="0"/>
                        <a:t>Motion Sickness</a:t>
                      </a:r>
                      <a:endParaRPr lang="en-GB" sz="1100" dirty="0"/>
                    </a:p>
                  </a:txBody>
                  <a:tcPr marL="28791" marR="28791" marT="14395" marB="14395" anchor="ctr"/>
                </a:tc>
                <a:tc>
                  <a:txBody>
                    <a:bodyPr/>
                    <a:lstStyle/>
                    <a:p>
                      <a:r>
                        <a:rPr lang="en-GB" sz="1100" dirty="0"/>
                        <a:t>Increased susceptibility to motion sickness when traveling by car, boat, or airplane, leading to nausea, vomiting, sweating, or headaches.</a:t>
                      </a:r>
                    </a:p>
                  </a:txBody>
                  <a:tcPr marL="28791" marR="28791" marT="14395" marB="14395" anchor="ctr"/>
                </a:tc>
                <a:extLst>
                  <a:ext uri="{0D108BD9-81ED-4DB2-BD59-A6C34878D82A}">
                    <a16:rowId xmlns:a16="http://schemas.microsoft.com/office/drawing/2014/main" val="1006111741"/>
                  </a:ext>
                </a:extLst>
              </a:tr>
              <a:tr h="540972">
                <a:tc>
                  <a:txBody>
                    <a:bodyPr/>
                    <a:lstStyle/>
                    <a:p>
                      <a:r>
                        <a:rPr lang="en-GB" sz="1100" b="1" dirty="0"/>
                        <a:t>Difficulty with Spatial Awareness</a:t>
                      </a:r>
                      <a:endParaRPr lang="en-GB" sz="1100" dirty="0"/>
                    </a:p>
                  </a:txBody>
                  <a:tcPr marL="28791" marR="28791" marT="14395" marB="14395" anchor="ctr"/>
                </a:tc>
                <a:tc>
                  <a:txBody>
                    <a:bodyPr/>
                    <a:lstStyle/>
                    <a:p>
                      <a:r>
                        <a:rPr lang="en-GB" sz="1100" dirty="0"/>
                        <a:t>Trouble perceiving one's position in space, difficulty judging distances, and challenges navigating complex environments or coordinating movements with objects or people.</a:t>
                      </a:r>
                    </a:p>
                  </a:txBody>
                  <a:tcPr marL="28791" marR="28791" marT="14395" marB="14395" anchor="ctr"/>
                </a:tc>
                <a:extLst>
                  <a:ext uri="{0D108BD9-81ED-4DB2-BD59-A6C34878D82A}">
                    <a16:rowId xmlns:a16="http://schemas.microsoft.com/office/drawing/2014/main" val="1810361387"/>
                  </a:ext>
                </a:extLst>
              </a:tr>
              <a:tr h="540972">
                <a:tc>
                  <a:txBody>
                    <a:bodyPr/>
                    <a:lstStyle/>
                    <a:p>
                      <a:r>
                        <a:rPr lang="en-GB" sz="1100" b="1" dirty="0"/>
                        <a:t>Poor Postural Control</a:t>
                      </a:r>
                      <a:endParaRPr lang="en-GB" sz="1100" dirty="0"/>
                    </a:p>
                  </a:txBody>
                  <a:tcPr marL="28791" marR="28791" marT="14395" marB="14395" anchor="ctr"/>
                </a:tc>
                <a:tc>
                  <a:txBody>
                    <a:bodyPr/>
                    <a:lstStyle/>
                    <a:p>
                      <a:r>
                        <a:rPr lang="en-GB" sz="1100" dirty="0"/>
                        <a:t>Inability to maintain proper posture, resulting in slouching, stooping, or difficulty staying upright, particularly during extended periods of sitting or standing.</a:t>
                      </a:r>
                    </a:p>
                  </a:txBody>
                  <a:tcPr marL="28791" marR="28791" marT="14395" marB="14395" anchor="ctr"/>
                </a:tc>
                <a:extLst>
                  <a:ext uri="{0D108BD9-81ED-4DB2-BD59-A6C34878D82A}">
                    <a16:rowId xmlns:a16="http://schemas.microsoft.com/office/drawing/2014/main" val="4092026696"/>
                  </a:ext>
                </a:extLst>
              </a:tr>
              <a:tr h="439187">
                <a:tc>
                  <a:txBody>
                    <a:bodyPr/>
                    <a:lstStyle/>
                    <a:p>
                      <a:r>
                        <a:rPr lang="en-GB" sz="1100" b="1" dirty="0"/>
                        <a:t>Gait Abnormalities</a:t>
                      </a:r>
                      <a:endParaRPr lang="en-GB" sz="1100" dirty="0"/>
                    </a:p>
                  </a:txBody>
                  <a:tcPr marL="28791" marR="28791" marT="14395" marB="14395" anchor="ctr"/>
                </a:tc>
                <a:tc>
                  <a:txBody>
                    <a:bodyPr/>
                    <a:lstStyle/>
                    <a:p>
                      <a:r>
                        <a:rPr lang="en-GB" sz="1100" dirty="0"/>
                        <a:t>Walking with an unsteady or uneven gait, taking shorter steps, or displaying an irregular walking rhythm due to vestibular dysfunction.</a:t>
                      </a:r>
                    </a:p>
                  </a:txBody>
                  <a:tcPr marL="28791" marR="28791" marT="14395" marB="14395" anchor="ctr"/>
                </a:tc>
                <a:extLst>
                  <a:ext uri="{0D108BD9-81ED-4DB2-BD59-A6C34878D82A}">
                    <a16:rowId xmlns:a16="http://schemas.microsoft.com/office/drawing/2014/main" val="1371368845"/>
                  </a:ext>
                </a:extLst>
              </a:tr>
              <a:tr h="439187">
                <a:tc>
                  <a:txBody>
                    <a:bodyPr/>
                    <a:lstStyle/>
                    <a:p>
                      <a:r>
                        <a:rPr lang="en-GB" sz="1100" b="1" dirty="0"/>
                        <a:t>Sensitivity to Visual Motion</a:t>
                      </a:r>
                      <a:endParaRPr lang="en-GB" sz="1100" dirty="0"/>
                    </a:p>
                  </a:txBody>
                  <a:tcPr marL="28791" marR="28791" marT="14395" marB="14395" anchor="ctr"/>
                </a:tc>
                <a:tc>
                  <a:txBody>
                    <a:bodyPr/>
                    <a:lstStyle/>
                    <a:p>
                      <a:r>
                        <a:rPr lang="en-GB" sz="1100" dirty="0"/>
                        <a:t>Discomfort or difficulty focusing on moving objects, fast-paced visual stimuli (e.g., scrolling text, action scenes), or situations involving quick visual changes.</a:t>
                      </a:r>
                    </a:p>
                  </a:txBody>
                  <a:tcPr marL="28791" marR="28791" marT="14395" marB="14395" anchor="ctr"/>
                </a:tc>
                <a:extLst>
                  <a:ext uri="{0D108BD9-81ED-4DB2-BD59-A6C34878D82A}">
                    <a16:rowId xmlns:a16="http://schemas.microsoft.com/office/drawing/2014/main" val="2877484342"/>
                  </a:ext>
                </a:extLst>
              </a:tr>
              <a:tr h="337402">
                <a:tc>
                  <a:txBody>
                    <a:bodyPr/>
                    <a:lstStyle/>
                    <a:p>
                      <a:r>
                        <a:rPr lang="en-GB" sz="1100" b="1" dirty="0"/>
                        <a:t>Visual Disturbances</a:t>
                      </a:r>
                      <a:endParaRPr lang="en-GB" sz="1100" dirty="0"/>
                    </a:p>
                  </a:txBody>
                  <a:tcPr marL="28791" marR="28791" marT="14395" marB="14395" anchor="ctr"/>
                </a:tc>
                <a:tc>
                  <a:txBody>
                    <a:bodyPr/>
                    <a:lstStyle/>
                    <a:p>
                      <a:r>
                        <a:rPr lang="en-GB" sz="1100" dirty="0"/>
                        <a:t>Blurred vision, double vision, or trouble maintaining focus, especially during head movements or fast-paced visual activities.</a:t>
                      </a:r>
                    </a:p>
                  </a:txBody>
                  <a:tcPr marL="28791" marR="28791" marT="14395" marB="14395" anchor="ctr"/>
                </a:tc>
                <a:extLst>
                  <a:ext uri="{0D108BD9-81ED-4DB2-BD59-A6C34878D82A}">
                    <a16:rowId xmlns:a16="http://schemas.microsoft.com/office/drawing/2014/main" val="3758114142"/>
                  </a:ext>
                </a:extLst>
              </a:tr>
              <a:tr h="439187">
                <a:tc>
                  <a:txBody>
                    <a:bodyPr/>
                    <a:lstStyle/>
                    <a:p>
                      <a:r>
                        <a:rPr lang="en-GB" sz="1100" b="1" dirty="0"/>
                        <a:t>Fatigue and Discomfort</a:t>
                      </a:r>
                      <a:endParaRPr lang="en-GB" sz="1100" dirty="0"/>
                    </a:p>
                  </a:txBody>
                  <a:tcPr marL="28791" marR="28791" marT="14395" marB="14395" anchor="ctr"/>
                </a:tc>
                <a:tc>
                  <a:txBody>
                    <a:bodyPr/>
                    <a:lstStyle/>
                    <a:p>
                      <a:r>
                        <a:rPr lang="en-GB" sz="1100" dirty="0"/>
                        <a:t>Experiencing fatigue, discomfort, or unease after prolonged exposure to balance-related activities or sensory stimuli.</a:t>
                      </a:r>
                    </a:p>
                  </a:txBody>
                  <a:tcPr marL="28791" marR="28791" marT="14395" marB="14395" anchor="ctr"/>
                </a:tc>
                <a:extLst>
                  <a:ext uri="{0D108BD9-81ED-4DB2-BD59-A6C34878D82A}">
                    <a16:rowId xmlns:a16="http://schemas.microsoft.com/office/drawing/2014/main" val="969336504"/>
                  </a:ext>
                </a:extLst>
              </a:tr>
              <a:tr h="439187">
                <a:tc>
                  <a:txBody>
                    <a:bodyPr/>
                    <a:lstStyle/>
                    <a:p>
                      <a:r>
                        <a:rPr lang="en-GB" sz="1100" b="1" dirty="0"/>
                        <a:t>Anxiety or Avoidance Behaviours</a:t>
                      </a:r>
                      <a:endParaRPr lang="en-GB" sz="1100" dirty="0"/>
                    </a:p>
                  </a:txBody>
                  <a:tcPr marL="28791" marR="28791" marT="14395" marB="14395" anchor="ctr"/>
                </a:tc>
                <a:tc>
                  <a:txBody>
                    <a:bodyPr/>
                    <a:lstStyle/>
                    <a:p>
                      <a:r>
                        <a:rPr lang="en-GB" sz="1100" dirty="0"/>
                        <a:t>Developing anxiety or avoidance of situations that aggravate symptoms (e.g., heights, fast-moving vehicles), as a coping mechanism for vestibular dysfunction.</a:t>
                      </a:r>
                    </a:p>
                  </a:txBody>
                  <a:tcPr marL="28791" marR="28791" marT="14395" marB="14395" anchor="ctr"/>
                </a:tc>
                <a:extLst>
                  <a:ext uri="{0D108BD9-81ED-4DB2-BD59-A6C34878D82A}">
                    <a16:rowId xmlns:a16="http://schemas.microsoft.com/office/drawing/2014/main" val="778859001"/>
                  </a:ext>
                </a:extLst>
              </a:tr>
            </a:tbl>
          </a:graphicData>
        </a:graphic>
      </p:graphicFrame>
      <p:pic>
        <p:nvPicPr>
          <p:cNvPr id="3" name="Graphic 2" descr="Closed book with solid fill">
            <a:extLst>
              <a:ext uri="{FF2B5EF4-FFF2-40B4-BE49-F238E27FC236}">
                <a16:creationId xmlns:a16="http://schemas.microsoft.com/office/drawing/2014/main" id="{E0272E38-5133-54A5-4C66-5D737D64DB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64638" y="1009833"/>
            <a:ext cx="567728" cy="567728"/>
          </a:xfrm>
          <a:prstGeom prst="rect">
            <a:avLst/>
          </a:prstGeom>
        </p:spPr>
      </p:pic>
    </p:spTree>
    <p:extLst>
      <p:ext uri="{BB962C8B-B14F-4D97-AF65-F5344CB8AC3E}">
        <p14:creationId xmlns:p14="http://schemas.microsoft.com/office/powerpoint/2010/main" val="3956736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2B9E5D-CF46-10EB-836E-529CC826C8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5A24C80-8022-DBED-4C24-8D69B1DE3AE7}"/>
              </a:ext>
            </a:extLst>
          </p:cNvPr>
          <p:cNvSpPr>
            <a:spLocks noGrp="1"/>
          </p:cNvSpPr>
          <p:nvPr>
            <p:ph type="title"/>
          </p:nvPr>
        </p:nvSpPr>
        <p:spPr/>
        <p:txBody>
          <a:bodyPr/>
          <a:lstStyle/>
          <a:p>
            <a:r>
              <a:rPr lang="en-US" dirty="0"/>
              <a:t>Too Much - Vestibular</a:t>
            </a:r>
          </a:p>
        </p:txBody>
      </p:sp>
      <p:graphicFrame>
        <p:nvGraphicFramePr>
          <p:cNvPr id="6" name="Content Placeholder 5">
            <a:extLst>
              <a:ext uri="{FF2B5EF4-FFF2-40B4-BE49-F238E27FC236}">
                <a16:creationId xmlns:a16="http://schemas.microsoft.com/office/drawing/2014/main" id="{31F2A6DE-4B60-172A-5264-65C3EB1A7455}"/>
              </a:ext>
            </a:extLst>
          </p:cNvPr>
          <p:cNvGraphicFramePr>
            <a:graphicFrameLocks noGrp="1"/>
          </p:cNvGraphicFramePr>
          <p:nvPr>
            <p:ph idx="1"/>
          </p:nvPr>
        </p:nvGraphicFramePr>
        <p:xfrm>
          <a:off x="300942" y="2095018"/>
          <a:ext cx="11516810" cy="4663708"/>
        </p:xfrm>
        <a:graphic>
          <a:graphicData uri="http://schemas.openxmlformats.org/drawingml/2006/table">
            <a:tbl>
              <a:tblPr>
                <a:tableStyleId>{3C2FFA5D-87B4-456A-9821-1D502468CF0F}</a:tableStyleId>
              </a:tblPr>
              <a:tblGrid>
                <a:gridCol w="2905245">
                  <a:extLst>
                    <a:ext uri="{9D8B030D-6E8A-4147-A177-3AD203B41FA5}">
                      <a16:colId xmlns:a16="http://schemas.microsoft.com/office/drawing/2014/main" val="2327386712"/>
                    </a:ext>
                  </a:extLst>
                </a:gridCol>
                <a:gridCol w="8611565">
                  <a:extLst>
                    <a:ext uri="{9D8B030D-6E8A-4147-A177-3AD203B41FA5}">
                      <a16:colId xmlns:a16="http://schemas.microsoft.com/office/drawing/2014/main" val="3691720906"/>
                    </a:ext>
                  </a:extLst>
                </a:gridCol>
              </a:tblGrid>
              <a:tr h="137514">
                <a:tc>
                  <a:txBody>
                    <a:bodyPr/>
                    <a:lstStyle/>
                    <a:p>
                      <a:r>
                        <a:rPr lang="en-GB" sz="1100" b="1" dirty="0"/>
                        <a:t>Characteristic</a:t>
                      </a:r>
                      <a:endParaRPr lang="en-GB" sz="1100" dirty="0"/>
                    </a:p>
                  </a:txBody>
                  <a:tcPr marL="26857" marR="26857" marT="13429" marB="13429" anchor="ctr"/>
                </a:tc>
                <a:tc>
                  <a:txBody>
                    <a:bodyPr/>
                    <a:lstStyle/>
                    <a:p>
                      <a:r>
                        <a:rPr lang="en-GB" sz="1100" b="1" dirty="0"/>
                        <a:t>Description</a:t>
                      </a:r>
                      <a:endParaRPr lang="en-GB" sz="1100" dirty="0"/>
                    </a:p>
                  </a:txBody>
                  <a:tcPr marL="26857" marR="26857" marT="13429" marB="13429" anchor="ctr"/>
                </a:tc>
                <a:extLst>
                  <a:ext uri="{0D108BD9-81ED-4DB2-BD59-A6C34878D82A}">
                    <a16:rowId xmlns:a16="http://schemas.microsoft.com/office/drawing/2014/main" val="1004393398"/>
                  </a:ext>
                </a:extLst>
              </a:tr>
              <a:tr h="446921">
                <a:tc>
                  <a:txBody>
                    <a:bodyPr/>
                    <a:lstStyle/>
                    <a:p>
                      <a:r>
                        <a:rPr lang="en-GB" sz="1100" b="1" dirty="0"/>
                        <a:t>Hyperresponsiveness to Motion</a:t>
                      </a:r>
                      <a:endParaRPr lang="en-GB" sz="1100" dirty="0"/>
                    </a:p>
                  </a:txBody>
                  <a:tcPr marL="26857" marR="26857" marT="13429" marB="13429" anchor="ctr"/>
                </a:tc>
                <a:tc>
                  <a:txBody>
                    <a:bodyPr/>
                    <a:lstStyle/>
                    <a:p>
                      <a:r>
                        <a:rPr lang="en-GB" sz="1100" dirty="0"/>
                        <a:t>Hypersensitivity to minor movements, altitude changes, or acceleration, leading to exaggerated sensations of dizziness, vertigo, or disorientation.</a:t>
                      </a:r>
                    </a:p>
                  </a:txBody>
                  <a:tcPr marL="26857" marR="26857" marT="13429" marB="13429" anchor="ctr"/>
                </a:tc>
                <a:extLst>
                  <a:ext uri="{0D108BD9-81ED-4DB2-BD59-A6C34878D82A}">
                    <a16:rowId xmlns:a16="http://schemas.microsoft.com/office/drawing/2014/main" val="909138418"/>
                  </a:ext>
                </a:extLst>
              </a:tr>
              <a:tr h="446921">
                <a:tc>
                  <a:txBody>
                    <a:bodyPr/>
                    <a:lstStyle/>
                    <a:p>
                      <a:r>
                        <a:rPr lang="en-GB" sz="1100" b="1" dirty="0"/>
                        <a:t>Motion Sickness</a:t>
                      </a:r>
                      <a:endParaRPr lang="en-GB" sz="1100" dirty="0"/>
                    </a:p>
                  </a:txBody>
                  <a:tcPr marL="26857" marR="26857" marT="13429" marB="13429" anchor="ctr"/>
                </a:tc>
                <a:tc>
                  <a:txBody>
                    <a:bodyPr/>
                    <a:lstStyle/>
                    <a:p>
                      <a:r>
                        <a:rPr lang="en-GB" sz="1100" dirty="0"/>
                        <a:t>Increased susceptibility to motion sickness, with symptoms like nausea, dizziness, or feeling unwell during vehicle travel or amusement rides.</a:t>
                      </a:r>
                    </a:p>
                  </a:txBody>
                  <a:tcPr marL="26857" marR="26857" marT="13429" marB="13429" anchor="ctr"/>
                </a:tc>
                <a:extLst>
                  <a:ext uri="{0D108BD9-81ED-4DB2-BD59-A6C34878D82A}">
                    <a16:rowId xmlns:a16="http://schemas.microsoft.com/office/drawing/2014/main" val="3614291951"/>
                  </a:ext>
                </a:extLst>
              </a:tr>
              <a:tr h="446921">
                <a:tc>
                  <a:txBody>
                    <a:bodyPr/>
                    <a:lstStyle/>
                    <a:p>
                      <a:r>
                        <a:rPr lang="en-GB" sz="1100" b="1" dirty="0"/>
                        <a:t>Exaggerated Response to Visual Motion</a:t>
                      </a:r>
                      <a:endParaRPr lang="en-GB" sz="1100" dirty="0"/>
                    </a:p>
                  </a:txBody>
                  <a:tcPr marL="26857" marR="26857" marT="13429" marB="13429" anchor="ctr"/>
                </a:tc>
                <a:tc>
                  <a:txBody>
                    <a:bodyPr/>
                    <a:lstStyle/>
                    <a:p>
                      <a:r>
                        <a:rPr lang="en-GB" sz="1100" dirty="0"/>
                        <a:t>Discomfort or dizziness triggered by visual stimuli involving motion (e.g., scrolling text, rapid changes in scenery), leading to visual disturbances or disorientation.</a:t>
                      </a:r>
                    </a:p>
                  </a:txBody>
                  <a:tcPr marL="26857" marR="26857" marT="13429" marB="13429" anchor="ctr"/>
                </a:tc>
                <a:extLst>
                  <a:ext uri="{0D108BD9-81ED-4DB2-BD59-A6C34878D82A}">
                    <a16:rowId xmlns:a16="http://schemas.microsoft.com/office/drawing/2014/main" val="3194046674"/>
                  </a:ext>
                </a:extLst>
              </a:tr>
              <a:tr h="446921">
                <a:tc>
                  <a:txBody>
                    <a:bodyPr/>
                    <a:lstStyle/>
                    <a:p>
                      <a:r>
                        <a:rPr lang="en-GB" sz="1100" b="1" dirty="0"/>
                        <a:t>Balance Challenges</a:t>
                      </a:r>
                      <a:endParaRPr lang="en-GB" sz="1100" dirty="0"/>
                    </a:p>
                  </a:txBody>
                  <a:tcPr marL="26857" marR="26857" marT="13429" marB="13429" anchor="ctr"/>
                </a:tc>
                <a:tc>
                  <a:txBody>
                    <a:bodyPr/>
                    <a:lstStyle/>
                    <a:p>
                      <a:r>
                        <a:rPr lang="en-GB" sz="1100" dirty="0"/>
                        <a:t>Difficulty maintaining balance due to exaggerated postural adjustments, resulting in unsteady or erratic movements, despite heightened vestibular response.</a:t>
                      </a:r>
                    </a:p>
                  </a:txBody>
                  <a:tcPr marL="26857" marR="26857" marT="13429" marB="13429" anchor="ctr"/>
                </a:tc>
                <a:extLst>
                  <a:ext uri="{0D108BD9-81ED-4DB2-BD59-A6C34878D82A}">
                    <a16:rowId xmlns:a16="http://schemas.microsoft.com/office/drawing/2014/main" val="611929044"/>
                  </a:ext>
                </a:extLst>
              </a:tr>
              <a:tr h="446921">
                <a:tc>
                  <a:txBody>
                    <a:bodyPr/>
                    <a:lstStyle/>
                    <a:p>
                      <a:r>
                        <a:rPr lang="en-GB" sz="1100" b="1" dirty="0"/>
                        <a:t>Increased Sensitivity to Changes in Altitude</a:t>
                      </a:r>
                      <a:endParaRPr lang="en-GB" sz="1100" dirty="0"/>
                    </a:p>
                  </a:txBody>
                  <a:tcPr marL="26857" marR="26857" marT="13429" marB="13429" anchor="ctr"/>
                </a:tc>
                <a:tc>
                  <a:txBody>
                    <a:bodyPr/>
                    <a:lstStyle/>
                    <a:p>
                      <a:r>
                        <a:rPr lang="en-GB" sz="1100" dirty="0"/>
                        <a:t>Heightened sensations of dizziness or vertigo when transitioning between different altitudes (e.g., stairs, elevators, airplanes), often causing light-headedness.</a:t>
                      </a:r>
                    </a:p>
                  </a:txBody>
                  <a:tcPr marL="26857" marR="26857" marT="13429" marB="13429" anchor="ctr"/>
                </a:tc>
                <a:extLst>
                  <a:ext uri="{0D108BD9-81ED-4DB2-BD59-A6C34878D82A}">
                    <a16:rowId xmlns:a16="http://schemas.microsoft.com/office/drawing/2014/main" val="1381507183"/>
                  </a:ext>
                </a:extLst>
              </a:tr>
              <a:tr h="446921">
                <a:tc>
                  <a:txBody>
                    <a:bodyPr/>
                    <a:lstStyle/>
                    <a:p>
                      <a:r>
                        <a:rPr lang="en-GB" sz="1100" b="1" dirty="0"/>
                        <a:t>Discomfort in Crowded or Confined Spaces</a:t>
                      </a:r>
                      <a:endParaRPr lang="en-GB" sz="1100" dirty="0"/>
                    </a:p>
                  </a:txBody>
                  <a:tcPr marL="26857" marR="26857" marT="13429" marB="13429" anchor="ctr"/>
                </a:tc>
                <a:tc>
                  <a:txBody>
                    <a:bodyPr/>
                    <a:lstStyle/>
                    <a:p>
                      <a:r>
                        <a:rPr lang="en-GB" sz="1100" dirty="0"/>
                        <a:t>Overwhelmed or claustrophobic feelings in crowded or enclosed spaces, leading to anxiety, agitation, or discomfort due to sensory overload.</a:t>
                      </a:r>
                    </a:p>
                  </a:txBody>
                  <a:tcPr marL="26857" marR="26857" marT="13429" marB="13429" anchor="ctr"/>
                </a:tc>
                <a:extLst>
                  <a:ext uri="{0D108BD9-81ED-4DB2-BD59-A6C34878D82A}">
                    <a16:rowId xmlns:a16="http://schemas.microsoft.com/office/drawing/2014/main" val="3776155863"/>
                  </a:ext>
                </a:extLst>
              </a:tr>
              <a:tr h="446921">
                <a:tc>
                  <a:txBody>
                    <a:bodyPr/>
                    <a:lstStyle/>
                    <a:p>
                      <a:r>
                        <a:rPr lang="en-GB" sz="1100" b="1" dirty="0"/>
                        <a:t>Difficulty with Rapid Head Movements</a:t>
                      </a:r>
                      <a:endParaRPr lang="en-GB" sz="1100" dirty="0"/>
                    </a:p>
                  </a:txBody>
                  <a:tcPr marL="26857" marR="26857" marT="13429" marB="13429" anchor="ctr"/>
                </a:tc>
                <a:tc>
                  <a:txBody>
                    <a:bodyPr/>
                    <a:lstStyle/>
                    <a:p>
                      <a:r>
                        <a:rPr lang="en-GB" sz="1100" dirty="0"/>
                        <a:t>Intense dizziness or vertigo triggered by quick or abrupt head movements, requiring individuals to move slowly or cautiously to avoid symptoms.</a:t>
                      </a:r>
                    </a:p>
                  </a:txBody>
                  <a:tcPr marL="26857" marR="26857" marT="13429" marB="13429" anchor="ctr"/>
                </a:tc>
                <a:extLst>
                  <a:ext uri="{0D108BD9-81ED-4DB2-BD59-A6C34878D82A}">
                    <a16:rowId xmlns:a16="http://schemas.microsoft.com/office/drawing/2014/main" val="52477994"/>
                  </a:ext>
                </a:extLst>
              </a:tr>
              <a:tr h="446921">
                <a:tc>
                  <a:txBody>
                    <a:bodyPr/>
                    <a:lstStyle/>
                    <a:p>
                      <a:r>
                        <a:rPr lang="en-GB" sz="1100" b="1" dirty="0"/>
                        <a:t>Sensory Avoidance Behaviours</a:t>
                      </a:r>
                      <a:endParaRPr lang="en-GB" sz="1100" dirty="0"/>
                    </a:p>
                  </a:txBody>
                  <a:tcPr marL="26857" marR="26857" marT="13429" marB="13429" anchor="ctr"/>
                </a:tc>
                <a:tc>
                  <a:txBody>
                    <a:bodyPr/>
                    <a:lstStyle/>
                    <a:p>
                      <a:r>
                        <a:rPr lang="en-GB" sz="1100" dirty="0"/>
                        <a:t>Avoidance of activities, environments, or movements that provoke dizziness or discomfort, potentially limiting daily functioning and participation in activities.</a:t>
                      </a:r>
                    </a:p>
                  </a:txBody>
                  <a:tcPr marL="26857" marR="26857" marT="13429" marB="13429" anchor="ctr"/>
                </a:tc>
                <a:extLst>
                  <a:ext uri="{0D108BD9-81ED-4DB2-BD59-A6C34878D82A}">
                    <a16:rowId xmlns:a16="http://schemas.microsoft.com/office/drawing/2014/main" val="1228443561"/>
                  </a:ext>
                </a:extLst>
              </a:tr>
              <a:tr h="446921">
                <a:tc>
                  <a:txBody>
                    <a:bodyPr/>
                    <a:lstStyle/>
                    <a:p>
                      <a:r>
                        <a:rPr lang="en-GB" sz="1100" b="1" dirty="0"/>
                        <a:t>Fatigue and Anxiety</a:t>
                      </a:r>
                      <a:endParaRPr lang="en-GB" sz="1100" dirty="0"/>
                    </a:p>
                  </a:txBody>
                  <a:tcPr marL="26857" marR="26857" marT="13429" marB="13429" anchor="ctr"/>
                </a:tc>
                <a:tc>
                  <a:txBody>
                    <a:bodyPr/>
                    <a:lstStyle/>
                    <a:p>
                      <a:r>
                        <a:rPr lang="en-GB" sz="1100" dirty="0"/>
                        <a:t>Fatigue, anxiety, or stress resulting from the constant challenge of managing dizziness or vertigo, impacting emotional and physical well-being.</a:t>
                      </a:r>
                    </a:p>
                  </a:txBody>
                  <a:tcPr marL="26857" marR="26857" marT="13429" marB="13429" anchor="ctr"/>
                </a:tc>
                <a:extLst>
                  <a:ext uri="{0D108BD9-81ED-4DB2-BD59-A6C34878D82A}">
                    <a16:rowId xmlns:a16="http://schemas.microsoft.com/office/drawing/2014/main" val="2945785461"/>
                  </a:ext>
                </a:extLst>
              </a:tr>
              <a:tr h="446921">
                <a:tc>
                  <a:txBody>
                    <a:bodyPr/>
                    <a:lstStyle/>
                    <a:p>
                      <a:r>
                        <a:rPr lang="en-GB" sz="1100" b="1" dirty="0"/>
                        <a:t>Impact on Quality of Life</a:t>
                      </a:r>
                      <a:endParaRPr lang="en-GB" sz="1100" dirty="0"/>
                    </a:p>
                  </a:txBody>
                  <a:tcPr marL="26857" marR="26857" marT="13429" marB="13429" anchor="ctr"/>
                </a:tc>
                <a:tc>
                  <a:txBody>
                    <a:bodyPr/>
                    <a:lstStyle/>
                    <a:p>
                      <a:r>
                        <a:rPr lang="en-GB" sz="1100" dirty="0"/>
                        <a:t>Persistent vestibular overactivity can affect work, social life, and recreation, necessitating evaluation and treatment from healthcare professionals for symptom relief.</a:t>
                      </a:r>
                    </a:p>
                  </a:txBody>
                  <a:tcPr marL="26857" marR="26857" marT="13429" marB="13429" anchor="ctr"/>
                </a:tc>
                <a:extLst>
                  <a:ext uri="{0D108BD9-81ED-4DB2-BD59-A6C34878D82A}">
                    <a16:rowId xmlns:a16="http://schemas.microsoft.com/office/drawing/2014/main" val="2065305255"/>
                  </a:ext>
                </a:extLst>
              </a:tr>
            </a:tbl>
          </a:graphicData>
        </a:graphic>
      </p:graphicFrame>
      <p:pic>
        <p:nvPicPr>
          <p:cNvPr id="3" name="Graphic 2" descr="Closed book with solid fill">
            <a:extLst>
              <a:ext uri="{FF2B5EF4-FFF2-40B4-BE49-F238E27FC236}">
                <a16:creationId xmlns:a16="http://schemas.microsoft.com/office/drawing/2014/main" id="{9F7785A9-F50C-6A58-B345-026FC32A1B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7815" y="1009833"/>
            <a:ext cx="567728" cy="567728"/>
          </a:xfrm>
          <a:prstGeom prst="rect">
            <a:avLst/>
          </a:prstGeom>
        </p:spPr>
      </p:pic>
    </p:spTree>
    <p:extLst>
      <p:ext uri="{BB962C8B-B14F-4D97-AF65-F5344CB8AC3E}">
        <p14:creationId xmlns:p14="http://schemas.microsoft.com/office/powerpoint/2010/main" val="12674509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5C747E-A5BC-CCB3-35DA-F702666185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18D18E-D1CB-4DB2-667D-8458DB57BC36}"/>
              </a:ext>
            </a:extLst>
          </p:cNvPr>
          <p:cNvSpPr>
            <a:spLocks noGrp="1"/>
          </p:cNvSpPr>
          <p:nvPr>
            <p:ph type="title"/>
          </p:nvPr>
        </p:nvSpPr>
        <p:spPr/>
        <p:txBody>
          <a:bodyPr/>
          <a:lstStyle/>
          <a:p>
            <a:r>
              <a:rPr lang="en-US" dirty="0"/>
              <a:t>Proprioception</a:t>
            </a:r>
          </a:p>
        </p:txBody>
      </p:sp>
      <p:graphicFrame>
        <p:nvGraphicFramePr>
          <p:cNvPr id="6" name="Content Placeholder 5">
            <a:extLst>
              <a:ext uri="{FF2B5EF4-FFF2-40B4-BE49-F238E27FC236}">
                <a16:creationId xmlns:a16="http://schemas.microsoft.com/office/drawing/2014/main" id="{7E6CE5B8-AF4F-8235-9A78-BFDFB093D443}"/>
              </a:ext>
            </a:extLst>
          </p:cNvPr>
          <p:cNvGraphicFramePr>
            <a:graphicFrameLocks noGrp="1"/>
          </p:cNvGraphicFramePr>
          <p:nvPr>
            <p:ph idx="1"/>
          </p:nvPr>
        </p:nvGraphicFramePr>
        <p:xfrm>
          <a:off x="243068" y="2118166"/>
          <a:ext cx="11713580" cy="4649155"/>
        </p:xfrm>
        <a:graphic>
          <a:graphicData uri="http://schemas.openxmlformats.org/drawingml/2006/table">
            <a:tbl>
              <a:tblPr>
                <a:tableStyleId>{3C2FFA5D-87B4-456A-9821-1D502468CF0F}</a:tableStyleId>
              </a:tblPr>
              <a:tblGrid>
                <a:gridCol w="2095018">
                  <a:extLst>
                    <a:ext uri="{9D8B030D-6E8A-4147-A177-3AD203B41FA5}">
                      <a16:colId xmlns:a16="http://schemas.microsoft.com/office/drawing/2014/main" val="124061742"/>
                    </a:ext>
                  </a:extLst>
                </a:gridCol>
                <a:gridCol w="9618562">
                  <a:extLst>
                    <a:ext uri="{9D8B030D-6E8A-4147-A177-3AD203B41FA5}">
                      <a16:colId xmlns:a16="http://schemas.microsoft.com/office/drawing/2014/main" val="2448816465"/>
                    </a:ext>
                  </a:extLst>
                </a:gridCol>
              </a:tblGrid>
              <a:tr h="123117">
                <a:tc>
                  <a:txBody>
                    <a:bodyPr/>
                    <a:lstStyle/>
                    <a:p>
                      <a:r>
                        <a:rPr lang="en-GB" sz="1050" b="1" dirty="0"/>
                        <a:t>Characteristic</a:t>
                      </a:r>
                      <a:endParaRPr lang="en-GB" sz="1050" dirty="0"/>
                    </a:p>
                  </a:txBody>
                  <a:tcPr marL="24820" marR="24820" marT="12410" marB="12410" anchor="ctr"/>
                </a:tc>
                <a:tc>
                  <a:txBody>
                    <a:bodyPr/>
                    <a:lstStyle/>
                    <a:p>
                      <a:r>
                        <a:rPr lang="en-GB" sz="1050" b="1" dirty="0"/>
                        <a:t>Description</a:t>
                      </a:r>
                      <a:endParaRPr lang="en-GB" sz="1050" dirty="0"/>
                    </a:p>
                  </a:txBody>
                  <a:tcPr marL="24820" marR="24820" marT="12410" marB="12410" anchor="ctr"/>
                </a:tc>
                <a:extLst>
                  <a:ext uri="{0D108BD9-81ED-4DB2-BD59-A6C34878D82A}">
                    <a16:rowId xmlns:a16="http://schemas.microsoft.com/office/drawing/2014/main" val="441365727"/>
                  </a:ext>
                </a:extLst>
              </a:tr>
              <a:tr h="401719">
                <a:tc>
                  <a:txBody>
                    <a:bodyPr/>
                    <a:lstStyle/>
                    <a:p>
                      <a:r>
                        <a:rPr lang="en-GB" sz="1050" b="1" dirty="0"/>
                        <a:t>Poor Spatial Awareness</a:t>
                      </a:r>
                      <a:endParaRPr lang="en-GB" sz="1050" dirty="0"/>
                    </a:p>
                  </a:txBody>
                  <a:tcPr marL="24820" marR="24820" marT="12410" marB="12410" anchor="ctr"/>
                </a:tc>
                <a:tc>
                  <a:txBody>
                    <a:bodyPr/>
                    <a:lstStyle/>
                    <a:p>
                      <a:r>
                        <a:rPr lang="en-GB" sz="1050" dirty="0"/>
                        <a:t>Difficulty judging body position in space, leading to bumping into objects or misjudging distances when reaching for objects.</a:t>
                      </a:r>
                    </a:p>
                  </a:txBody>
                  <a:tcPr marL="24820" marR="24820" marT="12410" marB="12410" anchor="ctr"/>
                </a:tc>
                <a:extLst>
                  <a:ext uri="{0D108BD9-81ED-4DB2-BD59-A6C34878D82A}">
                    <a16:rowId xmlns:a16="http://schemas.microsoft.com/office/drawing/2014/main" val="2966134252"/>
                  </a:ext>
                </a:extLst>
              </a:tr>
              <a:tr h="308851">
                <a:tc>
                  <a:txBody>
                    <a:bodyPr/>
                    <a:lstStyle/>
                    <a:p>
                      <a:r>
                        <a:rPr lang="en-GB" sz="1050" b="1" dirty="0"/>
                        <a:t>Clumsiness and Lack of Coordination</a:t>
                      </a:r>
                      <a:endParaRPr lang="en-GB" sz="1050" dirty="0"/>
                    </a:p>
                  </a:txBody>
                  <a:tcPr marL="24820" marR="24820" marT="12410" marB="12410" anchor="ctr"/>
                </a:tc>
                <a:tc>
                  <a:txBody>
                    <a:bodyPr/>
                    <a:lstStyle/>
                    <a:p>
                      <a:r>
                        <a:rPr lang="en-GB" sz="1050" dirty="0"/>
                        <a:t>Challenges with coordination in walking, running, or sports, resulting in unsteady or awkward movements.</a:t>
                      </a:r>
                    </a:p>
                  </a:txBody>
                  <a:tcPr marL="24820" marR="24820" marT="12410" marB="12410" anchor="ctr"/>
                </a:tc>
                <a:extLst>
                  <a:ext uri="{0D108BD9-81ED-4DB2-BD59-A6C34878D82A}">
                    <a16:rowId xmlns:a16="http://schemas.microsoft.com/office/drawing/2014/main" val="2572027277"/>
                  </a:ext>
                </a:extLst>
              </a:tr>
              <a:tr h="308851">
                <a:tc>
                  <a:txBody>
                    <a:bodyPr/>
                    <a:lstStyle/>
                    <a:p>
                      <a:r>
                        <a:rPr lang="en-GB" sz="1050" b="1" dirty="0"/>
                        <a:t>Difficulty with Balance and Stability</a:t>
                      </a:r>
                      <a:endParaRPr lang="en-GB" sz="1050" dirty="0"/>
                    </a:p>
                  </a:txBody>
                  <a:tcPr marL="24820" marR="24820" marT="12410" marB="12410" anchor="ctr"/>
                </a:tc>
                <a:tc>
                  <a:txBody>
                    <a:bodyPr/>
                    <a:lstStyle/>
                    <a:p>
                      <a:r>
                        <a:rPr lang="en-GB" sz="1050" dirty="0"/>
                        <a:t>Struggles to maintain balance, particularly on one foot or uneven surfaces, with a tendency to sway or lose balance easily.</a:t>
                      </a:r>
                    </a:p>
                  </a:txBody>
                  <a:tcPr marL="24820" marR="24820" marT="12410" marB="12410" anchor="ctr"/>
                </a:tc>
                <a:extLst>
                  <a:ext uri="{0D108BD9-81ED-4DB2-BD59-A6C34878D82A}">
                    <a16:rowId xmlns:a16="http://schemas.microsoft.com/office/drawing/2014/main" val="2495703107"/>
                  </a:ext>
                </a:extLst>
              </a:tr>
              <a:tr h="401719">
                <a:tc>
                  <a:txBody>
                    <a:bodyPr/>
                    <a:lstStyle/>
                    <a:p>
                      <a:r>
                        <a:rPr lang="en-GB" sz="1050" b="1" dirty="0"/>
                        <a:t>Difficulty with Fine Motor Skills</a:t>
                      </a:r>
                      <a:endParaRPr lang="en-GB" sz="1050" dirty="0"/>
                    </a:p>
                  </a:txBody>
                  <a:tcPr marL="24820" marR="24820" marT="12410" marB="12410" anchor="ctr"/>
                </a:tc>
                <a:tc>
                  <a:txBody>
                    <a:bodyPr/>
                    <a:lstStyle/>
                    <a:p>
                      <a:r>
                        <a:rPr lang="en-GB" sz="1050" dirty="0"/>
                        <a:t>Impaired control over fine motor tasks, such as handwriting, tying shoelaces, or using utensils, due to challenges with finger and hand precision.</a:t>
                      </a:r>
                    </a:p>
                  </a:txBody>
                  <a:tcPr marL="24820" marR="24820" marT="12410" marB="12410" anchor="ctr"/>
                </a:tc>
                <a:extLst>
                  <a:ext uri="{0D108BD9-81ED-4DB2-BD59-A6C34878D82A}">
                    <a16:rowId xmlns:a16="http://schemas.microsoft.com/office/drawing/2014/main" val="3490645966"/>
                  </a:ext>
                </a:extLst>
              </a:tr>
              <a:tr h="308851">
                <a:tc>
                  <a:txBody>
                    <a:bodyPr/>
                    <a:lstStyle/>
                    <a:p>
                      <a:r>
                        <a:rPr lang="en-GB" sz="1050" b="1" dirty="0"/>
                        <a:t>Grip Strength Issues</a:t>
                      </a:r>
                      <a:endParaRPr lang="en-GB" sz="1050" dirty="0"/>
                    </a:p>
                  </a:txBody>
                  <a:tcPr marL="24820" marR="24820" marT="12410" marB="12410" anchor="ctr"/>
                </a:tc>
                <a:tc>
                  <a:txBody>
                    <a:bodyPr/>
                    <a:lstStyle/>
                    <a:p>
                      <a:r>
                        <a:rPr lang="en-GB" sz="1050" dirty="0"/>
                        <a:t>Trouble modulating grip strength, leading to either dropping objects or applying too much force.</a:t>
                      </a:r>
                    </a:p>
                  </a:txBody>
                  <a:tcPr marL="24820" marR="24820" marT="12410" marB="12410" anchor="ctr"/>
                </a:tc>
                <a:extLst>
                  <a:ext uri="{0D108BD9-81ED-4DB2-BD59-A6C34878D82A}">
                    <a16:rowId xmlns:a16="http://schemas.microsoft.com/office/drawing/2014/main" val="2178765554"/>
                  </a:ext>
                </a:extLst>
              </a:tr>
              <a:tr h="401719">
                <a:tc>
                  <a:txBody>
                    <a:bodyPr/>
                    <a:lstStyle/>
                    <a:p>
                      <a:r>
                        <a:rPr lang="en-GB" sz="1050" b="1" dirty="0"/>
                        <a:t>Delayed Motor Milestones</a:t>
                      </a:r>
                      <a:endParaRPr lang="en-GB" sz="1050" dirty="0"/>
                    </a:p>
                  </a:txBody>
                  <a:tcPr marL="24820" marR="24820" marT="12410" marB="12410" anchor="ctr"/>
                </a:tc>
                <a:tc>
                  <a:txBody>
                    <a:bodyPr/>
                    <a:lstStyle/>
                    <a:p>
                      <a:r>
                        <a:rPr lang="en-GB" sz="1050" dirty="0"/>
                        <a:t>Delays in reaching motor milestones like crawling, walking, or climbing, requiring additional support for motor skill development.</a:t>
                      </a:r>
                    </a:p>
                  </a:txBody>
                  <a:tcPr marL="24820" marR="24820" marT="12410" marB="12410" anchor="ctr"/>
                </a:tc>
                <a:extLst>
                  <a:ext uri="{0D108BD9-81ED-4DB2-BD59-A6C34878D82A}">
                    <a16:rowId xmlns:a16="http://schemas.microsoft.com/office/drawing/2014/main" val="2316225354"/>
                  </a:ext>
                </a:extLst>
              </a:tr>
              <a:tr h="401719">
                <a:tc>
                  <a:txBody>
                    <a:bodyPr/>
                    <a:lstStyle/>
                    <a:p>
                      <a:r>
                        <a:rPr lang="en-GB" sz="1050" b="1" dirty="0"/>
                        <a:t>Difficulty with Body Awareness</a:t>
                      </a:r>
                      <a:endParaRPr lang="en-GB" sz="1050" dirty="0"/>
                    </a:p>
                  </a:txBody>
                  <a:tcPr marL="24820" marR="24820" marT="12410" marB="12410" anchor="ctr"/>
                </a:tc>
                <a:tc>
                  <a:txBody>
                    <a:bodyPr/>
                    <a:lstStyle/>
                    <a:p>
                      <a:r>
                        <a:rPr lang="en-GB" sz="1050" dirty="0"/>
                        <a:t>Limited awareness of body position and movement, affecting tasks such as dressing, grooming, or moving through crowded spaces.</a:t>
                      </a:r>
                    </a:p>
                  </a:txBody>
                  <a:tcPr marL="24820" marR="24820" marT="12410" marB="12410" anchor="ctr"/>
                </a:tc>
                <a:extLst>
                  <a:ext uri="{0D108BD9-81ED-4DB2-BD59-A6C34878D82A}">
                    <a16:rowId xmlns:a16="http://schemas.microsoft.com/office/drawing/2014/main" val="2971170036"/>
                  </a:ext>
                </a:extLst>
              </a:tr>
              <a:tr h="308851">
                <a:tc>
                  <a:txBody>
                    <a:bodyPr/>
                    <a:lstStyle/>
                    <a:p>
                      <a:r>
                        <a:rPr lang="en-GB" sz="1050" b="1" dirty="0"/>
                        <a:t>Sensitivity to Touch or Pressure</a:t>
                      </a:r>
                      <a:endParaRPr lang="en-GB" sz="1050" dirty="0"/>
                    </a:p>
                  </a:txBody>
                  <a:tcPr marL="24820" marR="24820" marT="12410" marB="12410" anchor="ctr"/>
                </a:tc>
                <a:tc>
                  <a:txBody>
                    <a:bodyPr/>
                    <a:lstStyle/>
                    <a:p>
                      <a:r>
                        <a:rPr lang="en-GB" sz="1050" dirty="0"/>
                        <a:t>Hypersensitivity or hyposensitivity to touch or pressure, leading to either seeking or avoiding certain tactile sensations.</a:t>
                      </a:r>
                    </a:p>
                  </a:txBody>
                  <a:tcPr marL="24820" marR="24820" marT="12410" marB="12410" anchor="ctr"/>
                </a:tc>
                <a:extLst>
                  <a:ext uri="{0D108BD9-81ED-4DB2-BD59-A6C34878D82A}">
                    <a16:rowId xmlns:a16="http://schemas.microsoft.com/office/drawing/2014/main" val="347733391"/>
                  </a:ext>
                </a:extLst>
              </a:tr>
              <a:tr h="308851">
                <a:tc>
                  <a:txBody>
                    <a:bodyPr/>
                    <a:lstStyle/>
                    <a:p>
                      <a:r>
                        <a:rPr lang="en-GB" sz="1050" b="1" dirty="0"/>
                        <a:t>Difficulty Modulating Movement Speed</a:t>
                      </a:r>
                      <a:endParaRPr lang="en-GB" sz="1050" dirty="0"/>
                    </a:p>
                  </a:txBody>
                  <a:tcPr marL="24820" marR="24820" marT="12410" marB="12410" anchor="ctr"/>
                </a:tc>
                <a:tc>
                  <a:txBody>
                    <a:bodyPr/>
                    <a:lstStyle/>
                    <a:p>
                      <a:r>
                        <a:rPr lang="en-GB" sz="1050" dirty="0"/>
                        <a:t>Problems controlling movement speed and force, resulting in actions that are either too fast or too slow.</a:t>
                      </a:r>
                    </a:p>
                  </a:txBody>
                  <a:tcPr marL="24820" marR="24820" marT="12410" marB="12410" anchor="ctr"/>
                </a:tc>
                <a:extLst>
                  <a:ext uri="{0D108BD9-81ED-4DB2-BD59-A6C34878D82A}">
                    <a16:rowId xmlns:a16="http://schemas.microsoft.com/office/drawing/2014/main" val="3760697489"/>
                  </a:ext>
                </a:extLst>
              </a:tr>
              <a:tr h="401719">
                <a:tc>
                  <a:txBody>
                    <a:bodyPr/>
                    <a:lstStyle/>
                    <a:p>
                      <a:r>
                        <a:rPr lang="en-GB" sz="1050" b="1" dirty="0"/>
                        <a:t>Fatigue and Muscle Weakness</a:t>
                      </a:r>
                      <a:endParaRPr lang="en-GB" sz="1050" dirty="0"/>
                    </a:p>
                  </a:txBody>
                  <a:tcPr marL="24820" marR="24820" marT="12410" marB="12410" anchor="ctr"/>
                </a:tc>
                <a:tc>
                  <a:txBody>
                    <a:bodyPr/>
                    <a:lstStyle/>
                    <a:p>
                      <a:r>
                        <a:rPr lang="en-GB" sz="1050" dirty="0"/>
                        <a:t>Muscle fatigue and weakness from inefficient movement patterns and compensatory strategies used to navigate the environment.</a:t>
                      </a:r>
                    </a:p>
                  </a:txBody>
                  <a:tcPr marL="24820" marR="24820" marT="12410" marB="12410" anchor="ctr"/>
                </a:tc>
                <a:extLst>
                  <a:ext uri="{0D108BD9-81ED-4DB2-BD59-A6C34878D82A}">
                    <a16:rowId xmlns:a16="http://schemas.microsoft.com/office/drawing/2014/main" val="470783333"/>
                  </a:ext>
                </a:extLst>
              </a:tr>
              <a:tr h="401719">
                <a:tc>
                  <a:txBody>
                    <a:bodyPr/>
                    <a:lstStyle/>
                    <a:p>
                      <a:r>
                        <a:rPr lang="en-GB" sz="1050" b="1" dirty="0"/>
                        <a:t>Difficulty Following Instructions</a:t>
                      </a:r>
                      <a:endParaRPr lang="en-GB" sz="1050" dirty="0"/>
                    </a:p>
                  </a:txBody>
                  <a:tcPr marL="24820" marR="24820" marT="12410" marB="12410" anchor="ctr"/>
                </a:tc>
                <a:tc>
                  <a:txBody>
                    <a:bodyPr/>
                    <a:lstStyle/>
                    <a:p>
                      <a:r>
                        <a:rPr lang="en-GB" sz="1050" dirty="0"/>
                        <a:t>Challenges in following verbal or written instructions that require coordinated movements or understanding spatial orientation.</a:t>
                      </a:r>
                    </a:p>
                  </a:txBody>
                  <a:tcPr marL="24820" marR="24820" marT="12410" marB="12410" anchor="ctr"/>
                </a:tc>
                <a:extLst>
                  <a:ext uri="{0D108BD9-81ED-4DB2-BD59-A6C34878D82A}">
                    <a16:rowId xmlns:a16="http://schemas.microsoft.com/office/drawing/2014/main" val="3923216745"/>
                  </a:ext>
                </a:extLst>
              </a:tr>
              <a:tr h="401719">
                <a:tc>
                  <a:txBody>
                    <a:bodyPr/>
                    <a:lstStyle/>
                    <a:p>
                      <a:r>
                        <a:rPr lang="en-GB" sz="1050" b="1" dirty="0"/>
                        <a:t>Frequent Accidents or Injuries</a:t>
                      </a:r>
                      <a:endParaRPr lang="en-GB" sz="1050" dirty="0"/>
                    </a:p>
                  </a:txBody>
                  <a:tcPr marL="24820" marR="24820" marT="12410" marB="12410" anchor="ctr"/>
                </a:tc>
                <a:tc>
                  <a:txBody>
                    <a:bodyPr/>
                    <a:lstStyle/>
                    <a:p>
                      <a:r>
                        <a:rPr lang="en-GB" sz="1050" dirty="0"/>
                        <a:t>Increased risk of accidents or injuries, such as falls or collisions, due to misjudgement of spatial relationships and uncoordinated movements.</a:t>
                      </a:r>
                    </a:p>
                  </a:txBody>
                  <a:tcPr marL="24820" marR="24820" marT="12410" marB="12410" anchor="ctr"/>
                </a:tc>
                <a:extLst>
                  <a:ext uri="{0D108BD9-81ED-4DB2-BD59-A6C34878D82A}">
                    <a16:rowId xmlns:a16="http://schemas.microsoft.com/office/drawing/2014/main" val="1300731667"/>
                  </a:ext>
                </a:extLst>
              </a:tr>
            </a:tbl>
          </a:graphicData>
        </a:graphic>
      </p:graphicFrame>
      <p:pic>
        <p:nvPicPr>
          <p:cNvPr id="3" name="Graphic 2" descr="Closed book with solid fill">
            <a:extLst>
              <a:ext uri="{FF2B5EF4-FFF2-40B4-BE49-F238E27FC236}">
                <a16:creationId xmlns:a16="http://schemas.microsoft.com/office/drawing/2014/main" id="{9AE41C7C-46C4-FF9F-7A29-5AF4A32B003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27815" y="1009833"/>
            <a:ext cx="567728" cy="567728"/>
          </a:xfrm>
          <a:prstGeom prst="rect">
            <a:avLst/>
          </a:prstGeom>
        </p:spPr>
      </p:pic>
    </p:spTree>
    <p:extLst>
      <p:ext uri="{BB962C8B-B14F-4D97-AF65-F5344CB8AC3E}">
        <p14:creationId xmlns:p14="http://schemas.microsoft.com/office/powerpoint/2010/main" val="1059090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40380-211B-346E-A8AB-054754634457}"/>
              </a:ext>
            </a:extLst>
          </p:cNvPr>
          <p:cNvSpPr>
            <a:spLocks noGrp="1"/>
          </p:cNvSpPr>
          <p:nvPr>
            <p:ph type="title"/>
          </p:nvPr>
        </p:nvSpPr>
        <p:spPr>
          <a:xfrm>
            <a:off x="680321" y="753228"/>
            <a:ext cx="9613861" cy="1080938"/>
          </a:xfrm>
        </p:spPr>
        <p:txBody>
          <a:bodyPr>
            <a:normAutofit fontScale="90000"/>
          </a:bodyPr>
          <a:lstStyle/>
          <a:p>
            <a:r>
              <a:rPr lang="en-US" dirty="0"/>
              <a:t>Environmental Adjustments- Proprioception</a:t>
            </a:r>
          </a:p>
        </p:txBody>
      </p:sp>
      <p:graphicFrame>
        <p:nvGraphicFramePr>
          <p:cNvPr id="5" name="Content Placeholder 2">
            <a:extLst>
              <a:ext uri="{FF2B5EF4-FFF2-40B4-BE49-F238E27FC236}">
                <a16:creationId xmlns:a16="http://schemas.microsoft.com/office/drawing/2014/main" id="{D2B3F04B-8A8A-D8DA-A5CC-18077D882D06}"/>
              </a:ext>
            </a:extLst>
          </p:cNvPr>
          <p:cNvGraphicFramePr>
            <a:graphicFrameLocks noGrp="1"/>
          </p:cNvGraphicFramePr>
          <p:nvPr>
            <p:ph idx="1"/>
          </p:nvPr>
        </p:nvGraphicFramePr>
        <p:xfrm>
          <a:off x="195943" y="2057400"/>
          <a:ext cx="11789228" cy="45883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59816CB8-3AF6-976F-229F-C263B433D0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7815" y="1009833"/>
            <a:ext cx="567728" cy="567728"/>
          </a:xfrm>
          <a:prstGeom prst="rect">
            <a:avLst/>
          </a:prstGeom>
        </p:spPr>
      </p:pic>
    </p:spTree>
    <p:extLst>
      <p:ext uri="{BB962C8B-B14F-4D97-AF65-F5344CB8AC3E}">
        <p14:creationId xmlns:p14="http://schemas.microsoft.com/office/powerpoint/2010/main" val="1162809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1863E-A4B2-896F-0A03-3280D23A0822}"/>
              </a:ext>
            </a:extLst>
          </p:cNvPr>
          <p:cNvSpPr>
            <a:spLocks noGrp="1"/>
          </p:cNvSpPr>
          <p:nvPr>
            <p:ph type="title"/>
          </p:nvPr>
        </p:nvSpPr>
        <p:spPr>
          <a:xfrm>
            <a:off x="680321" y="753228"/>
            <a:ext cx="9613861" cy="1080938"/>
          </a:xfrm>
        </p:spPr>
        <p:txBody>
          <a:bodyPr>
            <a:normAutofit/>
          </a:bodyPr>
          <a:lstStyle/>
          <a:p>
            <a:r>
              <a:rPr lang="en-US" sz="1200" dirty="0"/>
              <a:t>Interoceptive difficulties and sexual arousal</a:t>
            </a:r>
            <a:br>
              <a:rPr lang="en-US" sz="1200" dirty="0"/>
            </a:br>
            <a:r>
              <a:rPr lang="en-GB" sz="1200" dirty="0">
                <a:latin typeface="Söhne"/>
              </a:rPr>
              <a:t>T</a:t>
            </a:r>
            <a:r>
              <a:rPr lang="en-GB" sz="1200" b="0" i="0" u="none" strike="noStrike" dirty="0">
                <a:effectLst/>
                <a:latin typeface="Söhne"/>
              </a:rPr>
              <a:t>he interoceptive sense plays a crucial role in detecting, interpreting, and regulating internal physiological states during sexual arousal. It contributes to the sensory, emotional, and psychological aspects of the sexual experience and is essential for healthy sexual functioning.</a:t>
            </a:r>
            <a:br>
              <a:rPr lang="en-GB" sz="1200" b="0" i="0" u="none" strike="noStrike" dirty="0">
                <a:effectLst/>
                <a:latin typeface="Söhne"/>
              </a:rPr>
            </a:br>
            <a:r>
              <a:rPr lang="en-GB" sz="1200" b="0" i="0" u="none" strike="noStrike" dirty="0">
                <a:effectLst/>
                <a:latin typeface="Söhne"/>
              </a:rPr>
              <a:t>If person has a difficulty in processing the unreceptive information, this may cause someone to feel arousal at times when it is not suitable</a:t>
            </a:r>
            <a:br>
              <a:rPr lang="en-GB" sz="1200" b="0" i="0" u="none" strike="noStrike" dirty="0">
                <a:effectLst/>
                <a:latin typeface="Söhne"/>
              </a:rPr>
            </a:br>
            <a:endParaRPr lang="en-US" sz="1200" dirty="0"/>
          </a:p>
        </p:txBody>
      </p:sp>
      <p:graphicFrame>
        <p:nvGraphicFramePr>
          <p:cNvPr id="28" name="Content Placeholder 2">
            <a:extLst>
              <a:ext uri="{FF2B5EF4-FFF2-40B4-BE49-F238E27FC236}">
                <a16:creationId xmlns:a16="http://schemas.microsoft.com/office/drawing/2014/main" id="{D12B4B85-5603-2982-4446-715ADC4FD2E0}"/>
              </a:ext>
            </a:extLst>
          </p:cNvPr>
          <p:cNvGraphicFramePr>
            <a:graphicFrameLocks noGrp="1"/>
          </p:cNvGraphicFramePr>
          <p:nvPr>
            <p:ph idx="1"/>
          </p:nvPr>
        </p:nvGraphicFramePr>
        <p:xfrm>
          <a:off x="212271" y="1992086"/>
          <a:ext cx="11854543" cy="4686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152071AB-954B-D296-99AD-077CC5583F5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7815" y="1009833"/>
            <a:ext cx="567728" cy="567728"/>
          </a:xfrm>
          <a:prstGeom prst="rect">
            <a:avLst/>
          </a:prstGeom>
        </p:spPr>
      </p:pic>
    </p:spTree>
    <p:extLst>
      <p:ext uri="{BB962C8B-B14F-4D97-AF65-F5344CB8AC3E}">
        <p14:creationId xmlns:p14="http://schemas.microsoft.com/office/powerpoint/2010/main" val="13092122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7CE36-4FE3-AF4D-ABE5-850F505329F6}"/>
              </a:ext>
            </a:extLst>
          </p:cNvPr>
          <p:cNvSpPr>
            <a:spLocks noGrp="1"/>
          </p:cNvSpPr>
          <p:nvPr>
            <p:ph type="title"/>
          </p:nvPr>
        </p:nvSpPr>
        <p:spPr>
          <a:xfrm>
            <a:off x="680321" y="2063262"/>
            <a:ext cx="3739279" cy="2661052"/>
          </a:xfrm>
        </p:spPr>
        <p:txBody>
          <a:bodyPr>
            <a:normAutofit/>
          </a:bodyPr>
          <a:lstStyle/>
          <a:p>
            <a:pPr algn="r"/>
            <a:r>
              <a:rPr lang="en-US" sz="4400" dirty="0"/>
              <a:t>Sensory Lifestyles/</a:t>
            </a:r>
            <a:br>
              <a:rPr lang="en-US" sz="4400" dirty="0"/>
            </a:br>
            <a:r>
              <a:rPr lang="en-US" sz="4400" dirty="0"/>
              <a:t>Diets</a:t>
            </a:r>
            <a:br>
              <a:rPr lang="en-US" sz="4400" dirty="0"/>
            </a:br>
            <a:r>
              <a:rPr lang="en-US" sz="4400" dirty="0"/>
              <a:t>The Rules</a:t>
            </a:r>
          </a:p>
        </p:txBody>
      </p:sp>
      <p:graphicFrame>
        <p:nvGraphicFramePr>
          <p:cNvPr id="5" name="Content Placeholder 2">
            <a:extLst>
              <a:ext uri="{FF2B5EF4-FFF2-40B4-BE49-F238E27FC236}">
                <a16:creationId xmlns:a16="http://schemas.microsoft.com/office/drawing/2014/main" id="{C406B35E-21BB-AB63-85E4-6B7056185FF9}"/>
              </a:ext>
            </a:extLst>
          </p:cNvPr>
          <p:cNvGraphicFramePr>
            <a:graphicFrameLocks noGrp="1"/>
          </p:cNvGraphicFramePr>
          <p:nvPr>
            <p:ph idx="1"/>
          </p:nvPr>
        </p:nvGraphicFramePr>
        <p:xfrm>
          <a:off x="5284788" y="639763"/>
          <a:ext cx="6261100" cy="5578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FA34E347-B018-73C6-747D-55D439D19F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394422" y="104932"/>
            <a:ext cx="567728" cy="567728"/>
          </a:xfrm>
          <a:prstGeom prst="rect">
            <a:avLst/>
          </a:prstGeom>
        </p:spPr>
      </p:pic>
    </p:spTree>
    <p:extLst>
      <p:ext uri="{BB962C8B-B14F-4D97-AF65-F5344CB8AC3E}">
        <p14:creationId xmlns:p14="http://schemas.microsoft.com/office/powerpoint/2010/main" val="1826994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52CA9AFE-6A38-C3EC-EE59-B566328D8EBB}"/>
              </a:ext>
            </a:extLst>
          </p:cNvPr>
          <p:cNvGraphicFramePr>
            <a:graphicFrameLocks/>
          </p:cNvGraphicFramePr>
          <p:nvPr/>
        </p:nvGraphicFramePr>
        <p:xfrm>
          <a:off x="736228" y="609600"/>
          <a:ext cx="10710356" cy="5604937"/>
        </p:xfrm>
        <a:graphic>
          <a:graphicData uri="http://schemas.openxmlformats.org/drawingml/2006/table">
            <a:tbl>
              <a:tblPr>
                <a:tableStyleId>{3C2FFA5D-87B4-456A-9821-1D502468CF0F}</a:tableStyleId>
              </a:tblPr>
              <a:tblGrid>
                <a:gridCol w="3666223">
                  <a:extLst>
                    <a:ext uri="{9D8B030D-6E8A-4147-A177-3AD203B41FA5}">
                      <a16:colId xmlns:a16="http://schemas.microsoft.com/office/drawing/2014/main" val="1261312706"/>
                    </a:ext>
                  </a:extLst>
                </a:gridCol>
                <a:gridCol w="7044133">
                  <a:extLst>
                    <a:ext uri="{9D8B030D-6E8A-4147-A177-3AD203B41FA5}">
                      <a16:colId xmlns:a16="http://schemas.microsoft.com/office/drawing/2014/main" val="3812163985"/>
                    </a:ext>
                  </a:extLst>
                </a:gridCol>
              </a:tblGrid>
              <a:tr h="300028">
                <a:tc>
                  <a:txBody>
                    <a:bodyPr/>
                    <a:lstStyle/>
                    <a:p>
                      <a:r>
                        <a:rPr lang="en-GB" sz="1400" b="1" dirty="0"/>
                        <a:t>Category</a:t>
                      </a:r>
                      <a:endParaRPr lang="en-GB" sz="1400" dirty="0"/>
                    </a:p>
                  </a:txBody>
                  <a:tcPr marL="30880" marR="30880" marT="15440" marB="15440" anchor="ctr"/>
                </a:tc>
                <a:tc>
                  <a:txBody>
                    <a:bodyPr/>
                    <a:lstStyle/>
                    <a:p>
                      <a:r>
                        <a:rPr lang="en-GB" sz="1400" b="1" dirty="0"/>
                        <a:t>Difficulties</a:t>
                      </a:r>
                      <a:endParaRPr lang="en-GB" sz="1400" dirty="0"/>
                    </a:p>
                  </a:txBody>
                  <a:tcPr marL="30880" marR="30880" marT="15440" marB="15440" anchor="ctr"/>
                </a:tc>
                <a:extLst>
                  <a:ext uri="{0D108BD9-81ED-4DB2-BD59-A6C34878D82A}">
                    <a16:rowId xmlns:a16="http://schemas.microsoft.com/office/drawing/2014/main" val="952438689"/>
                  </a:ext>
                </a:extLst>
              </a:tr>
              <a:tr h="734137">
                <a:tc>
                  <a:txBody>
                    <a:bodyPr/>
                    <a:lstStyle/>
                    <a:p>
                      <a:r>
                        <a:rPr lang="en-GB" sz="1400" b="1" dirty="0"/>
                        <a:t>Over-Responsiveness (Hypersensitivity)</a:t>
                      </a:r>
                      <a:endParaRPr lang="en-GB" sz="1400" dirty="0"/>
                    </a:p>
                  </a:txBody>
                  <a:tcPr marL="30880" marR="30880" marT="15440" marB="15440" anchor="ctr"/>
                </a:tc>
                <a:tc>
                  <a:txBody>
                    <a:bodyPr/>
                    <a:lstStyle/>
                    <a:p>
                      <a:r>
                        <a:rPr lang="en-GB" sz="1400" dirty="0"/>
                        <a:t>- Overreaction to sensory input (e.g., loud sounds, bright lights, strong smells, certain textures) </a:t>
                      </a:r>
                      <a:br>
                        <a:rPr lang="en-GB" sz="1400" dirty="0"/>
                      </a:br>
                      <a:r>
                        <a:rPr lang="en-GB" sz="1400" dirty="0"/>
                        <a:t>- Easily overwhelmed by sensory environments</a:t>
                      </a:r>
                    </a:p>
                  </a:txBody>
                  <a:tcPr marL="30880" marR="30880" marT="15440" marB="15440" anchor="ctr"/>
                </a:tc>
                <a:extLst>
                  <a:ext uri="{0D108BD9-81ED-4DB2-BD59-A6C34878D82A}">
                    <a16:rowId xmlns:a16="http://schemas.microsoft.com/office/drawing/2014/main" val="3486075032"/>
                  </a:ext>
                </a:extLst>
              </a:tr>
              <a:tr h="517083">
                <a:tc>
                  <a:txBody>
                    <a:bodyPr/>
                    <a:lstStyle/>
                    <a:p>
                      <a:r>
                        <a:rPr lang="en-GB" sz="1400" b="1" dirty="0"/>
                        <a:t>Under-Responsiveness (Hyposensitivity)</a:t>
                      </a:r>
                      <a:endParaRPr lang="en-GB" sz="1400" dirty="0"/>
                    </a:p>
                  </a:txBody>
                  <a:tcPr marL="30880" marR="30880" marT="15440" marB="15440" anchor="ctr"/>
                </a:tc>
                <a:tc>
                  <a:txBody>
                    <a:bodyPr/>
                    <a:lstStyle/>
                    <a:p>
                      <a:r>
                        <a:rPr lang="en-GB" sz="1400" dirty="0"/>
                        <a:t>- Lack of response to sensory input (e.g., not noticing sounds, touches, or pain) </a:t>
                      </a:r>
                      <a:br>
                        <a:rPr lang="en-GB" sz="1400" dirty="0"/>
                      </a:br>
                      <a:r>
                        <a:rPr lang="en-GB" sz="1400" dirty="0"/>
                        <a:t>- Seeking intense sensory stimulation (e.g., loud noises, spinning)</a:t>
                      </a:r>
                    </a:p>
                  </a:txBody>
                  <a:tcPr marL="30880" marR="30880" marT="15440" marB="15440" anchor="ctr"/>
                </a:tc>
                <a:extLst>
                  <a:ext uri="{0D108BD9-81ED-4DB2-BD59-A6C34878D82A}">
                    <a16:rowId xmlns:a16="http://schemas.microsoft.com/office/drawing/2014/main" val="2597839725"/>
                  </a:ext>
                </a:extLst>
              </a:tr>
              <a:tr h="734137">
                <a:tc>
                  <a:txBody>
                    <a:bodyPr/>
                    <a:lstStyle/>
                    <a:p>
                      <a:r>
                        <a:rPr lang="en-GB" sz="1400" b="1" dirty="0"/>
                        <a:t>Difficulty with Sensory Discrimination</a:t>
                      </a:r>
                      <a:endParaRPr lang="en-GB" sz="1400" dirty="0"/>
                    </a:p>
                  </a:txBody>
                  <a:tcPr marL="30880" marR="30880" marT="15440" marB="15440" anchor="ctr"/>
                </a:tc>
                <a:tc>
                  <a:txBody>
                    <a:bodyPr/>
                    <a:lstStyle/>
                    <a:p>
                      <a:r>
                        <a:rPr lang="en-GB" sz="1400" dirty="0"/>
                        <a:t>- Struggles to distinguish between sensory inputs (e.g., background noise, touch differences) </a:t>
                      </a:r>
                      <a:br>
                        <a:rPr lang="en-GB" sz="1400" dirty="0"/>
                      </a:br>
                      <a:r>
                        <a:rPr lang="en-GB" sz="1400" dirty="0"/>
                        <a:t>- Difficulty identifying objects by sight or touch</a:t>
                      </a:r>
                    </a:p>
                  </a:txBody>
                  <a:tcPr marL="30880" marR="30880" marT="15440" marB="15440" anchor="ctr"/>
                </a:tc>
                <a:extLst>
                  <a:ext uri="{0D108BD9-81ED-4DB2-BD59-A6C34878D82A}">
                    <a16:rowId xmlns:a16="http://schemas.microsoft.com/office/drawing/2014/main" val="3100901755"/>
                  </a:ext>
                </a:extLst>
              </a:tr>
              <a:tr h="517083">
                <a:tc>
                  <a:txBody>
                    <a:bodyPr/>
                    <a:lstStyle/>
                    <a:p>
                      <a:r>
                        <a:rPr lang="en-GB" sz="1400" b="1" dirty="0"/>
                        <a:t>Emotional and Behavioural Challenges</a:t>
                      </a:r>
                      <a:endParaRPr lang="en-GB" sz="1400" dirty="0"/>
                    </a:p>
                  </a:txBody>
                  <a:tcPr marL="30880" marR="30880" marT="15440" marB="15440" anchor="ctr"/>
                </a:tc>
                <a:tc>
                  <a:txBody>
                    <a:bodyPr/>
                    <a:lstStyle/>
                    <a:p>
                      <a:r>
                        <a:rPr lang="en-GB" sz="1400" dirty="0"/>
                        <a:t>- Anxiety, frustration, or meltdowns due to sensory overload </a:t>
                      </a:r>
                      <a:br>
                        <a:rPr lang="en-GB" sz="1400" dirty="0"/>
                      </a:br>
                      <a:r>
                        <a:rPr lang="en-GB" sz="1400" dirty="0"/>
                        <a:t>- Sensory-seeking behaviour's (e.g., fidgeting, touching objects, making noise)</a:t>
                      </a:r>
                    </a:p>
                  </a:txBody>
                  <a:tcPr marL="30880" marR="30880" marT="15440" marB="15440" anchor="ctr"/>
                </a:tc>
                <a:extLst>
                  <a:ext uri="{0D108BD9-81ED-4DB2-BD59-A6C34878D82A}">
                    <a16:rowId xmlns:a16="http://schemas.microsoft.com/office/drawing/2014/main" val="761022370"/>
                  </a:ext>
                </a:extLst>
              </a:tr>
              <a:tr h="734137">
                <a:tc>
                  <a:txBody>
                    <a:bodyPr/>
                    <a:lstStyle/>
                    <a:p>
                      <a:r>
                        <a:rPr lang="en-GB" sz="1400" b="1" dirty="0"/>
                        <a:t>Motor Skills and Coordination Difficulties</a:t>
                      </a:r>
                      <a:endParaRPr lang="en-GB" sz="1400" dirty="0"/>
                    </a:p>
                  </a:txBody>
                  <a:tcPr marL="30880" marR="30880" marT="15440" marB="15440" anchor="ctr"/>
                </a:tc>
                <a:tc>
                  <a:txBody>
                    <a:bodyPr/>
                    <a:lstStyle/>
                    <a:p>
                      <a:r>
                        <a:rPr lang="en-GB" sz="1400" dirty="0"/>
                        <a:t>- Poor balance and coordination </a:t>
                      </a:r>
                      <a:br>
                        <a:rPr lang="en-GB" sz="1400" dirty="0"/>
                      </a:br>
                      <a:r>
                        <a:rPr lang="en-GB" sz="1400" dirty="0"/>
                        <a:t>- Difficulty with gross motor skills (e.g., running, climbing) and fine motor skills (e.g., writing, using utensils)</a:t>
                      </a:r>
                    </a:p>
                  </a:txBody>
                  <a:tcPr marL="30880" marR="30880" marT="15440" marB="15440" anchor="ctr"/>
                </a:tc>
                <a:extLst>
                  <a:ext uri="{0D108BD9-81ED-4DB2-BD59-A6C34878D82A}">
                    <a16:rowId xmlns:a16="http://schemas.microsoft.com/office/drawing/2014/main" val="3258004594"/>
                  </a:ext>
                </a:extLst>
              </a:tr>
              <a:tr h="517083">
                <a:tc>
                  <a:txBody>
                    <a:bodyPr/>
                    <a:lstStyle/>
                    <a:p>
                      <a:r>
                        <a:rPr lang="en-GB" sz="1400" b="1" dirty="0"/>
                        <a:t>Social and Communication Challenges</a:t>
                      </a:r>
                      <a:endParaRPr lang="en-GB" sz="1400" dirty="0"/>
                    </a:p>
                  </a:txBody>
                  <a:tcPr marL="30880" marR="30880" marT="15440" marB="15440" anchor="ctr"/>
                </a:tc>
                <a:tc>
                  <a:txBody>
                    <a:bodyPr/>
                    <a:lstStyle/>
                    <a:p>
                      <a:r>
                        <a:rPr lang="en-GB" sz="1400" dirty="0"/>
                        <a:t>- Social withdrawal to avoid sensory overload </a:t>
                      </a:r>
                      <a:br>
                        <a:rPr lang="en-GB" sz="1400" dirty="0"/>
                      </a:br>
                      <a:r>
                        <a:rPr lang="en-GB" sz="1400" dirty="0"/>
                        <a:t>- Difficulty interpreting social cues (e.g., facial expressions, tone of voice)</a:t>
                      </a:r>
                    </a:p>
                  </a:txBody>
                  <a:tcPr marL="30880" marR="30880" marT="15440" marB="15440" anchor="ctr"/>
                </a:tc>
                <a:extLst>
                  <a:ext uri="{0D108BD9-81ED-4DB2-BD59-A6C34878D82A}">
                    <a16:rowId xmlns:a16="http://schemas.microsoft.com/office/drawing/2014/main" val="3205333962"/>
                  </a:ext>
                </a:extLst>
              </a:tr>
              <a:tr h="517083">
                <a:tc>
                  <a:txBody>
                    <a:bodyPr/>
                    <a:lstStyle/>
                    <a:p>
                      <a:r>
                        <a:rPr lang="en-GB" sz="1400" b="1" dirty="0"/>
                        <a:t>Difficulty with Transitions and Routines</a:t>
                      </a:r>
                      <a:endParaRPr lang="en-GB" sz="1400" dirty="0"/>
                    </a:p>
                  </a:txBody>
                  <a:tcPr marL="30880" marR="30880" marT="15440" marB="15440" anchor="ctr"/>
                </a:tc>
                <a:tc>
                  <a:txBody>
                    <a:bodyPr/>
                    <a:lstStyle/>
                    <a:p>
                      <a:r>
                        <a:rPr lang="en-GB" sz="1400" dirty="0"/>
                        <a:t>- Struggles with adapting to changes in routine or new environments </a:t>
                      </a:r>
                      <a:br>
                        <a:rPr lang="en-GB" sz="1400" dirty="0"/>
                      </a:br>
                      <a:r>
                        <a:rPr lang="en-GB" sz="1400" dirty="0"/>
                        <a:t>- Emotional meltdowns or shutdowns in response to sensory overload</a:t>
                      </a:r>
                    </a:p>
                  </a:txBody>
                  <a:tcPr marL="30880" marR="30880" marT="15440" marB="15440" anchor="ctr"/>
                </a:tc>
                <a:extLst>
                  <a:ext uri="{0D108BD9-81ED-4DB2-BD59-A6C34878D82A}">
                    <a16:rowId xmlns:a16="http://schemas.microsoft.com/office/drawing/2014/main" val="1770720496"/>
                  </a:ext>
                </a:extLst>
              </a:tr>
              <a:tr h="517083">
                <a:tc>
                  <a:txBody>
                    <a:bodyPr/>
                    <a:lstStyle/>
                    <a:p>
                      <a:r>
                        <a:rPr lang="en-GB" sz="1400" b="1" dirty="0"/>
                        <a:t>Sleep Difficulties</a:t>
                      </a:r>
                      <a:endParaRPr lang="en-GB" sz="1400" dirty="0"/>
                    </a:p>
                  </a:txBody>
                  <a:tcPr marL="30880" marR="30880" marT="15440" marB="15440" anchor="ctr"/>
                </a:tc>
                <a:tc>
                  <a:txBody>
                    <a:bodyPr/>
                    <a:lstStyle/>
                    <a:p>
                      <a:r>
                        <a:rPr lang="en-GB" sz="1400" dirty="0"/>
                        <a:t>- Restlessness or trouble winding down due to sensory input (e.g., sensitivity to bed sheets, background noise)</a:t>
                      </a:r>
                    </a:p>
                  </a:txBody>
                  <a:tcPr marL="30880" marR="30880" marT="15440" marB="15440" anchor="ctr"/>
                </a:tc>
                <a:extLst>
                  <a:ext uri="{0D108BD9-81ED-4DB2-BD59-A6C34878D82A}">
                    <a16:rowId xmlns:a16="http://schemas.microsoft.com/office/drawing/2014/main" val="963640804"/>
                  </a:ext>
                </a:extLst>
              </a:tr>
              <a:tr h="517083">
                <a:tc>
                  <a:txBody>
                    <a:bodyPr/>
                    <a:lstStyle/>
                    <a:p>
                      <a:r>
                        <a:rPr lang="en-GB" sz="1400" b="1" dirty="0"/>
                        <a:t>Difficulty with Self-Care</a:t>
                      </a:r>
                      <a:endParaRPr lang="en-GB" sz="1400" dirty="0"/>
                    </a:p>
                  </a:txBody>
                  <a:tcPr marL="30880" marR="30880" marT="15440" marB="15440" anchor="ctr"/>
                </a:tc>
                <a:tc>
                  <a:txBody>
                    <a:bodyPr/>
                    <a:lstStyle/>
                    <a:p>
                      <a:r>
                        <a:rPr lang="en-GB" sz="1400" dirty="0"/>
                        <a:t>- Avoidance of hygiene tasks (e.g., brushing teeth, bathing, cutting nails) </a:t>
                      </a:r>
                      <a:br>
                        <a:rPr lang="en-GB" sz="1400" dirty="0"/>
                      </a:br>
                      <a:r>
                        <a:rPr lang="en-GB" sz="1400" dirty="0"/>
                        <a:t>- Picky eating due to texture or taste sensitivities</a:t>
                      </a:r>
                    </a:p>
                  </a:txBody>
                  <a:tcPr marL="30880" marR="30880" marT="15440" marB="15440" anchor="ctr"/>
                </a:tc>
                <a:extLst>
                  <a:ext uri="{0D108BD9-81ED-4DB2-BD59-A6C34878D82A}">
                    <a16:rowId xmlns:a16="http://schemas.microsoft.com/office/drawing/2014/main" val="683913931"/>
                  </a:ext>
                </a:extLst>
              </a:tr>
            </a:tbl>
          </a:graphicData>
        </a:graphic>
      </p:graphicFrame>
      <p:pic>
        <p:nvPicPr>
          <p:cNvPr id="2" name="Graphic 1" descr="Closed book with solid fill">
            <a:extLst>
              <a:ext uri="{FF2B5EF4-FFF2-40B4-BE49-F238E27FC236}">
                <a16:creationId xmlns:a16="http://schemas.microsoft.com/office/drawing/2014/main" id="{92580057-9F70-0B5E-24C0-03FEB3A5DA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394422" y="119922"/>
            <a:ext cx="567728" cy="567728"/>
          </a:xfrm>
          <a:prstGeom prst="rect">
            <a:avLst/>
          </a:prstGeom>
        </p:spPr>
      </p:pic>
    </p:spTree>
    <p:extLst>
      <p:ext uri="{BB962C8B-B14F-4D97-AF65-F5344CB8AC3E}">
        <p14:creationId xmlns:p14="http://schemas.microsoft.com/office/powerpoint/2010/main" val="36704865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9BD5-52EF-76C2-62B2-065754F9C9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C02ED2-0195-AB32-9330-83025C735EE1}"/>
              </a:ext>
            </a:extLst>
          </p:cNvPr>
          <p:cNvSpPr>
            <a:spLocks noGrp="1"/>
          </p:cNvSpPr>
          <p:nvPr>
            <p:ph type="title"/>
          </p:nvPr>
        </p:nvSpPr>
        <p:spPr>
          <a:xfrm>
            <a:off x="680321" y="753228"/>
            <a:ext cx="9613861" cy="1080938"/>
          </a:xfrm>
        </p:spPr>
        <p:txBody>
          <a:bodyPr>
            <a:normAutofit/>
          </a:bodyPr>
          <a:lstStyle/>
          <a:p>
            <a:pPr lvl="0"/>
            <a:r>
              <a:rPr lang="en-GB" sz="900" b="0" i="0" u="none" strike="noStrike" dirty="0">
                <a:effectLst/>
                <a:latin typeface="Söhne"/>
              </a:rPr>
              <a:t>Sensory integration therapy techniques - vestibular stimulation</a:t>
            </a:r>
            <a:br>
              <a:rPr lang="en-GB" sz="900" b="0" i="0" u="none" strike="noStrike" dirty="0">
                <a:effectLst/>
                <a:latin typeface="Söhne"/>
              </a:rPr>
            </a:br>
            <a:r>
              <a:rPr lang="en-GB" sz="900" b="0" i="0" dirty="0"/>
              <a:t>Vestibular stimulation refers to the activation or modulation of the vestibular system, which is responsible for detecting changes in head position and movement, maintaining balance, and coordinating eye movements. The vestibular system consists of the vestibular organs located within the inner ear, including the semicircular canals and otolith organs, which detect rotational and linear acceleration, respectively.</a:t>
            </a:r>
            <a:br>
              <a:rPr lang="en-US" sz="900" dirty="0"/>
            </a:br>
            <a:r>
              <a:rPr lang="en-GB" sz="900" b="0" i="0" dirty="0"/>
              <a:t>Vestibular stimulation can be delivered through various sensory experiences and activities that involve movement, changes in body position, or exposure to gravity, such as:</a:t>
            </a:r>
            <a:br>
              <a:rPr lang="en-US" sz="900" dirty="0"/>
            </a:br>
            <a:br>
              <a:rPr lang="en-GB" sz="900" b="0" i="0" u="none" strike="noStrike" dirty="0">
                <a:effectLst/>
                <a:latin typeface="Söhne"/>
              </a:rPr>
            </a:br>
            <a:endParaRPr lang="en-US" sz="900" dirty="0"/>
          </a:p>
        </p:txBody>
      </p:sp>
      <p:graphicFrame>
        <p:nvGraphicFramePr>
          <p:cNvPr id="5" name="Content Placeholder 2">
            <a:extLst>
              <a:ext uri="{FF2B5EF4-FFF2-40B4-BE49-F238E27FC236}">
                <a16:creationId xmlns:a16="http://schemas.microsoft.com/office/drawing/2014/main" id="{D9124D3F-B366-0274-80C3-C0970AC04098}"/>
              </a:ext>
            </a:extLst>
          </p:cNvPr>
          <p:cNvGraphicFramePr>
            <a:graphicFrameLocks noGrp="1"/>
          </p:cNvGraphicFramePr>
          <p:nvPr>
            <p:ph idx="1"/>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29519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50CFD-7D04-D535-4B4B-81A5D3E7DF51}"/>
              </a:ext>
            </a:extLst>
          </p:cNvPr>
          <p:cNvSpPr>
            <a:spLocks noGrp="1"/>
          </p:cNvSpPr>
          <p:nvPr>
            <p:ph type="title"/>
          </p:nvPr>
        </p:nvSpPr>
        <p:spPr>
          <a:xfrm>
            <a:off x="680321" y="753228"/>
            <a:ext cx="9613861" cy="1080938"/>
          </a:xfrm>
        </p:spPr>
        <p:txBody>
          <a:bodyPr>
            <a:normAutofit fontScale="90000"/>
          </a:bodyPr>
          <a:lstStyle/>
          <a:p>
            <a:r>
              <a:rPr lang="en-US" dirty="0"/>
              <a:t>Sensory Diet in School example- visual and auditory</a:t>
            </a:r>
          </a:p>
        </p:txBody>
      </p:sp>
      <p:graphicFrame>
        <p:nvGraphicFramePr>
          <p:cNvPr id="46" name="Content Placeholder 3">
            <a:extLst>
              <a:ext uri="{FF2B5EF4-FFF2-40B4-BE49-F238E27FC236}">
                <a16:creationId xmlns:a16="http://schemas.microsoft.com/office/drawing/2014/main" id="{501508D2-F93F-CF74-1628-228C5F1C3E51}"/>
              </a:ext>
            </a:extLst>
          </p:cNvPr>
          <p:cNvGraphicFramePr>
            <a:graphicFrameLocks noGrp="1"/>
          </p:cNvGraphicFramePr>
          <p:nvPr>
            <p:ph idx="1"/>
          </p:nvPr>
        </p:nvGraphicFramePr>
        <p:xfrm>
          <a:off x="666918" y="2503778"/>
          <a:ext cx="10642161" cy="3598865"/>
        </p:xfrm>
        <a:graphic>
          <a:graphicData uri="http://schemas.openxmlformats.org/drawingml/2006/table">
            <a:tbl>
              <a:tblPr firstRow="1" bandRow="1"/>
              <a:tblGrid>
                <a:gridCol w="1062644">
                  <a:extLst>
                    <a:ext uri="{9D8B030D-6E8A-4147-A177-3AD203B41FA5}">
                      <a16:colId xmlns:a16="http://schemas.microsoft.com/office/drawing/2014/main" val="832331113"/>
                    </a:ext>
                  </a:extLst>
                </a:gridCol>
                <a:gridCol w="2695403">
                  <a:extLst>
                    <a:ext uri="{9D8B030D-6E8A-4147-A177-3AD203B41FA5}">
                      <a16:colId xmlns:a16="http://schemas.microsoft.com/office/drawing/2014/main" val="2169064174"/>
                    </a:ext>
                  </a:extLst>
                </a:gridCol>
                <a:gridCol w="830223">
                  <a:extLst>
                    <a:ext uri="{9D8B030D-6E8A-4147-A177-3AD203B41FA5}">
                      <a16:colId xmlns:a16="http://schemas.microsoft.com/office/drawing/2014/main" val="3615058241"/>
                    </a:ext>
                  </a:extLst>
                </a:gridCol>
                <a:gridCol w="6053891">
                  <a:extLst>
                    <a:ext uri="{9D8B030D-6E8A-4147-A177-3AD203B41FA5}">
                      <a16:colId xmlns:a16="http://schemas.microsoft.com/office/drawing/2014/main" val="1139139249"/>
                    </a:ext>
                  </a:extLst>
                </a:gridCol>
              </a:tblGrid>
              <a:tr h="240679">
                <a:tc>
                  <a:txBody>
                    <a:bodyPr/>
                    <a:lstStyle/>
                    <a:p>
                      <a:pPr fontAlgn="b"/>
                      <a:r>
                        <a:rPr lang="en-GB" sz="1200" b="1" dirty="0">
                          <a:effectLst/>
                        </a:rPr>
                        <a:t>Time</a:t>
                      </a:r>
                    </a:p>
                  </a:txBody>
                  <a:tcPr marL="10117" marR="10117" marT="5058" marB="5058"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
                      <a:r>
                        <a:rPr lang="en-GB" sz="1200" b="1" dirty="0">
                          <a:effectLst/>
                        </a:rPr>
                        <a:t>Activity</a:t>
                      </a:r>
                    </a:p>
                  </a:txBody>
                  <a:tcPr marL="10117" marR="10117" marT="5058" marB="5058"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
                      <a:r>
                        <a:rPr lang="en-GB" sz="1200" b="1" dirty="0">
                          <a:effectLst/>
                        </a:rPr>
                        <a:t>Duration</a:t>
                      </a:r>
                    </a:p>
                  </a:txBody>
                  <a:tcPr marL="10117" marR="10117" marT="5058" marB="5058"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
                      <a:r>
                        <a:rPr lang="en-GB" sz="1200" b="1" dirty="0">
                          <a:effectLst/>
                        </a:rPr>
                        <a:t>Description</a:t>
                      </a:r>
                    </a:p>
                  </a:txBody>
                  <a:tcPr marL="10117" marR="10117" marT="5058" marB="5058"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270385960"/>
                  </a:ext>
                </a:extLst>
              </a:tr>
              <a:tr h="426616">
                <a:tc>
                  <a:txBody>
                    <a:bodyPr/>
                    <a:lstStyle/>
                    <a:p>
                      <a:pPr fontAlgn="base"/>
                      <a:r>
                        <a:rPr lang="en-GB" sz="1200" dirty="0">
                          <a:effectLst/>
                        </a:rPr>
                        <a:t>0:00 - 1:00</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Deep Breathing</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1 minute</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Begin with deep breathing exercises. Inhale deeply through your nose for a count of four, hold for a count of four, and exhale slowly through your mouth for a count of six.</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3613510158"/>
                  </a:ext>
                </a:extLst>
              </a:tr>
              <a:tr h="612553">
                <a:tc>
                  <a:txBody>
                    <a:bodyPr/>
                    <a:lstStyle/>
                    <a:p>
                      <a:pPr fontAlgn="base"/>
                      <a:r>
                        <a:rPr lang="en-GB" sz="1200" dirty="0">
                          <a:effectLst/>
                        </a:rPr>
                        <a:t>1:00 - 4:00</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Visual Sensory: Nature Walk</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3 minutes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Engage in a brief nature walk if possible. Focus on the colours, shapes, and movements of the surroundings. If outdoors isn't possible, look at images of nature, such as landscapes or seascapes, and immerse yourself in their beauty.</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1622826983"/>
                  </a:ext>
                </a:extLst>
              </a:tr>
              <a:tr h="426616">
                <a:tc>
                  <a:txBody>
                    <a:bodyPr/>
                    <a:lstStyle/>
                    <a:p>
                      <a:pPr fontAlgn="base"/>
                      <a:r>
                        <a:rPr lang="en-GB" sz="1200" dirty="0">
                          <a:effectLst/>
                        </a:rPr>
                        <a:t>4:00 - 7:00</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Auditory Sensory: Music Meditation</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3 minutes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Listen to calming music or nature sounds. Close your eyes and focus on the different instruments, melodies, and rhythms, allowing the music to soothe your mind and body.</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1400953422"/>
                  </a:ext>
                </a:extLst>
              </a:tr>
              <a:tr h="426616">
                <a:tc>
                  <a:txBody>
                    <a:bodyPr/>
                    <a:lstStyle/>
                    <a:p>
                      <a:pPr fontAlgn="base"/>
                      <a:r>
                        <a:rPr lang="en-GB" sz="1200" dirty="0">
                          <a:effectLst/>
                        </a:rPr>
                        <a:t>7:00 - 9:00</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Tactile Sensory: Texture Exploration</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2 minutes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Explore different textures with your hands. Use items like soft fabric, rough sandpaper, smooth stones, or fluffy feathers. Pay attention to the sensations each texture evokes.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2524676955"/>
                  </a:ext>
                </a:extLst>
              </a:tr>
              <a:tr h="612553">
                <a:tc>
                  <a:txBody>
                    <a:bodyPr/>
                    <a:lstStyle/>
                    <a:p>
                      <a:pPr fontAlgn="base"/>
                      <a:r>
                        <a:rPr lang="en-GB" sz="1200" dirty="0">
                          <a:effectLst/>
                        </a:rPr>
                        <a:t>9:00 - 11:00</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Olfactory Sensory: Aromatherapy</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2 minutes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Engage in aromatherapy by inhaling calming scents like lavender, chamomile, or eucalyptus. Use essential oils, scented candles, or sachets to create a relaxing atmosphere.</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2825939794"/>
                  </a:ext>
                </a:extLst>
              </a:tr>
              <a:tr h="426616">
                <a:tc>
                  <a:txBody>
                    <a:bodyPr/>
                    <a:lstStyle/>
                    <a:p>
                      <a:pPr fontAlgn="base"/>
                      <a:r>
                        <a:rPr lang="en-GB" sz="1200" dirty="0">
                          <a:effectLst/>
                        </a:rPr>
                        <a:t>11:00 - 13:00</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Gustatory Sensory: Mindful Eating</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2 minutes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200" dirty="0">
                          <a:effectLst/>
                        </a:rPr>
                        <a:t>Enjoy a small snack mindfully, paying attention to the taste, texture, and sensation of each bite. Choose something with contrasting Flavors and textures, like fruit and nuts.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3249395904"/>
                  </a:ext>
                </a:extLst>
              </a:tr>
              <a:tr h="426616">
                <a:tc>
                  <a:txBody>
                    <a:bodyPr/>
                    <a:lstStyle/>
                    <a:p>
                      <a:pPr fontAlgn="base"/>
                      <a:r>
                        <a:rPr lang="en-GB" sz="1200" dirty="0">
                          <a:effectLst/>
                        </a:rPr>
                        <a:t>13:00 - 15:00</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tc>
                  <a:txBody>
                    <a:bodyPr/>
                    <a:lstStyle/>
                    <a:p>
                      <a:pPr fontAlgn="base"/>
                      <a:r>
                        <a:rPr lang="en-GB" sz="1200" dirty="0">
                          <a:effectLst/>
                        </a:rPr>
                        <a:t>Proprioceptive Sensory: Stretching</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tc>
                  <a:txBody>
                    <a:bodyPr/>
                    <a:lstStyle/>
                    <a:p>
                      <a:pPr fontAlgn="base"/>
                      <a:r>
                        <a:rPr lang="en-GB" sz="1200" dirty="0">
                          <a:effectLst/>
                        </a:rPr>
                        <a:t>2 minutes</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tc>
                  <a:txBody>
                    <a:bodyPr/>
                    <a:lstStyle/>
                    <a:p>
                      <a:pPr fontAlgn="base"/>
                      <a:r>
                        <a:rPr lang="en-GB" sz="1200" dirty="0">
                          <a:effectLst/>
                        </a:rPr>
                        <a:t>End the sensory diet with gentle stretching exercises. Focus on elongating the muscles and relieving any tension or tightness. Take slow, deep breaths as you stretch.</a:t>
                      </a:r>
                    </a:p>
                  </a:txBody>
                  <a:tcPr marL="10117" marR="10117" marT="5058" marB="5058"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1814164553"/>
                  </a:ext>
                </a:extLst>
              </a:tr>
            </a:tbl>
          </a:graphicData>
        </a:graphic>
      </p:graphicFrame>
      <p:sp>
        <p:nvSpPr>
          <p:cNvPr id="5" name="Rectangle 1">
            <a:extLst>
              <a:ext uri="{FF2B5EF4-FFF2-40B4-BE49-F238E27FC236}">
                <a16:creationId xmlns:a16="http://schemas.microsoft.com/office/drawing/2014/main" id="{1A326EF2-AF84-5B40-0805-343687119313}"/>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dirty="0">
                <a:ln>
                  <a:noFill/>
                </a:ln>
                <a:solidFill>
                  <a:schemeClr val="tx1"/>
                </a:solidFill>
                <a:effectLst/>
                <a:latin typeface="Arial" panose="020B0604020202020204" pitchFamily="34"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921776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5BB4-286A-A3CB-41B4-39AA80441B22}"/>
              </a:ext>
            </a:extLst>
          </p:cNvPr>
          <p:cNvSpPr>
            <a:spLocks noGrp="1"/>
          </p:cNvSpPr>
          <p:nvPr>
            <p:ph type="title"/>
          </p:nvPr>
        </p:nvSpPr>
        <p:spPr>
          <a:xfrm>
            <a:off x="680321" y="753228"/>
            <a:ext cx="9613861" cy="1080938"/>
          </a:xfrm>
        </p:spPr>
        <p:txBody>
          <a:bodyPr>
            <a:normAutofit/>
          </a:bodyPr>
          <a:lstStyle/>
          <a:p>
            <a:r>
              <a:rPr lang="en-US" dirty="0"/>
              <a:t>Sensory throughout the day</a:t>
            </a:r>
          </a:p>
        </p:txBody>
      </p:sp>
      <p:graphicFrame>
        <p:nvGraphicFramePr>
          <p:cNvPr id="4" name="Content Placeholder 3">
            <a:extLst>
              <a:ext uri="{FF2B5EF4-FFF2-40B4-BE49-F238E27FC236}">
                <a16:creationId xmlns:a16="http://schemas.microsoft.com/office/drawing/2014/main" id="{66BEE96A-31E2-80AE-676E-4A6AEC911D01}"/>
              </a:ext>
            </a:extLst>
          </p:cNvPr>
          <p:cNvGraphicFramePr>
            <a:graphicFrameLocks noGrp="1"/>
          </p:cNvGraphicFramePr>
          <p:nvPr>
            <p:ph idx="1"/>
          </p:nvPr>
        </p:nvGraphicFramePr>
        <p:xfrm>
          <a:off x="681037" y="2435559"/>
          <a:ext cx="10830643" cy="3401348"/>
        </p:xfrm>
        <a:graphic>
          <a:graphicData uri="http://schemas.openxmlformats.org/drawingml/2006/table">
            <a:tbl>
              <a:tblPr firstRow="1" bandRow="1"/>
              <a:tblGrid>
                <a:gridCol w="1500577">
                  <a:extLst>
                    <a:ext uri="{9D8B030D-6E8A-4147-A177-3AD203B41FA5}">
                      <a16:colId xmlns:a16="http://schemas.microsoft.com/office/drawing/2014/main" val="3721151724"/>
                    </a:ext>
                  </a:extLst>
                </a:gridCol>
                <a:gridCol w="1720597">
                  <a:extLst>
                    <a:ext uri="{9D8B030D-6E8A-4147-A177-3AD203B41FA5}">
                      <a16:colId xmlns:a16="http://schemas.microsoft.com/office/drawing/2014/main" val="884619205"/>
                    </a:ext>
                  </a:extLst>
                </a:gridCol>
                <a:gridCol w="1311989">
                  <a:extLst>
                    <a:ext uri="{9D8B030D-6E8A-4147-A177-3AD203B41FA5}">
                      <a16:colId xmlns:a16="http://schemas.microsoft.com/office/drawing/2014/main" val="4052984893"/>
                    </a:ext>
                  </a:extLst>
                </a:gridCol>
                <a:gridCol w="6297480">
                  <a:extLst>
                    <a:ext uri="{9D8B030D-6E8A-4147-A177-3AD203B41FA5}">
                      <a16:colId xmlns:a16="http://schemas.microsoft.com/office/drawing/2014/main" val="2367505887"/>
                    </a:ext>
                  </a:extLst>
                </a:gridCol>
              </a:tblGrid>
              <a:tr h="308896">
                <a:tc>
                  <a:txBody>
                    <a:bodyPr/>
                    <a:lstStyle/>
                    <a:p>
                      <a:pPr fontAlgn="b"/>
                      <a:r>
                        <a:rPr lang="en-GB" sz="1500" b="1" dirty="0">
                          <a:effectLst/>
                        </a:rPr>
                        <a:t>Time of Day</a:t>
                      </a:r>
                    </a:p>
                  </a:txBody>
                  <a:tcPr marL="21082" marR="21082" marT="10541" marB="10541"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
                      <a:r>
                        <a:rPr lang="en-GB" sz="1500" b="1" dirty="0">
                          <a:effectLst/>
                        </a:rPr>
                        <a:t>Activity</a:t>
                      </a:r>
                    </a:p>
                  </a:txBody>
                  <a:tcPr marL="21082" marR="21082" marT="10541" marB="10541"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
                      <a:r>
                        <a:rPr lang="en-GB" sz="1500" b="1" dirty="0">
                          <a:effectLst/>
                        </a:rPr>
                        <a:t>Duration</a:t>
                      </a:r>
                    </a:p>
                  </a:txBody>
                  <a:tcPr marL="21082" marR="21082" marT="10541" marB="10541"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
                      <a:r>
                        <a:rPr lang="en-GB" sz="1500" b="1" dirty="0">
                          <a:effectLst/>
                        </a:rPr>
                        <a:t>Description</a:t>
                      </a:r>
                    </a:p>
                  </a:txBody>
                  <a:tcPr marL="21082" marR="21082" marT="10541" marB="10541" anchor="b">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2073063926"/>
                  </a:ext>
                </a:extLst>
              </a:tr>
              <a:tr h="773113">
                <a:tc>
                  <a:txBody>
                    <a:bodyPr/>
                    <a:lstStyle/>
                    <a:p>
                      <a:pPr fontAlgn="base"/>
                      <a:r>
                        <a:rPr lang="en-GB" sz="1500" dirty="0">
                          <a:effectLst/>
                        </a:rPr>
                        <a:t>Morning</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Wake-Up Routine</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5-10 minutes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Engage in stretching, deep breathing, and gentle movement. Incorporate natural light exposure, uplifting music, and a nourishing breakfast with various textures and Flavors.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2423878685"/>
                  </a:ext>
                </a:extLst>
              </a:tr>
              <a:tr h="773113">
                <a:tc>
                  <a:txBody>
                    <a:bodyPr/>
                    <a:lstStyle/>
                    <a:p>
                      <a:pPr fontAlgn="base"/>
                      <a:r>
                        <a:rPr lang="en-GB" sz="1500" dirty="0">
                          <a:effectLst/>
                        </a:rPr>
                        <a:t>Throughout the Day</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Sensory Breaks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5-10 minutes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Schedule regular breaks to prevent sensory overload. Offer tactile, visual, auditory, proprioceptive, and vestibular stimulation through various activities tailored to individual needs and preferences.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233752190"/>
                  </a:ext>
                </a:extLst>
              </a:tr>
              <a:tr h="773113">
                <a:tc>
                  <a:txBody>
                    <a:bodyPr/>
                    <a:lstStyle/>
                    <a:p>
                      <a:pPr fontAlgn="base"/>
                      <a:r>
                        <a:rPr lang="en-GB" sz="1500" dirty="0">
                          <a:effectLst/>
                        </a:rPr>
                        <a:t>Sensory Integration</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Structured Activities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10-20 minutes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tc>
                  <a:txBody>
                    <a:bodyPr/>
                    <a:lstStyle/>
                    <a:p>
                      <a:pPr fontAlgn="base"/>
                      <a:r>
                        <a:rPr lang="en-GB" sz="1500" dirty="0">
                          <a:effectLst/>
                        </a:rPr>
                        <a:t>Plan activities with a therapist to address specific sensory challenges. Activities may include sensory walks, cooking or baking, arts and crafts, or sensory-friendly exercises.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1600495027"/>
                  </a:ext>
                </a:extLst>
              </a:tr>
              <a:tr h="773113">
                <a:tc>
                  <a:txBody>
                    <a:bodyPr/>
                    <a:lstStyle/>
                    <a:p>
                      <a:pPr fontAlgn="base"/>
                      <a:r>
                        <a:rPr lang="en-GB" sz="1500" dirty="0">
                          <a:effectLst/>
                        </a:rPr>
                        <a:t>Evening</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tc>
                  <a:txBody>
                    <a:bodyPr/>
                    <a:lstStyle/>
                    <a:p>
                      <a:pPr fontAlgn="base"/>
                      <a:r>
                        <a:rPr lang="en-GB" sz="1500" dirty="0">
                          <a:effectLst/>
                        </a:rPr>
                        <a:t>Relaxation Routine</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tc>
                  <a:txBody>
                    <a:bodyPr/>
                    <a:lstStyle/>
                    <a:p>
                      <a:pPr fontAlgn="base"/>
                      <a:r>
                        <a:rPr lang="en-GB" sz="1500" dirty="0">
                          <a:effectLst/>
                        </a:rPr>
                        <a:t>10-20 minutes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tc>
                  <a:txBody>
                    <a:bodyPr/>
                    <a:lstStyle/>
                    <a:p>
                      <a:pPr fontAlgn="base"/>
                      <a:r>
                        <a:rPr lang="en-GB" sz="1500" dirty="0">
                          <a:effectLst/>
                        </a:rPr>
                        <a:t>Wind down with gentle stretching, deep breathing, and mindfulness meditation. Create a sensory-friendly sleep environment using blackout curtains, white noise machines, and aromatherapy with calming scents.</a:t>
                      </a:r>
                    </a:p>
                  </a:txBody>
                  <a:tcPr marL="21082" marR="21082" marT="10541" marB="10541" anchor="ct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9525" cap="flat" cmpd="sng" algn="ctr">
                      <a:solidFill>
                        <a:srgbClr val="E3E3E3"/>
                      </a:solidFill>
                      <a:prstDash val="solid"/>
                      <a:round/>
                      <a:headEnd type="none" w="med" len="med"/>
                      <a:tailEnd type="none" w="med" len="med"/>
                    </a:lnB>
                    <a:noFill/>
                  </a:tcPr>
                </a:tc>
                <a:extLst>
                  <a:ext uri="{0D108BD9-81ED-4DB2-BD59-A6C34878D82A}">
                    <a16:rowId xmlns:a16="http://schemas.microsoft.com/office/drawing/2014/main" val="3441390452"/>
                  </a:ext>
                </a:extLst>
              </a:tr>
            </a:tbl>
          </a:graphicData>
        </a:graphic>
      </p:graphicFrame>
      <p:sp>
        <p:nvSpPr>
          <p:cNvPr id="5" name="Rectangle 1">
            <a:extLst>
              <a:ext uri="{FF2B5EF4-FFF2-40B4-BE49-F238E27FC236}">
                <a16:creationId xmlns:a16="http://schemas.microsoft.com/office/drawing/2014/main" id="{AAD56CC5-0837-90EE-1310-298672972B9C}"/>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br>
              <a:rPr kumimoji="0" lang="en-US" altLang="en-US" b="0" i="0" u="none" strike="noStrike" cap="none" normalizeH="0" baseline="0" dirty="0">
                <a:ln>
                  <a:noFill/>
                </a:ln>
                <a:solidFill>
                  <a:schemeClr val="tx1"/>
                </a:solidFill>
                <a:effectLst/>
                <a:latin typeface="Arial" panose="020B0604020202020204" pitchFamily="34" charset="0"/>
              </a:rPr>
            </a:b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3" name="Graphic 2" descr="Closed book with solid fill">
            <a:extLst>
              <a:ext uri="{FF2B5EF4-FFF2-40B4-BE49-F238E27FC236}">
                <a16:creationId xmlns:a16="http://schemas.microsoft.com/office/drawing/2014/main" id="{8465D7AA-AAE8-F62C-F4B8-178BEBFBBA0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094618" y="939525"/>
            <a:ext cx="567728" cy="567728"/>
          </a:xfrm>
          <a:prstGeom prst="rect">
            <a:avLst/>
          </a:prstGeom>
        </p:spPr>
      </p:pic>
    </p:spTree>
    <p:extLst>
      <p:ext uri="{BB962C8B-B14F-4D97-AF65-F5344CB8AC3E}">
        <p14:creationId xmlns:p14="http://schemas.microsoft.com/office/powerpoint/2010/main" val="3898626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FB524-5A2C-5035-3ECB-CDC3B2E02FE7}"/>
              </a:ext>
            </a:extLst>
          </p:cNvPr>
          <p:cNvSpPr>
            <a:spLocks noGrp="1"/>
          </p:cNvSpPr>
          <p:nvPr>
            <p:ph type="title"/>
          </p:nvPr>
        </p:nvSpPr>
        <p:spPr>
          <a:xfrm>
            <a:off x="680321" y="753228"/>
            <a:ext cx="9613861" cy="1080938"/>
          </a:xfrm>
        </p:spPr>
        <p:txBody>
          <a:bodyPr>
            <a:normAutofit/>
          </a:bodyPr>
          <a:lstStyle/>
          <a:p>
            <a:r>
              <a:rPr lang="en-GB" sz="1700" dirty="0">
                <a:latin typeface="Söhne"/>
              </a:rPr>
              <a:t>Integrating sensory activities into daily routines and curriculum can greatly benefit students with sensory processing difficulties, as well as promote engagement and learning for all students. Here are some ways to incorporate sensory activities into daily routines and curriculum:</a:t>
            </a:r>
            <a:br>
              <a:rPr lang="en-GB" sz="1700" dirty="0">
                <a:latin typeface="Söhne"/>
              </a:rPr>
            </a:br>
            <a:endParaRPr lang="en-US" sz="1700" dirty="0"/>
          </a:p>
        </p:txBody>
      </p:sp>
      <p:graphicFrame>
        <p:nvGraphicFramePr>
          <p:cNvPr id="38" name="Content Placeholder 2">
            <a:extLst>
              <a:ext uri="{FF2B5EF4-FFF2-40B4-BE49-F238E27FC236}">
                <a16:creationId xmlns:a16="http://schemas.microsoft.com/office/drawing/2014/main" id="{C3A469A6-4E94-D694-8572-62CE6C702633}"/>
              </a:ext>
            </a:extLst>
          </p:cNvPr>
          <p:cNvGraphicFramePr>
            <a:graphicFrameLocks noGrp="1"/>
          </p:cNvGraphicFramePr>
          <p:nvPr>
            <p:ph idx="1"/>
          </p:nvPr>
        </p:nvGraphicFramePr>
        <p:xfrm>
          <a:off x="149635" y="2092734"/>
          <a:ext cx="11805556" cy="44740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39EAA409-7BF1-050D-50D5-ACCC60B262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7815" y="884420"/>
            <a:ext cx="567728" cy="567728"/>
          </a:xfrm>
          <a:prstGeom prst="rect">
            <a:avLst/>
          </a:prstGeom>
        </p:spPr>
      </p:pic>
    </p:spTree>
    <p:extLst>
      <p:ext uri="{BB962C8B-B14F-4D97-AF65-F5344CB8AC3E}">
        <p14:creationId xmlns:p14="http://schemas.microsoft.com/office/powerpoint/2010/main" val="4024723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5EDAB-C6BF-87DE-3A82-9C551DC831C3}"/>
              </a:ext>
            </a:extLst>
          </p:cNvPr>
          <p:cNvSpPr>
            <a:spLocks noGrp="1"/>
          </p:cNvSpPr>
          <p:nvPr>
            <p:ph type="title"/>
          </p:nvPr>
        </p:nvSpPr>
        <p:spPr>
          <a:xfrm>
            <a:off x="680321" y="753228"/>
            <a:ext cx="9613861" cy="1080938"/>
          </a:xfrm>
        </p:spPr>
        <p:txBody>
          <a:bodyPr>
            <a:normAutofit/>
          </a:bodyPr>
          <a:lstStyle/>
          <a:p>
            <a:r>
              <a:rPr lang="en-GB" sz="1700" b="0" i="0" u="none" strike="noStrike" dirty="0">
                <a:effectLst/>
                <a:latin typeface="Söhne"/>
              </a:rPr>
              <a:t>By integrating sensory activities into daily routines and curriculum, educators can create a supportive and inclusive learning environment that addresses the diverse sensory needs of all students while promoting engagement, learning, and overall well-being.</a:t>
            </a:r>
            <a:br>
              <a:rPr lang="en-GB" sz="1700" b="0" i="0" u="none" strike="noStrike" dirty="0">
                <a:effectLst/>
                <a:latin typeface="Söhne"/>
              </a:rPr>
            </a:br>
            <a:endParaRPr lang="en-US" sz="1700" dirty="0"/>
          </a:p>
        </p:txBody>
      </p:sp>
      <p:graphicFrame>
        <p:nvGraphicFramePr>
          <p:cNvPr id="5" name="Content Placeholder 2">
            <a:extLst>
              <a:ext uri="{FF2B5EF4-FFF2-40B4-BE49-F238E27FC236}">
                <a16:creationId xmlns:a16="http://schemas.microsoft.com/office/drawing/2014/main" id="{4FBEF852-8920-AC3A-5750-C3AF0BC57CF3}"/>
              </a:ext>
            </a:extLst>
          </p:cNvPr>
          <p:cNvGraphicFramePr>
            <a:graphicFrameLocks noGrp="1"/>
          </p:cNvGraphicFramePr>
          <p:nvPr>
            <p:ph idx="1"/>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1B0A4308-B9CC-4A4F-15D2-F02053B6812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9609" y="922337"/>
            <a:ext cx="567728" cy="567728"/>
          </a:xfrm>
          <a:prstGeom prst="rect">
            <a:avLst/>
          </a:prstGeom>
        </p:spPr>
      </p:pic>
    </p:spTree>
    <p:extLst>
      <p:ext uri="{BB962C8B-B14F-4D97-AF65-F5344CB8AC3E}">
        <p14:creationId xmlns:p14="http://schemas.microsoft.com/office/powerpoint/2010/main" val="7680101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BA18721-F4FF-C65D-9536-7BF1D21D6DF8}"/>
              </a:ext>
            </a:extLst>
          </p:cNvPr>
          <p:cNvGraphicFramePr>
            <a:graphicFrameLocks/>
          </p:cNvGraphicFramePr>
          <p:nvPr/>
        </p:nvGraphicFramePr>
        <p:xfrm>
          <a:off x="104930" y="194873"/>
          <a:ext cx="11962152" cy="6445771"/>
        </p:xfrm>
        <a:graphic>
          <a:graphicData uri="http://schemas.openxmlformats.org/drawingml/2006/table">
            <a:tbl>
              <a:tblPr firstRow="1" bandRow="1">
                <a:tableStyleId>{5C22544A-7EE6-4342-B048-85BDC9FD1C3A}</a:tableStyleId>
              </a:tblPr>
              <a:tblGrid>
                <a:gridCol w="2261251">
                  <a:extLst>
                    <a:ext uri="{9D8B030D-6E8A-4147-A177-3AD203B41FA5}">
                      <a16:colId xmlns:a16="http://schemas.microsoft.com/office/drawing/2014/main" val="500435724"/>
                    </a:ext>
                  </a:extLst>
                </a:gridCol>
                <a:gridCol w="2285107">
                  <a:extLst>
                    <a:ext uri="{9D8B030D-6E8A-4147-A177-3AD203B41FA5}">
                      <a16:colId xmlns:a16="http://schemas.microsoft.com/office/drawing/2014/main" val="1462442973"/>
                    </a:ext>
                  </a:extLst>
                </a:gridCol>
                <a:gridCol w="1732213">
                  <a:extLst>
                    <a:ext uri="{9D8B030D-6E8A-4147-A177-3AD203B41FA5}">
                      <a16:colId xmlns:a16="http://schemas.microsoft.com/office/drawing/2014/main" val="3048416189"/>
                    </a:ext>
                  </a:extLst>
                </a:gridCol>
                <a:gridCol w="1920254">
                  <a:extLst>
                    <a:ext uri="{9D8B030D-6E8A-4147-A177-3AD203B41FA5}">
                      <a16:colId xmlns:a16="http://schemas.microsoft.com/office/drawing/2014/main" val="2207932168"/>
                    </a:ext>
                  </a:extLst>
                </a:gridCol>
                <a:gridCol w="2130746">
                  <a:extLst>
                    <a:ext uri="{9D8B030D-6E8A-4147-A177-3AD203B41FA5}">
                      <a16:colId xmlns:a16="http://schemas.microsoft.com/office/drawing/2014/main" val="2344912321"/>
                    </a:ext>
                  </a:extLst>
                </a:gridCol>
                <a:gridCol w="1632581">
                  <a:extLst>
                    <a:ext uri="{9D8B030D-6E8A-4147-A177-3AD203B41FA5}">
                      <a16:colId xmlns:a16="http://schemas.microsoft.com/office/drawing/2014/main" val="3971839460"/>
                    </a:ext>
                  </a:extLst>
                </a:gridCol>
              </a:tblGrid>
              <a:tr h="447360">
                <a:tc>
                  <a:txBody>
                    <a:bodyPr/>
                    <a:lstStyle/>
                    <a:p>
                      <a:pPr algn="ctr"/>
                      <a:r>
                        <a:rPr lang="en-US" sz="1600" dirty="0"/>
                        <a:t>Visual</a:t>
                      </a:r>
                    </a:p>
                  </a:txBody>
                  <a:tcPr marL="73748" marR="73748" marT="36874" marB="36874"/>
                </a:tc>
                <a:tc>
                  <a:txBody>
                    <a:bodyPr/>
                    <a:lstStyle/>
                    <a:p>
                      <a:pPr algn="ctr"/>
                      <a:r>
                        <a:rPr lang="en-US" sz="1600" dirty="0"/>
                        <a:t>Auditory</a:t>
                      </a:r>
                    </a:p>
                  </a:txBody>
                  <a:tcPr marL="73748" marR="73748" marT="36874" marB="36874"/>
                </a:tc>
                <a:tc>
                  <a:txBody>
                    <a:bodyPr/>
                    <a:lstStyle/>
                    <a:p>
                      <a:pPr algn="ctr"/>
                      <a:r>
                        <a:rPr lang="en-US" sz="1600" dirty="0"/>
                        <a:t>Proprioception</a:t>
                      </a:r>
                    </a:p>
                  </a:txBody>
                  <a:tcPr marL="73748" marR="73748" marT="36874" marB="36874"/>
                </a:tc>
                <a:tc>
                  <a:txBody>
                    <a:bodyPr/>
                    <a:lstStyle/>
                    <a:p>
                      <a:pPr algn="ctr"/>
                      <a:r>
                        <a:rPr lang="en-US" sz="1600" dirty="0"/>
                        <a:t>Taste</a:t>
                      </a:r>
                    </a:p>
                  </a:txBody>
                  <a:tcPr marL="73748" marR="73748" marT="36874" marB="36874"/>
                </a:tc>
                <a:tc>
                  <a:txBody>
                    <a:bodyPr/>
                    <a:lstStyle/>
                    <a:p>
                      <a:pPr algn="l"/>
                      <a:r>
                        <a:rPr lang="en-US" sz="1600" dirty="0"/>
                        <a:t>Smell</a:t>
                      </a:r>
                    </a:p>
                  </a:txBody>
                  <a:tcPr marL="73748" marR="73748" marT="36874" marB="36874"/>
                </a:tc>
                <a:tc>
                  <a:txBody>
                    <a:bodyPr/>
                    <a:lstStyle/>
                    <a:p>
                      <a:pPr algn="ctr"/>
                      <a:r>
                        <a:rPr lang="en-US" sz="1600" dirty="0"/>
                        <a:t>Tactile</a:t>
                      </a:r>
                    </a:p>
                  </a:txBody>
                  <a:tcPr marL="73748" marR="73748" marT="36874" marB="36874"/>
                </a:tc>
                <a:extLst>
                  <a:ext uri="{0D108BD9-81ED-4DB2-BD59-A6C34878D82A}">
                    <a16:rowId xmlns:a16="http://schemas.microsoft.com/office/drawing/2014/main" val="2433464440"/>
                  </a:ext>
                </a:extLst>
              </a:tr>
              <a:tr h="793907">
                <a:tc>
                  <a:txBody>
                    <a:bodyPr/>
                    <a:lstStyle/>
                    <a:p>
                      <a:r>
                        <a:rPr lang="en-US" sz="1100" dirty="0"/>
                        <a:t>Reduce lighting in the classroom</a:t>
                      </a:r>
                    </a:p>
                  </a:txBody>
                  <a:tcPr marL="73748" marR="73748" marT="36874" marB="36874"/>
                </a:tc>
                <a:tc>
                  <a:txBody>
                    <a:bodyPr/>
                    <a:lstStyle/>
                    <a:p>
                      <a:r>
                        <a:rPr lang="en-US" sz="1100" dirty="0"/>
                        <a:t>Reduce use of ear defenders</a:t>
                      </a:r>
                    </a:p>
                  </a:txBody>
                  <a:tcPr marL="73748" marR="73748" marT="36874" marB="36874"/>
                </a:tc>
                <a:tc>
                  <a:txBody>
                    <a:bodyPr/>
                    <a:lstStyle/>
                    <a:p>
                      <a:r>
                        <a:rPr lang="en-US" sz="1100" dirty="0"/>
                        <a:t>Seating adaptations (wobble cushions, resistance bands)</a:t>
                      </a:r>
                    </a:p>
                  </a:txBody>
                  <a:tcPr marL="73748" marR="73748" marT="36874" marB="36874"/>
                </a:tc>
                <a:tc>
                  <a:txBody>
                    <a:bodyPr/>
                    <a:lstStyle/>
                    <a:p>
                      <a:r>
                        <a:rPr lang="en-US" sz="1100" dirty="0"/>
                        <a:t>Don’t put time limits on eating</a:t>
                      </a:r>
                    </a:p>
                  </a:txBody>
                  <a:tcPr marL="73748" marR="73748" marT="36874" marB="36874"/>
                </a:tc>
                <a:tc>
                  <a:txBody>
                    <a:bodyPr/>
                    <a:lstStyle/>
                    <a:p>
                      <a:r>
                        <a:rPr lang="en-US" sz="1100" dirty="0"/>
                        <a:t>Be conscious of your smell</a:t>
                      </a:r>
                    </a:p>
                  </a:txBody>
                  <a:tcPr marL="73748" marR="73748" marT="36874" marB="36874"/>
                </a:tc>
                <a:tc>
                  <a:txBody>
                    <a:bodyPr/>
                    <a:lstStyle/>
                    <a:p>
                      <a:r>
                        <a:rPr lang="en-US" sz="1100" dirty="0"/>
                        <a:t>Allow for uniform to be relaxed</a:t>
                      </a:r>
                    </a:p>
                  </a:txBody>
                  <a:tcPr marL="73748" marR="73748" marT="36874" marB="36874"/>
                </a:tc>
                <a:extLst>
                  <a:ext uri="{0D108BD9-81ED-4DB2-BD59-A6C34878D82A}">
                    <a16:rowId xmlns:a16="http://schemas.microsoft.com/office/drawing/2014/main" val="79455127"/>
                  </a:ext>
                </a:extLst>
              </a:tr>
              <a:tr h="1014438">
                <a:tc>
                  <a:txBody>
                    <a:bodyPr/>
                    <a:lstStyle/>
                    <a:p>
                      <a:r>
                        <a:rPr lang="en-US" sz="1100" dirty="0"/>
                        <a:t>Reduce use of smartboard</a:t>
                      </a:r>
                    </a:p>
                  </a:txBody>
                  <a:tcPr marL="73748" marR="73748" marT="36874" marB="36874"/>
                </a:tc>
                <a:tc>
                  <a:txBody>
                    <a:bodyPr/>
                    <a:lstStyle/>
                    <a:p>
                      <a:r>
                        <a:rPr lang="en-US" sz="1100" dirty="0"/>
                        <a:t>Allow for aids such as headphones with pupil's choice of sound/music or desk boards</a:t>
                      </a:r>
                    </a:p>
                  </a:txBody>
                  <a:tcPr marL="73748" marR="73748" marT="36874" marB="36874"/>
                </a:tc>
                <a:tc>
                  <a:txBody>
                    <a:bodyPr/>
                    <a:lstStyle/>
                    <a:p>
                      <a:r>
                        <a:rPr lang="en-US" sz="1100" dirty="0"/>
                        <a:t>Movement within the lesson</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Allow pupils to eat in a quiet, safe space</a:t>
                      </a:r>
                    </a:p>
                  </a:txBody>
                  <a:tcPr marL="73748" marR="73748" marT="36874" marB="36874"/>
                </a:tc>
                <a:tc>
                  <a:txBody>
                    <a:bodyPr/>
                    <a:lstStyle/>
                    <a:p>
                      <a:r>
                        <a:rPr lang="en-US" sz="1100" dirty="0"/>
                        <a:t>Smells around the corridors</a:t>
                      </a:r>
                    </a:p>
                  </a:txBody>
                  <a:tcPr marL="73748" marR="73748" marT="36874" marB="36874"/>
                </a:tc>
                <a:tc>
                  <a:txBody>
                    <a:bodyPr/>
                    <a:lstStyle/>
                    <a:p>
                      <a:r>
                        <a:rPr lang="en-US" sz="1100" dirty="0"/>
                        <a:t>Allow pupils time to adjust uniform</a:t>
                      </a:r>
                    </a:p>
                  </a:txBody>
                  <a:tcPr marL="73748" marR="73748" marT="36874" marB="36874"/>
                </a:tc>
                <a:extLst>
                  <a:ext uri="{0D108BD9-81ED-4DB2-BD59-A6C34878D82A}">
                    <a16:rowId xmlns:a16="http://schemas.microsoft.com/office/drawing/2014/main" val="3754003929"/>
                  </a:ext>
                </a:extLst>
              </a:tr>
              <a:tr h="1014438">
                <a:tc>
                  <a:txBody>
                    <a:bodyPr/>
                    <a:lstStyle/>
                    <a:p>
                      <a:r>
                        <a:rPr lang="en-US" sz="1100" dirty="0"/>
                        <a:t>Reduce information on slideshows/worksheets (break it down) and reduce movement</a:t>
                      </a:r>
                    </a:p>
                  </a:txBody>
                  <a:tcPr marL="73748" marR="73748" marT="36874" marB="36874"/>
                </a:tc>
                <a:tc>
                  <a:txBody>
                    <a:bodyPr/>
                    <a:lstStyle/>
                    <a:p>
                      <a:r>
                        <a:rPr lang="en-US" sz="1100" dirty="0"/>
                        <a:t>Quite time for transitions</a:t>
                      </a:r>
                    </a:p>
                  </a:txBody>
                  <a:tcPr marL="73748" marR="73748" marT="36874" marB="36874"/>
                </a:tc>
                <a:tc>
                  <a:txBody>
                    <a:bodyPr/>
                    <a:lstStyle/>
                    <a:p>
                      <a:r>
                        <a:rPr lang="en-US" sz="1100" dirty="0"/>
                        <a:t>Activities to develop sense of force</a:t>
                      </a:r>
                    </a:p>
                  </a:txBody>
                  <a:tcPr marL="73748" marR="73748" marT="36874" marB="36874"/>
                </a:tc>
                <a:tc>
                  <a:txBody>
                    <a:bodyPr/>
                    <a:lstStyle/>
                    <a:p>
                      <a:r>
                        <a:rPr lang="en-US" sz="1100" dirty="0"/>
                        <a:t>Don’t be the restrictors- allow pupils to have the opportunity to try new foods</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Smells in the classroom</a:t>
                      </a:r>
                    </a:p>
                  </a:txBody>
                  <a:tcPr marL="73748" marR="73748" marT="36874" marB="36874"/>
                </a:tc>
                <a:tc>
                  <a:txBody>
                    <a:bodyPr/>
                    <a:lstStyle/>
                    <a:p>
                      <a:r>
                        <a:rPr lang="en-US" sz="1100" dirty="0"/>
                        <a:t>Allow for complete adjustment on uniform such as leggings</a:t>
                      </a:r>
                    </a:p>
                  </a:txBody>
                  <a:tcPr marL="73748" marR="73748" marT="36874" marB="36874"/>
                </a:tc>
                <a:extLst>
                  <a:ext uri="{0D108BD9-81ED-4DB2-BD59-A6C34878D82A}">
                    <a16:rowId xmlns:a16="http://schemas.microsoft.com/office/drawing/2014/main" val="1991238204"/>
                  </a:ext>
                </a:extLst>
              </a:tr>
              <a:tr h="793907">
                <a:tc>
                  <a:txBody>
                    <a:bodyPr/>
                    <a:lstStyle/>
                    <a:p>
                      <a:r>
                        <a:rPr lang="en-US" sz="1100" dirty="0"/>
                        <a:t>Use of visual aids such as timetable, overlay and now/next</a:t>
                      </a:r>
                    </a:p>
                  </a:txBody>
                  <a:tcPr marL="73748" marR="73748" marT="36874" marB="36874"/>
                </a:tc>
                <a:tc>
                  <a:txBody>
                    <a:bodyPr/>
                    <a:lstStyle/>
                    <a:p>
                      <a:r>
                        <a:rPr lang="en-US" sz="1100" dirty="0"/>
                        <a:t>Quiet space </a:t>
                      </a:r>
                    </a:p>
                  </a:txBody>
                  <a:tcPr marL="73748" marR="73748" marT="36874" marB="36874"/>
                </a:tc>
                <a:tc>
                  <a:txBody>
                    <a:bodyPr/>
                    <a:lstStyle/>
                    <a:p>
                      <a:r>
                        <a:rPr lang="en-US" sz="1100" dirty="0"/>
                        <a:t>Heavy work</a:t>
                      </a:r>
                    </a:p>
                  </a:txBody>
                  <a:tcPr marL="73748" marR="73748" marT="36874" marB="36874"/>
                </a:tc>
                <a:tc>
                  <a:txBody>
                    <a:bodyPr/>
                    <a:lstStyle/>
                    <a:p>
                      <a:r>
                        <a:rPr lang="en-US" sz="1100" dirty="0"/>
                        <a:t>Be aware of smells on you</a:t>
                      </a:r>
                    </a:p>
                  </a:txBody>
                  <a:tcPr marL="73748" marR="73748" marT="36874" marB="36874"/>
                </a:tc>
                <a:tc>
                  <a:txBody>
                    <a:bodyPr/>
                    <a:lstStyle/>
                    <a:p>
                      <a:r>
                        <a:rPr lang="en-US" sz="1100" dirty="0"/>
                        <a:t>Use of preferred smells (smell jars/smelly tissues)</a:t>
                      </a:r>
                    </a:p>
                  </a:txBody>
                  <a:tcPr marL="73748" marR="73748" marT="36874" marB="36874"/>
                </a:tc>
                <a:tc>
                  <a:txBody>
                    <a:bodyPr/>
                    <a:lstStyle/>
                    <a:p>
                      <a:r>
                        <a:rPr lang="en-US" sz="1100" dirty="0"/>
                        <a:t>Writing aids/grips</a:t>
                      </a:r>
                    </a:p>
                  </a:txBody>
                  <a:tcPr marL="73748" marR="73748" marT="36874" marB="36874"/>
                </a:tc>
                <a:extLst>
                  <a:ext uri="{0D108BD9-81ED-4DB2-BD59-A6C34878D82A}">
                    <a16:rowId xmlns:a16="http://schemas.microsoft.com/office/drawing/2014/main" val="2599961302"/>
                  </a:ext>
                </a:extLst>
              </a:tr>
              <a:tr h="793907">
                <a:tc>
                  <a:txBody>
                    <a:bodyPr/>
                    <a:lstStyle/>
                    <a:p>
                      <a:r>
                        <a:rPr lang="en-US" sz="1100" dirty="0"/>
                        <a:t>Reduce display board information and information in the classroom</a:t>
                      </a:r>
                    </a:p>
                  </a:txBody>
                  <a:tcPr marL="73748" marR="73748" marT="36874" marB="36874"/>
                </a:tc>
                <a:tc>
                  <a:txBody>
                    <a:bodyPr/>
                    <a:lstStyle/>
                    <a:p>
                      <a:r>
                        <a:rPr lang="en-US" sz="1100" dirty="0"/>
                        <a:t>Be conscious and mindful of noise</a:t>
                      </a:r>
                    </a:p>
                  </a:txBody>
                  <a:tcPr marL="73748" marR="73748" marT="36874" marB="36874"/>
                </a:tc>
                <a:tc>
                  <a:txBody>
                    <a:bodyPr/>
                    <a:lstStyle/>
                    <a:p>
                      <a:r>
                        <a:rPr lang="en-US" sz="1100" dirty="0"/>
                        <a:t>Weighted items</a:t>
                      </a:r>
                    </a:p>
                  </a:txBody>
                  <a:tcPr marL="73748" marR="73748" marT="36874" marB="36874"/>
                </a:tc>
                <a:tc>
                  <a:txBody>
                    <a:bodyPr/>
                    <a:lstStyle/>
                    <a:p>
                      <a:r>
                        <a:rPr lang="en-US" sz="1100" dirty="0"/>
                        <a:t>Diffusers or smelly tissues</a:t>
                      </a:r>
                    </a:p>
                  </a:txBody>
                  <a:tcPr marL="73748" marR="73748" marT="36874" marB="36874"/>
                </a:tc>
                <a:tc>
                  <a:txBody>
                    <a:bodyPr/>
                    <a:lstStyle/>
                    <a:p>
                      <a:r>
                        <a:rPr lang="en-US" sz="1100" dirty="0"/>
                        <a:t>Allow for lunchtime differentiation</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Use of tactile activities in lessons</a:t>
                      </a:r>
                    </a:p>
                  </a:txBody>
                  <a:tcPr marL="73748" marR="73748" marT="36874" marB="36874"/>
                </a:tc>
                <a:extLst>
                  <a:ext uri="{0D108BD9-81ED-4DB2-BD59-A6C34878D82A}">
                    <a16:rowId xmlns:a16="http://schemas.microsoft.com/office/drawing/2014/main" val="1066184566"/>
                  </a:ext>
                </a:extLst>
              </a:tr>
              <a:tr h="793907">
                <a:tc>
                  <a:txBody>
                    <a:bodyPr/>
                    <a:lstStyle/>
                    <a:p>
                      <a:r>
                        <a:rPr lang="en-US" sz="1100" dirty="0"/>
                        <a:t>Be conscious of clothing and accessories</a:t>
                      </a:r>
                    </a:p>
                  </a:txBody>
                  <a:tcPr marL="73748" marR="73748" marT="36874" marB="36874"/>
                </a:tc>
                <a:tc>
                  <a:txBody>
                    <a:bodyPr/>
                    <a:lstStyle/>
                    <a:p>
                      <a:r>
                        <a:rPr lang="en-US" sz="1100" dirty="0"/>
                        <a:t>Relaxing music</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Tight squeeze/ deep pressure</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Be aware of smells in your environment and timings</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Allow expository experiences</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Use of weighted blankets in the learning environment</a:t>
                      </a:r>
                    </a:p>
                  </a:txBody>
                  <a:tcPr marL="73748" marR="73748" marT="36874" marB="36874"/>
                </a:tc>
                <a:extLst>
                  <a:ext uri="{0D108BD9-81ED-4DB2-BD59-A6C34878D82A}">
                    <a16:rowId xmlns:a16="http://schemas.microsoft.com/office/drawing/2014/main" val="2532091627"/>
                  </a:ext>
                </a:extLst>
              </a:tr>
              <a:tr h="793907">
                <a:tc>
                  <a:txBody>
                    <a:bodyPr/>
                    <a:lstStyle/>
                    <a:p>
                      <a:r>
                        <a:rPr lang="en-US" sz="1100" dirty="0"/>
                        <a:t>Sunglasses/ desk dividers</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Reduce your voice and have quiet breaks in the lesson</a:t>
                      </a:r>
                    </a:p>
                  </a:txBody>
                  <a:tcPr marL="73748" marR="73748" marT="36874" marB="36874"/>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Change positions regularly</a:t>
                      </a:r>
                    </a:p>
                  </a:txBody>
                  <a:tcPr marL="73748" marR="73748" marT="36874" marB="36874"/>
                </a:tc>
                <a:tc>
                  <a:txBody>
                    <a:bodyPr/>
                    <a:lstStyle/>
                    <a:p>
                      <a:r>
                        <a:rPr lang="en-US" sz="1100" dirty="0"/>
                        <a:t>Remember- the smell is the most overlooked sense</a:t>
                      </a:r>
                    </a:p>
                  </a:txBody>
                  <a:tcPr marL="73748" marR="73748" marT="36874" marB="36874"/>
                </a:tc>
                <a:tc>
                  <a:txBody>
                    <a:bodyPr/>
                    <a:lstStyle/>
                    <a:p>
                      <a:endParaRPr lang="en-US" sz="1100" b="1" dirty="0"/>
                    </a:p>
                  </a:txBody>
                  <a:tcPr marL="73748" marR="73748" marT="36874" marB="36874"/>
                </a:tc>
                <a:tc>
                  <a:txBody>
                    <a:bodyPr/>
                    <a:lstStyle/>
                    <a:p>
                      <a:r>
                        <a:rPr lang="en-US" sz="1100" dirty="0"/>
                        <a:t>Allow for tactile comforts in learning environment</a:t>
                      </a:r>
                    </a:p>
                  </a:txBody>
                  <a:tcPr marL="73748" marR="73748" marT="36874" marB="36874"/>
                </a:tc>
                <a:extLst>
                  <a:ext uri="{0D108BD9-81ED-4DB2-BD59-A6C34878D82A}">
                    <a16:rowId xmlns:a16="http://schemas.microsoft.com/office/drawing/2014/main" val="135682604"/>
                  </a:ext>
                </a:extLst>
              </a:tr>
            </a:tbl>
          </a:graphicData>
        </a:graphic>
      </p:graphicFrame>
      <p:pic>
        <p:nvPicPr>
          <p:cNvPr id="2" name="Graphic 1" descr="Closed book with solid fill">
            <a:extLst>
              <a:ext uri="{FF2B5EF4-FFF2-40B4-BE49-F238E27FC236}">
                <a16:creationId xmlns:a16="http://schemas.microsoft.com/office/drawing/2014/main" id="{F9E259D3-B788-1282-5C77-8FC8ACFC27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6738" y="6095399"/>
            <a:ext cx="567728" cy="567728"/>
          </a:xfrm>
          <a:prstGeom prst="rect">
            <a:avLst/>
          </a:prstGeom>
        </p:spPr>
      </p:pic>
    </p:spTree>
    <p:extLst>
      <p:ext uri="{BB962C8B-B14F-4D97-AF65-F5344CB8AC3E}">
        <p14:creationId xmlns:p14="http://schemas.microsoft.com/office/powerpoint/2010/main" val="1742047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257D4-97E7-6189-37A5-620A055C125C}"/>
              </a:ext>
            </a:extLst>
          </p:cNvPr>
          <p:cNvSpPr>
            <a:spLocks noGrp="1"/>
          </p:cNvSpPr>
          <p:nvPr>
            <p:ph type="title"/>
          </p:nvPr>
        </p:nvSpPr>
        <p:spPr>
          <a:xfrm>
            <a:off x="680321" y="921811"/>
            <a:ext cx="9613861" cy="1080938"/>
          </a:xfrm>
        </p:spPr>
        <p:txBody>
          <a:bodyPr>
            <a:normAutofit fontScale="90000"/>
          </a:bodyPr>
          <a:lstStyle/>
          <a:p>
            <a:r>
              <a:rPr lang="en-GB" sz="2200" b="0" i="0" u="none" strike="noStrike" dirty="0">
                <a:effectLst/>
                <a:latin typeface="Söhne"/>
              </a:rPr>
              <a:t>Designing classrooms and learning spaces that accommodate sensory needs is essential for creating inclusive environments where all students can thrive. Here are some strategies for designing such spaces:</a:t>
            </a:r>
            <a:br>
              <a:rPr lang="en-GB" b="0" i="0" u="none" strike="noStrike" dirty="0">
                <a:solidFill>
                  <a:srgbClr val="0F0F0F"/>
                </a:solidFill>
                <a:effectLst/>
                <a:latin typeface="Söhne"/>
              </a:rPr>
            </a:br>
            <a:endParaRPr lang="en-US" dirty="0"/>
          </a:p>
        </p:txBody>
      </p:sp>
      <p:graphicFrame>
        <p:nvGraphicFramePr>
          <p:cNvPr id="7" name="Content Placeholder 2">
            <a:extLst>
              <a:ext uri="{FF2B5EF4-FFF2-40B4-BE49-F238E27FC236}">
                <a16:creationId xmlns:a16="http://schemas.microsoft.com/office/drawing/2014/main" id="{BD1B560D-D228-5037-90C1-A692AD609186}"/>
              </a:ext>
            </a:extLst>
          </p:cNvPr>
          <p:cNvGraphicFramePr>
            <a:graphicFrameLocks noGrp="1"/>
          </p:cNvGraphicFramePr>
          <p:nvPr>
            <p:ph idx="1"/>
          </p:nvPr>
        </p:nvGraphicFramePr>
        <p:xfrm>
          <a:off x="-242888" y="2002749"/>
          <a:ext cx="12330113" cy="462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7640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CFD7B-11C2-750C-FDC2-45455EEC9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32FB4-720A-C646-4613-70DE11C87860}"/>
              </a:ext>
            </a:extLst>
          </p:cNvPr>
          <p:cNvSpPr>
            <a:spLocks noGrp="1"/>
          </p:cNvSpPr>
          <p:nvPr>
            <p:ph type="title"/>
          </p:nvPr>
        </p:nvSpPr>
        <p:spPr>
          <a:xfrm>
            <a:off x="723183" y="1178986"/>
            <a:ext cx="9613861" cy="1080938"/>
          </a:xfrm>
        </p:spPr>
        <p:txBody>
          <a:bodyPr>
            <a:normAutofit fontScale="90000"/>
          </a:bodyPr>
          <a:lstStyle/>
          <a:p>
            <a:r>
              <a:rPr lang="en-GB" sz="2000" b="0" i="0" dirty="0"/>
              <a:t>By implementing these strategies, educators can create inclusive classrooms and learning spaces that accommodate the sensory needs of all students, promoting engagement, comfort, and academic success.</a:t>
            </a:r>
            <a:br>
              <a:rPr lang="en-US" sz="2000" dirty="0"/>
            </a:br>
            <a:br>
              <a:rPr lang="en-GB" b="0" i="0" u="none" strike="noStrike" dirty="0">
                <a:solidFill>
                  <a:srgbClr val="0F0F0F"/>
                </a:solidFill>
                <a:effectLst/>
                <a:latin typeface="Söhne"/>
              </a:rPr>
            </a:br>
            <a:endParaRPr lang="en-US" dirty="0"/>
          </a:p>
        </p:txBody>
      </p:sp>
      <p:graphicFrame>
        <p:nvGraphicFramePr>
          <p:cNvPr id="7" name="Content Placeholder 2">
            <a:extLst>
              <a:ext uri="{FF2B5EF4-FFF2-40B4-BE49-F238E27FC236}">
                <a16:creationId xmlns:a16="http://schemas.microsoft.com/office/drawing/2014/main" id="{3CEBE9E9-FD7B-542A-BFA6-60A30E6D11B5}"/>
              </a:ext>
            </a:extLst>
          </p:cNvPr>
          <p:cNvGraphicFramePr>
            <a:graphicFrameLocks noGrp="1"/>
          </p:cNvGraphicFramePr>
          <p:nvPr>
            <p:ph idx="1"/>
          </p:nvPr>
        </p:nvGraphicFramePr>
        <p:xfrm>
          <a:off x="-242888" y="2002749"/>
          <a:ext cx="12330113" cy="46266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96863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7FCCFA-0DA6-186B-6881-9F772B184F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E08AA5-AFC9-C20D-0419-E6AD3FD063AA}"/>
              </a:ext>
            </a:extLst>
          </p:cNvPr>
          <p:cNvSpPr>
            <a:spLocks noGrp="1"/>
          </p:cNvSpPr>
          <p:nvPr>
            <p:ph type="title"/>
          </p:nvPr>
        </p:nvSpPr>
        <p:spPr/>
        <p:txBody>
          <a:bodyPr/>
          <a:lstStyle/>
          <a:p>
            <a:r>
              <a:rPr lang="en-US" dirty="0"/>
              <a:t>Sensory Action Plans</a:t>
            </a:r>
          </a:p>
        </p:txBody>
      </p:sp>
      <p:pic>
        <p:nvPicPr>
          <p:cNvPr id="4" name="Picture 3">
            <a:extLst>
              <a:ext uri="{FF2B5EF4-FFF2-40B4-BE49-F238E27FC236}">
                <a16:creationId xmlns:a16="http://schemas.microsoft.com/office/drawing/2014/main" id="{CD4BEFB1-3CCC-74D7-0418-544EFE019D48}"/>
              </a:ext>
            </a:extLst>
          </p:cNvPr>
          <p:cNvPicPr>
            <a:picLocks noChangeAspect="1"/>
          </p:cNvPicPr>
          <p:nvPr/>
        </p:nvPicPr>
        <p:blipFill rotWithShape="1">
          <a:blip r:embed="rId2"/>
          <a:srcRect l="29290" t="14329" r="29350" b="3470"/>
          <a:stretch/>
        </p:blipFill>
        <p:spPr>
          <a:xfrm>
            <a:off x="649274" y="1911202"/>
            <a:ext cx="3880196" cy="4819741"/>
          </a:xfrm>
          <a:prstGeom prst="rect">
            <a:avLst/>
          </a:prstGeom>
        </p:spPr>
      </p:pic>
      <p:pic>
        <p:nvPicPr>
          <p:cNvPr id="5" name="Picture 4">
            <a:extLst>
              <a:ext uri="{FF2B5EF4-FFF2-40B4-BE49-F238E27FC236}">
                <a16:creationId xmlns:a16="http://schemas.microsoft.com/office/drawing/2014/main" id="{8C19D221-3D16-9BC1-D4F0-480A4D7C9E7D}"/>
              </a:ext>
            </a:extLst>
          </p:cNvPr>
          <p:cNvPicPr>
            <a:picLocks noChangeAspect="1"/>
          </p:cNvPicPr>
          <p:nvPr/>
        </p:nvPicPr>
        <p:blipFill rotWithShape="1">
          <a:blip r:embed="rId3"/>
          <a:srcRect l="29535" t="14031" r="29105" b="1525"/>
          <a:stretch/>
        </p:blipFill>
        <p:spPr>
          <a:xfrm>
            <a:off x="4678162" y="1911202"/>
            <a:ext cx="3774722" cy="4816640"/>
          </a:xfrm>
          <a:prstGeom prst="rect">
            <a:avLst/>
          </a:prstGeom>
        </p:spPr>
      </p:pic>
      <p:sp>
        <p:nvSpPr>
          <p:cNvPr id="6" name="TextBox 5">
            <a:extLst>
              <a:ext uri="{FF2B5EF4-FFF2-40B4-BE49-F238E27FC236}">
                <a16:creationId xmlns:a16="http://schemas.microsoft.com/office/drawing/2014/main" id="{18A02376-C818-8AF4-3832-AE1A674D6A68}"/>
              </a:ext>
            </a:extLst>
          </p:cNvPr>
          <p:cNvSpPr txBox="1"/>
          <p:nvPr/>
        </p:nvSpPr>
        <p:spPr>
          <a:xfrm>
            <a:off x="9133367" y="3359887"/>
            <a:ext cx="2541182" cy="1477328"/>
          </a:xfrm>
          <a:prstGeom prst="rect">
            <a:avLst/>
          </a:prstGeom>
          <a:noFill/>
        </p:spPr>
        <p:txBody>
          <a:bodyPr wrap="square" rtlCol="0">
            <a:spAutoFit/>
          </a:bodyPr>
          <a:lstStyle/>
          <a:p>
            <a:r>
              <a:rPr lang="en-US" dirty="0"/>
              <a:t>Sensory action plans can help to create a collaborative approach to support children's sensory needs. </a:t>
            </a:r>
          </a:p>
        </p:txBody>
      </p:sp>
      <p:pic>
        <p:nvPicPr>
          <p:cNvPr id="3" name="Graphic 2" descr="Closed book with solid fill">
            <a:extLst>
              <a:ext uri="{FF2B5EF4-FFF2-40B4-BE49-F238E27FC236}">
                <a16:creationId xmlns:a16="http://schemas.microsoft.com/office/drawing/2014/main" id="{FB594C7E-3C9D-0554-4D7C-C484517968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227815" y="1009833"/>
            <a:ext cx="567728" cy="567728"/>
          </a:xfrm>
          <a:prstGeom prst="rect">
            <a:avLst/>
          </a:prstGeom>
        </p:spPr>
      </p:pic>
    </p:spTree>
    <p:extLst>
      <p:ext uri="{BB962C8B-B14F-4D97-AF65-F5344CB8AC3E}">
        <p14:creationId xmlns:p14="http://schemas.microsoft.com/office/powerpoint/2010/main" val="13144593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F81066-FF31-3877-51E7-321321DA53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D2F680-855A-8B83-0E2D-58DFB890DDF1}"/>
              </a:ext>
            </a:extLst>
          </p:cNvPr>
          <p:cNvSpPr>
            <a:spLocks noGrp="1"/>
          </p:cNvSpPr>
          <p:nvPr>
            <p:ph type="title"/>
          </p:nvPr>
        </p:nvSpPr>
        <p:spPr>
          <a:xfrm>
            <a:off x="680321" y="753228"/>
            <a:ext cx="9613861" cy="1080938"/>
          </a:xfrm>
        </p:spPr>
        <p:txBody>
          <a:bodyPr>
            <a:normAutofit/>
          </a:bodyPr>
          <a:lstStyle/>
          <a:p>
            <a:r>
              <a:rPr lang="en-GB" sz="2000" dirty="0"/>
              <a:t>Teaching students self-regulation strategies for managing sensory overload is crucial for empowering them to effectively cope with overwhelming sensory experiences. Here are some strategies for teaching self-regulation skills:</a:t>
            </a:r>
            <a:endParaRPr lang="en-US" sz="2000" dirty="0"/>
          </a:p>
        </p:txBody>
      </p:sp>
      <p:graphicFrame>
        <p:nvGraphicFramePr>
          <p:cNvPr id="5" name="Content Placeholder 2">
            <a:extLst>
              <a:ext uri="{FF2B5EF4-FFF2-40B4-BE49-F238E27FC236}">
                <a16:creationId xmlns:a16="http://schemas.microsoft.com/office/drawing/2014/main" id="{BFDB9CD8-67DA-40C0-1A62-184324D1ED16}"/>
              </a:ext>
            </a:extLst>
          </p:cNvPr>
          <p:cNvGraphicFramePr>
            <a:graphicFrameLocks noGrp="1"/>
          </p:cNvGraphicFramePr>
          <p:nvPr>
            <p:ph idx="1"/>
          </p:nvPr>
        </p:nvGraphicFramePr>
        <p:xfrm>
          <a:off x="293915" y="2024744"/>
          <a:ext cx="11217764" cy="3910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67DC35A0-4251-F51C-74D8-F9E26139DB61}"/>
              </a:ext>
            </a:extLst>
          </p:cNvPr>
          <p:cNvSpPr txBox="1"/>
          <p:nvPr/>
        </p:nvSpPr>
        <p:spPr>
          <a:xfrm>
            <a:off x="2661498" y="5596940"/>
            <a:ext cx="6100762" cy="1015663"/>
          </a:xfrm>
          <a:prstGeom prst="rect">
            <a:avLst/>
          </a:prstGeom>
          <a:noFill/>
        </p:spPr>
        <p:txBody>
          <a:bodyPr wrap="square">
            <a:spAutoFit/>
          </a:bodyPr>
          <a:lstStyle/>
          <a:p>
            <a:r>
              <a:rPr lang="en-GB" sz="1200" dirty="0">
                <a:effectLst/>
              </a:rPr>
              <a:t>By teaching students self-regulation strategies for managing sensory overload, educators can empower them to effectively cope with overwhelming sensory experiences and navigate their environments with greater confidence and resilience. Consistent practice and support are essential for students to develop and strengthen these important life skills.</a:t>
            </a:r>
          </a:p>
        </p:txBody>
      </p:sp>
    </p:spTree>
    <p:extLst>
      <p:ext uri="{BB962C8B-B14F-4D97-AF65-F5344CB8AC3E}">
        <p14:creationId xmlns:p14="http://schemas.microsoft.com/office/powerpoint/2010/main" val="3224766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9478A11E-2856-CF92-A7B7-E7E418699318}"/>
              </a:ext>
            </a:extLst>
          </p:cNvPr>
          <p:cNvGraphicFramePr>
            <a:graphicFrameLocks/>
          </p:cNvGraphicFramePr>
          <p:nvPr/>
        </p:nvGraphicFramePr>
        <p:xfrm>
          <a:off x="88674" y="138793"/>
          <a:ext cx="12014652" cy="6580413"/>
        </p:xfrm>
        <a:graphic>
          <a:graphicData uri="http://schemas.openxmlformats.org/drawingml/2006/table">
            <a:tbl>
              <a:tblPr>
                <a:tableStyleId>{3C2FFA5D-87B4-456A-9821-1D502468CF0F}</a:tableStyleId>
              </a:tblPr>
              <a:tblGrid>
                <a:gridCol w="2149714">
                  <a:extLst>
                    <a:ext uri="{9D8B030D-6E8A-4147-A177-3AD203B41FA5}">
                      <a16:colId xmlns:a16="http://schemas.microsoft.com/office/drawing/2014/main" val="1351646063"/>
                    </a:ext>
                  </a:extLst>
                </a:gridCol>
                <a:gridCol w="9864938">
                  <a:extLst>
                    <a:ext uri="{9D8B030D-6E8A-4147-A177-3AD203B41FA5}">
                      <a16:colId xmlns:a16="http://schemas.microsoft.com/office/drawing/2014/main" val="2565085011"/>
                    </a:ext>
                  </a:extLst>
                </a:gridCol>
              </a:tblGrid>
              <a:tr h="241835">
                <a:tc>
                  <a:txBody>
                    <a:bodyPr/>
                    <a:lstStyle/>
                    <a:p>
                      <a:r>
                        <a:rPr lang="en-GB" sz="1000" b="1" dirty="0"/>
                        <a:t>Aspect</a:t>
                      </a:r>
                      <a:endParaRPr lang="en-GB" sz="1000" dirty="0"/>
                    </a:p>
                  </a:txBody>
                  <a:tcPr marL="12046" marR="12046" marT="6024" marB="6024" anchor="ctr"/>
                </a:tc>
                <a:tc>
                  <a:txBody>
                    <a:bodyPr/>
                    <a:lstStyle/>
                    <a:p>
                      <a:r>
                        <a:rPr lang="en-GB" sz="1000" b="1" dirty="0"/>
                        <a:t>Impact of Trauma on Sensory Processing</a:t>
                      </a:r>
                      <a:endParaRPr lang="en-GB" sz="1000" dirty="0"/>
                    </a:p>
                  </a:txBody>
                  <a:tcPr marL="12046" marR="12046" marT="6024" marB="6024" anchor="ctr"/>
                </a:tc>
                <a:extLst>
                  <a:ext uri="{0D108BD9-81ED-4DB2-BD59-A6C34878D82A}">
                    <a16:rowId xmlns:a16="http://schemas.microsoft.com/office/drawing/2014/main" val="2258542607"/>
                  </a:ext>
                </a:extLst>
              </a:tr>
              <a:tr h="975819">
                <a:tc>
                  <a:txBody>
                    <a:bodyPr/>
                    <a:lstStyle/>
                    <a:p>
                      <a:r>
                        <a:rPr lang="en-GB" sz="1000" b="1" dirty="0"/>
                        <a:t>Hyperarousal (Increased Sensitivity)</a:t>
                      </a:r>
                      <a:endParaRPr lang="en-GB" sz="1000" dirty="0"/>
                    </a:p>
                  </a:txBody>
                  <a:tcPr marL="12046" marR="12046" marT="6024" marB="6024" anchor="ctr"/>
                </a:tc>
                <a:tc>
                  <a:txBody>
                    <a:bodyPr/>
                    <a:lstStyle/>
                    <a:p>
                      <a:r>
                        <a:rPr lang="en-GB" sz="1000" dirty="0"/>
                        <a:t>Trauma often leads to a </a:t>
                      </a:r>
                      <a:r>
                        <a:rPr lang="en-GB" sz="1000" b="1" dirty="0"/>
                        <a:t>hyper aroused nervous system</a:t>
                      </a:r>
                      <a:r>
                        <a:rPr lang="en-GB" sz="1000" dirty="0"/>
                        <a:t>, causing heightened awareness and sensitivity to sensory stimuli. Individuals may experience: </a:t>
                      </a:r>
                      <a:br>
                        <a:rPr lang="en-GB" sz="1000" dirty="0"/>
                      </a:br>
                      <a:r>
                        <a:rPr lang="en-GB" sz="1000" dirty="0"/>
                        <a:t>- Overreacting to sensory input (e.g., loud noises, sudden movements, touch) </a:t>
                      </a:r>
                      <a:br>
                        <a:rPr lang="en-GB" sz="1000" dirty="0"/>
                      </a:br>
                      <a:r>
                        <a:rPr lang="en-GB" sz="1000" dirty="0"/>
                        <a:t>- Feeling overwhelmed in noisy or crowded environments </a:t>
                      </a:r>
                      <a:br>
                        <a:rPr lang="en-GB" sz="1000" dirty="0"/>
                      </a:br>
                      <a:r>
                        <a:rPr lang="en-GB" sz="1000" dirty="0"/>
                        <a:t>- Increased startle response to unexpected stimuli, like loud sounds or bright lights</a:t>
                      </a:r>
                    </a:p>
                  </a:txBody>
                  <a:tcPr marL="12046" marR="12046" marT="6024" marB="6024" anchor="ctr"/>
                </a:tc>
                <a:extLst>
                  <a:ext uri="{0D108BD9-81ED-4DB2-BD59-A6C34878D82A}">
                    <a16:rowId xmlns:a16="http://schemas.microsoft.com/office/drawing/2014/main" val="3913432499"/>
                  </a:ext>
                </a:extLst>
              </a:tr>
              <a:tr h="792322">
                <a:tc>
                  <a:txBody>
                    <a:bodyPr/>
                    <a:lstStyle/>
                    <a:p>
                      <a:r>
                        <a:rPr lang="en-GB" sz="1000" b="1" dirty="0"/>
                        <a:t>Hypo arousal (Decreased Sensitivity)</a:t>
                      </a:r>
                      <a:endParaRPr lang="en-GB" sz="1000" dirty="0"/>
                    </a:p>
                  </a:txBody>
                  <a:tcPr marL="12046" marR="12046" marT="6024" marB="6024" anchor="ctr"/>
                </a:tc>
                <a:tc>
                  <a:txBody>
                    <a:bodyPr/>
                    <a:lstStyle/>
                    <a:p>
                      <a:r>
                        <a:rPr lang="en-GB" sz="1000" dirty="0"/>
                        <a:t>In some cases, trauma can cause individuals to become </a:t>
                      </a:r>
                      <a:r>
                        <a:rPr lang="en-GB" sz="1000" b="1" dirty="0"/>
                        <a:t>under-responsive</a:t>
                      </a:r>
                      <a:r>
                        <a:rPr lang="en-GB" sz="1000" dirty="0"/>
                        <a:t> to sensory input. This may manifest as: </a:t>
                      </a:r>
                      <a:br>
                        <a:rPr lang="en-GB" sz="1000" dirty="0"/>
                      </a:br>
                      <a:r>
                        <a:rPr lang="en-GB" sz="1000" dirty="0"/>
                        <a:t>- Numbness or lack of awareness of sensory information </a:t>
                      </a:r>
                      <a:br>
                        <a:rPr lang="en-GB" sz="1000" dirty="0"/>
                      </a:br>
                      <a:r>
                        <a:rPr lang="en-GB" sz="1000" dirty="0"/>
                        <a:t>- Seeking intense sensory input (e.g., pressure, noise) to feel grounded or alert </a:t>
                      </a:r>
                      <a:br>
                        <a:rPr lang="en-GB" sz="1000" dirty="0"/>
                      </a:br>
                      <a:r>
                        <a:rPr lang="en-GB" sz="1000" dirty="0"/>
                        <a:t>- Difficulty recognizing physical sensations, such as pain or temperature changes</a:t>
                      </a:r>
                    </a:p>
                  </a:txBody>
                  <a:tcPr marL="12046" marR="12046" marT="6024" marB="6024" anchor="ctr"/>
                </a:tc>
                <a:extLst>
                  <a:ext uri="{0D108BD9-81ED-4DB2-BD59-A6C34878D82A}">
                    <a16:rowId xmlns:a16="http://schemas.microsoft.com/office/drawing/2014/main" val="1629039658"/>
                  </a:ext>
                </a:extLst>
              </a:tr>
              <a:tr h="792322">
                <a:tc>
                  <a:txBody>
                    <a:bodyPr/>
                    <a:lstStyle/>
                    <a:p>
                      <a:r>
                        <a:rPr lang="en-GB" sz="1000" b="1" dirty="0"/>
                        <a:t>Sensory Avoidance</a:t>
                      </a:r>
                      <a:endParaRPr lang="en-GB" sz="1000" dirty="0"/>
                    </a:p>
                  </a:txBody>
                  <a:tcPr marL="12046" marR="12046" marT="6024" marB="6024" anchor="ctr"/>
                </a:tc>
                <a:tc>
                  <a:txBody>
                    <a:bodyPr/>
                    <a:lstStyle/>
                    <a:p>
                      <a:r>
                        <a:rPr lang="en-GB" sz="1000" dirty="0"/>
                        <a:t>Trauma survivors may develop an aversion to certain sensory experiences that remind them of the traumatic event. This can lead to: </a:t>
                      </a:r>
                      <a:br>
                        <a:rPr lang="en-GB" sz="1000" dirty="0"/>
                      </a:br>
                      <a:r>
                        <a:rPr lang="en-GB" sz="1000" dirty="0"/>
                        <a:t>- Avoidance of environments or activities with specific sensory triggers (e.g., loud voices, certain smells, or crowded spaces) </a:t>
                      </a:r>
                      <a:br>
                        <a:rPr lang="en-GB" sz="1000" dirty="0"/>
                      </a:br>
                      <a:r>
                        <a:rPr lang="en-GB" sz="1000" dirty="0"/>
                        <a:t>- Heightened emotional responses (e.g., panic, anger) when exposed to these sensory triggers</a:t>
                      </a:r>
                    </a:p>
                  </a:txBody>
                  <a:tcPr marL="12046" marR="12046" marT="6024" marB="6024" anchor="ctr"/>
                </a:tc>
                <a:extLst>
                  <a:ext uri="{0D108BD9-81ED-4DB2-BD59-A6C34878D82A}">
                    <a16:rowId xmlns:a16="http://schemas.microsoft.com/office/drawing/2014/main" val="852999954"/>
                  </a:ext>
                </a:extLst>
              </a:tr>
              <a:tr h="792322">
                <a:tc>
                  <a:txBody>
                    <a:bodyPr/>
                    <a:lstStyle/>
                    <a:p>
                      <a:r>
                        <a:rPr lang="en-GB" sz="1000" b="1" dirty="0"/>
                        <a:t>Sensory Seeking</a:t>
                      </a:r>
                      <a:endParaRPr lang="en-GB" sz="1000" dirty="0"/>
                    </a:p>
                  </a:txBody>
                  <a:tcPr marL="12046" marR="12046" marT="6024" marB="6024" anchor="ctr"/>
                </a:tc>
                <a:tc>
                  <a:txBody>
                    <a:bodyPr/>
                    <a:lstStyle/>
                    <a:p>
                      <a:r>
                        <a:rPr lang="en-GB" sz="1000" dirty="0"/>
                        <a:t>To regulate emotions and feel more in control, individuals with trauma histories may engage in </a:t>
                      </a:r>
                      <a:r>
                        <a:rPr lang="en-GB" sz="1000" b="1" dirty="0"/>
                        <a:t>sensory-seeking behaviour's</a:t>
                      </a:r>
                      <a:r>
                        <a:rPr lang="en-GB" sz="1000" dirty="0"/>
                        <a:t>, such as: </a:t>
                      </a:r>
                      <a:br>
                        <a:rPr lang="en-GB" sz="1000" dirty="0"/>
                      </a:br>
                      <a:r>
                        <a:rPr lang="en-GB" sz="1000" dirty="0"/>
                        <a:t>- Craving strong sensory inputs (e.g., weighted blankets, physical activity, or loud music) </a:t>
                      </a:r>
                      <a:br>
                        <a:rPr lang="en-GB" sz="1000" dirty="0"/>
                      </a:br>
                      <a:r>
                        <a:rPr lang="en-GB" sz="1000" dirty="0"/>
                        <a:t>- Using repetitive behaviour's (e.g., fidgeting, rocking) to calm the nervous system</a:t>
                      </a:r>
                    </a:p>
                  </a:txBody>
                  <a:tcPr marL="12046" marR="12046" marT="6024" marB="6024" anchor="ctr"/>
                </a:tc>
                <a:extLst>
                  <a:ext uri="{0D108BD9-81ED-4DB2-BD59-A6C34878D82A}">
                    <a16:rowId xmlns:a16="http://schemas.microsoft.com/office/drawing/2014/main" val="2874425989"/>
                  </a:ext>
                </a:extLst>
              </a:tr>
              <a:tr h="975819">
                <a:tc>
                  <a:txBody>
                    <a:bodyPr/>
                    <a:lstStyle/>
                    <a:p>
                      <a:r>
                        <a:rPr lang="en-GB" sz="1000" b="1" dirty="0"/>
                        <a:t>Flashbacks and Sensory Triggers</a:t>
                      </a:r>
                      <a:endParaRPr lang="en-GB" sz="1000" dirty="0"/>
                    </a:p>
                  </a:txBody>
                  <a:tcPr marL="12046" marR="12046" marT="6024" marB="6024" anchor="ctr"/>
                </a:tc>
                <a:tc>
                  <a:txBody>
                    <a:bodyPr/>
                    <a:lstStyle/>
                    <a:p>
                      <a:r>
                        <a:rPr lang="en-GB" sz="1000" dirty="0"/>
                        <a:t>Trauma often leaves individuals vulnerable to </a:t>
                      </a:r>
                      <a:r>
                        <a:rPr lang="en-GB" sz="1000" b="1" dirty="0"/>
                        <a:t>sensory triggers</a:t>
                      </a:r>
                      <a:r>
                        <a:rPr lang="en-GB" sz="1000" dirty="0"/>
                        <a:t> that can cause flashbacks or re-experiencing of the traumatic event. Examples include: </a:t>
                      </a:r>
                      <a:br>
                        <a:rPr lang="en-GB" sz="1000" dirty="0"/>
                      </a:br>
                      <a:r>
                        <a:rPr lang="en-GB" sz="1000" dirty="0"/>
                        <a:t>- Sounds, smells, or physical sensations associated with the trauma (e.g., a certain scent, a particular sound, or the feel of a specific texture) </a:t>
                      </a:r>
                      <a:br>
                        <a:rPr lang="en-GB" sz="1000" dirty="0"/>
                      </a:br>
                      <a:r>
                        <a:rPr lang="en-GB" sz="1000" dirty="0"/>
                        <a:t>- Visceral reactions (e.g., nausea, dizziness, or panic) when exposed to these sensory cues</a:t>
                      </a:r>
                    </a:p>
                  </a:txBody>
                  <a:tcPr marL="12046" marR="12046" marT="6024" marB="6024" anchor="ctr"/>
                </a:tc>
                <a:extLst>
                  <a:ext uri="{0D108BD9-81ED-4DB2-BD59-A6C34878D82A}">
                    <a16:rowId xmlns:a16="http://schemas.microsoft.com/office/drawing/2014/main" val="3411647764"/>
                  </a:ext>
                </a:extLst>
              </a:tr>
              <a:tr h="608826">
                <a:tc>
                  <a:txBody>
                    <a:bodyPr/>
                    <a:lstStyle/>
                    <a:p>
                      <a:r>
                        <a:rPr lang="en-GB" sz="1000" b="1" dirty="0"/>
                        <a:t>Emotional Dysregulation</a:t>
                      </a:r>
                      <a:endParaRPr lang="en-GB" sz="1000" dirty="0"/>
                    </a:p>
                  </a:txBody>
                  <a:tcPr marL="12046" marR="12046" marT="6024" marB="6024" anchor="ctr"/>
                </a:tc>
                <a:tc>
                  <a:txBody>
                    <a:bodyPr/>
                    <a:lstStyle/>
                    <a:p>
                      <a:r>
                        <a:rPr lang="en-GB" sz="1000" dirty="0"/>
                        <a:t>Trauma impacts the ability to </a:t>
                      </a:r>
                      <a:r>
                        <a:rPr lang="en-GB" sz="1000" b="1" dirty="0"/>
                        <a:t>regulate emotions</a:t>
                      </a:r>
                      <a:r>
                        <a:rPr lang="en-GB" sz="1000" dirty="0"/>
                        <a:t>, and this can be closely tied to sensory overload: </a:t>
                      </a:r>
                      <a:br>
                        <a:rPr lang="en-GB" sz="1000" dirty="0"/>
                      </a:br>
                      <a:r>
                        <a:rPr lang="en-GB" sz="1000" dirty="0"/>
                        <a:t>- Sensory overload (e.g., too much noise, visual clutter) can trigger emotional outbursts, shutdowns, or dissociation </a:t>
                      </a:r>
                      <a:br>
                        <a:rPr lang="en-GB" sz="1000" dirty="0"/>
                      </a:br>
                      <a:r>
                        <a:rPr lang="en-GB" sz="1000" dirty="0"/>
                        <a:t>- Difficulty calming down after sensory overwhelm, leading to longer recovery times</a:t>
                      </a:r>
                    </a:p>
                  </a:txBody>
                  <a:tcPr marL="12046" marR="12046" marT="6024" marB="6024" anchor="ctr"/>
                </a:tc>
                <a:extLst>
                  <a:ext uri="{0D108BD9-81ED-4DB2-BD59-A6C34878D82A}">
                    <a16:rowId xmlns:a16="http://schemas.microsoft.com/office/drawing/2014/main" val="4064389347"/>
                  </a:ext>
                </a:extLst>
              </a:tr>
              <a:tr h="792322">
                <a:tc>
                  <a:txBody>
                    <a:bodyPr/>
                    <a:lstStyle/>
                    <a:p>
                      <a:r>
                        <a:rPr lang="en-GB" sz="1000" b="1" dirty="0"/>
                        <a:t>Body Awareness and Safety</a:t>
                      </a:r>
                      <a:endParaRPr lang="en-GB" sz="1000" dirty="0"/>
                    </a:p>
                  </a:txBody>
                  <a:tcPr marL="12046" marR="12046" marT="6024" marB="6024" anchor="ctr"/>
                </a:tc>
                <a:tc>
                  <a:txBody>
                    <a:bodyPr/>
                    <a:lstStyle/>
                    <a:p>
                      <a:r>
                        <a:rPr lang="en-GB" sz="1000" dirty="0"/>
                        <a:t>Trauma survivors often experience a </a:t>
                      </a:r>
                      <a:r>
                        <a:rPr lang="en-GB" sz="1000" b="1" dirty="0"/>
                        <a:t>disconnection from their bodies</a:t>
                      </a:r>
                      <a:r>
                        <a:rPr lang="en-GB" sz="1000" dirty="0"/>
                        <a:t>, leading to difficulties with proprioception and interoception: </a:t>
                      </a:r>
                      <a:br>
                        <a:rPr lang="en-GB" sz="1000" dirty="0"/>
                      </a:br>
                      <a:r>
                        <a:rPr lang="en-GB" sz="1000" dirty="0"/>
                        <a:t>- Struggling to feel "grounded" or aware of where their body is in space </a:t>
                      </a:r>
                      <a:br>
                        <a:rPr lang="en-GB" sz="1000" dirty="0"/>
                      </a:br>
                      <a:r>
                        <a:rPr lang="en-GB" sz="1000" dirty="0"/>
                        <a:t>- Difficulty interpreting internal sensations like hunger, thirst, or pain, leading to neglect of basic self-care</a:t>
                      </a:r>
                    </a:p>
                  </a:txBody>
                  <a:tcPr marL="12046" marR="12046" marT="6024" marB="6024" anchor="ctr"/>
                </a:tc>
                <a:extLst>
                  <a:ext uri="{0D108BD9-81ED-4DB2-BD59-A6C34878D82A}">
                    <a16:rowId xmlns:a16="http://schemas.microsoft.com/office/drawing/2014/main" val="3784960017"/>
                  </a:ext>
                </a:extLst>
              </a:tr>
              <a:tr h="608826">
                <a:tc>
                  <a:txBody>
                    <a:bodyPr/>
                    <a:lstStyle/>
                    <a:p>
                      <a:r>
                        <a:rPr lang="en-GB" sz="1000" b="1" dirty="0"/>
                        <a:t>Sleep Difficulties</a:t>
                      </a:r>
                      <a:endParaRPr lang="en-GB" sz="1000" dirty="0"/>
                    </a:p>
                  </a:txBody>
                  <a:tcPr marL="12046" marR="12046" marT="6024" marB="6024" anchor="ctr"/>
                </a:tc>
                <a:tc>
                  <a:txBody>
                    <a:bodyPr/>
                    <a:lstStyle/>
                    <a:p>
                      <a:r>
                        <a:rPr lang="en-GB" sz="1000" dirty="0"/>
                        <a:t>Trauma can contribute to sleep disturbances, often exacerbated by </a:t>
                      </a:r>
                      <a:r>
                        <a:rPr lang="en-GB" sz="1000" b="1" dirty="0"/>
                        <a:t>sensory sensitivities</a:t>
                      </a:r>
                      <a:r>
                        <a:rPr lang="en-GB" sz="1000" dirty="0"/>
                        <a:t>: </a:t>
                      </a:r>
                      <a:br>
                        <a:rPr lang="en-GB" sz="1000" dirty="0"/>
                      </a:br>
                      <a:r>
                        <a:rPr lang="en-GB" sz="1000" dirty="0"/>
                        <a:t>- Difficulty sleeping due to sensory sensitivities (e.g., discomfort with bed textures, sensitivity to noise) </a:t>
                      </a:r>
                      <a:br>
                        <a:rPr lang="en-GB" sz="1000" dirty="0"/>
                      </a:br>
                      <a:r>
                        <a:rPr lang="en-GB" sz="1000" dirty="0"/>
                        <a:t>- Hypervigilance (always being on alert) can make it hard to relax or feel safe enough to sleep</a:t>
                      </a:r>
                    </a:p>
                  </a:txBody>
                  <a:tcPr marL="12046" marR="12046" marT="6024" marB="6024" anchor="ctr"/>
                </a:tc>
                <a:extLst>
                  <a:ext uri="{0D108BD9-81ED-4DB2-BD59-A6C34878D82A}">
                    <a16:rowId xmlns:a16="http://schemas.microsoft.com/office/drawing/2014/main" val="588854971"/>
                  </a:ext>
                </a:extLst>
              </a:tr>
            </a:tbl>
          </a:graphicData>
        </a:graphic>
      </p:graphicFrame>
    </p:spTree>
    <p:extLst>
      <p:ext uri="{BB962C8B-B14F-4D97-AF65-F5344CB8AC3E}">
        <p14:creationId xmlns:p14="http://schemas.microsoft.com/office/powerpoint/2010/main" val="1500043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ays of food on a counter&#10;&#10;Description automatically generated">
            <a:extLst>
              <a:ext uri="{FF2B5EF4-FFF2-40B4-BE49-F238E27FC236}">
                <a16:creationId xmlns:a16="http://schemas.microsoft.com/office/drawing/2014/main" id="{0BC51746-7759-5EA2-40D9-8791D27B57D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8813" r="12093" b="2"/>
          <a:stretch/>
        </p:blipFill>
        <p:spPr>
          <a:xfrm>
            <a:off x="6301635" y="1690"/>
            <a:ext cx="6092823" cy="6856310"/>
          </a:xfrm>
          <a:prstGeom prst="rect">
            <a:avLst/>
          </a:prstGeom>
          <a:ln>
            <a:noFill/>
          </a:ln>
          <a:effectLst/>
        </p:spPr>
      </p:pic>
      <p:sp>
        <p:nvSpPr>
          <p:cNvPr id="2" name="Title 1">
            <a:extLst>
              <a:ext uri="{FF2B5EF4-FFF2-40B4-BE49-F238E27FC236}">
                <a16:creationId xmlns:a16="http://schemas.microsoft.com/office/drawing/2014/main" id="{015B0BDC-7D22-3496-DD13-AB4AF0EE44CA}"/>
              </a:ext>
            </a:extLst>
          </p:cNvPr>
          <p:cNvSpPr>
            <a:spLocks noGrp="1"/>
          </p:cNvSpPr>
          <p:nvPr>
            <p:ph type="title"/>
          </p:nvPr>
        </p:nvSpPr>
        <p:spPr>
          <a:xfrm>
            <a:off x="680321" y="753228"/>
            <a:ext cx="5041629" cy="1080938"/>
          </a:xfrm>
        </p:spPr>
        <p:txBody>
          <a:bodyPr>
            <a:normAutofit/>
          </a:bodyPr>
          <a:lstStyle/>
          <a:p>
            <a:r>
              <a:rPr lang="en-GB" b="1" dirty="0"/>
              <a:t>The Busy Cafeteria</a:t>
            </a:r>
            <a:endParaRPr lang="en-US" dirty="0"/>
          </a:p>
        </p:txBody>
      </p:sp>
      <p:graphicFrame>
        <p:nvGraphicFramePr>
          <p:cNvPr id="5" name="Content Placeholder 2">
            <a:extLst>
              <a:ext uri="{FF2B5EF4-FFF2-40B4-BE49-F238E27FC236}">
                <a16:creationId xmlns:a16="http://schemas.microsoft.com/office/drawing/2014/main" id="{7A32FB94-6644-B40D-788A-38CD706B6E3E}"/>
              </a:ext>
            </a:extLst>
          </p:cNvPr>
          <p:cNvGraphicFramePr>
            <a:graphicFrameLocks noGrp="1"/>
          </p:cNvGraphicFramePr>
          <p:nvPr>
            <p:ph idx="1"/>
          </p:nvPr>
        </p:nvGraphicFramePr>
        <p:xfrm>
          <a:off x="680322" y="2336873"/>
          <a:ext cx="5041628" cy="3599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Closed book with solid fill">
            <a:extLst>
              <a:ext uri="{FF2B5EF4-FFF2-40B4-BE49-F238E27FC236}">
                <a16:creationId xmlns:a16="http://schemas.microsoft.com/office/drawing/2014/main" id="{355D5AF7-0028-D371-F14A-9F8A22E1CF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1091" y="5940095"/>
            <a:ext cx="567728" cy="567728"/>
          </a:xfrm>
          <a:prstGeom prst="rect">
            <a:avLst/>
          </a:prstGeom>
        </p:spPr>
      </p:pic>
    </p:spTree>
    <p:extLst>
      <p:ext uri="{BB962C8B-B14F-4D97-AF65-F5344CB8AC3E}">
        <p14:creationId xmlns:p14="http://schemas.microsoft.com/office/powerpoint/2010/main" val="3838176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682A5-A33E-F37B-D34E-7EC93050CC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06BEE7-594D-5754-4C30-750874CB498E}"/>
              </a:ext>
            </a:extLst>
          </p:cNvPr>
          <p:cNvSpPr>
            <a:spLocks noGrp="1"/>
          </p:cNvSpPr>
          <p:nvPr>
            <p:ph type="title"/>
          </p:nvPr>
        </p:nvSpPr>
        <p:spPr>
          <a:xfrm>
            <a:off x="680321" y="753228"/>
            <a:ext cx="5584677" cy="1080938"/>
          </a:xfrm>
        </p:spPr>
        <p:txBody>
          <a:bodyPr>
            <a:normAutofit/>
          </a:bodyPr>
          <a:lstStyle/>
          <a:p>
            <a:r>
              <a:rPr lang="en-GB" b="1" dirty="0">
                <a:solidFill>
                  <a:srgbClr val="FFFFFF"/>
                </a:solidFill>
              </a:rPr>
              <a:t>The Noisy Classroom</a:t>
            </a:r>
            <a:endParaRPr lang="en-US" dirty="0">
              <a:solidFill>
                <a:srgbClr val="FFFFFF"/>
              </a:solidFill>
            </a:endParaRPr>
          </a:p>
        </p:txBody>
      </p:sp>
      <p:pic>
        <p:nvPicPr>
          <p:cNvPr id="4" name="Picture 3" descr="A group of students raising their hands in a classroom&#10;&#10;Description automatically generated">
            <a:extLst>
              <a:ext uri="{FF2B5EF4-FFF2-40B4-BE49-F238E27FC236}">
                <a16:creationId xmlns:a16="http://schemas.microsoft.com/office/drawing/2014/main" id="{C463627E-B9A8-B8E1-838C-A7F8936E58A8}"/>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043933" y="1863919"/>
            <a:ext cx="4178419" cy="3123368"/>
          </a:xfrm>
          <a:prstGeom prst="rect">
            <a:avLst/>
          </a:prstGeom>
          <a:ln>
            <a:noFill/>
          </a:ln>
          <a:effectLst/>
        </p:spPr>
      </p:pic>
      <p:graphicFrame>
        <p:nvGraphicFramePr>
          <p:cNvPr id="5" name="Content Placeholder 2">
            <a:extLst>
              <a:ext uri="{FF2B5EF4-FFF2-40B4-BE49-F238E27FC236}">
                <a16:creationId xmlns:a16="http://schemas.microsoft.com/office/drawing/2014/main" id="{E8F808AA-2397-B128-55CC-74DAD3722E8E}"/>
              </a:ext>
            </a:extLst>
          </p:cNvPr>
          <p:cNvGraphicFramePr>
            <a:graphicFrameLocks noGrp="1"/>
          </p:cNvGraphicFramePr>
          <p:nvPr>
            <p:ph idx="1"/>
          </p:nvPr>
        </p:nvGraphicFramePr>
        <p:xfrm>
          <a:off x="680321" y="2336873"/>
          <a:ext cx="5104843" cy="3599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Graphic 5" descr="Closed book with solid fill">
            <a:extLst>
              <a:ext uri="{FF2B5EF4-FFF2-40B4-BE49-F238E27FC236}">
                <a16:creationId xmlns:a16="http://schemas.microsoft.com/office/drawing/2014/main" id="{49107D48-D9F8-AE61-2932-7A51A6261AB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6457" y="5936189"/>
            <a:ext cx="567728" cy="567728"/>
          </a:xfrm>
          <a:prstGeom prst="rect">
            <a:avLst/>
          </a:prstGeom>
        </p:spPr>
      </p:pic>
    </p:spTree>
    <p:extLst>
      <p:ext uri="{BB962C8B-B14F-4D97-AF65-F5344CB8AC3E}">
        <p14:creationId xmlns:p14="http://schemas.microsoft.com/office/powerpoint/2010/main" val="32184646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51A9F-A843-35CA-B925-5B9B6C594CC7}"/>
              </a:ext>
            </a:extLst>
          </p:cNvPr>
          <p:cNvSpPr>
            <a:spLocks noGrp="1"/>
          </p:cNvSpPr>
          <p:nvPr>
            <p:ph type="title"/>
          </p:nvPr>
        </p:nvSpPr>
        <p:spPr>
          <a:xfrm>
            <a:off x="680321" y="753228"/>
            <a:ext cx="9613861" cy="1080938"/>
          </a:xfrm>
        </p:spPr>
        <p:txBody>
          <a:bodyPr>
            <a:normAutofit fontScale="90000"/>
          </a:bodyPr>
          <a:lstStyle/>
          <a:p>
            <a:r>
              <a:rPr lang="en-GB" b="1" dirty="0"/>
              <a:t>The Sensory Overload at Breaktime:</a:t>
            </a:r>
            <a:br>
              <a:rPr lang="en-GB" dirty="0"/>
            </a:br>
            <a:endParaRPr lang="en-US" dirty="0"/>
          </a:p>
        </p:txBody>
      </p:sp>
      <p:pic>
        <p:nvPicPr>
          <p:cNvPr id="6" name="Picture 5" descr="A group of kids playing in a playground&#10;&#10;Description automatically generated">
            <a:extLst>
              <a:ext uri="{FF2B5EF4-FFF2-40B4-BE49-F238E27FC236}">
                <a16:creationId xmlns:a16="http://schemas.microsoft.com/office/drawing/2014/main" id="{99D5C25F-8E0C-E305-8A68-FB6BCB15F856}"/>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5999" y="2577656"/>
            <a:ext cx="4198182" cy="3117150"/>
          </a:xfrm>
          <a:prstGeom prst="rect">
            <a:avLst/>
          </a:prstGeom>
          <a:ln>
            <a:noFill/>
          </a:ln>
          <a:effectLst>
            <a:outerShdw blurRad="76200" dist="63500" dir="5040000" algn="tl" rotWithShape="0">
              <a:srgbClr val="000000">
                <a:alpha val="41000"/>
              </a:srgbClr>
            </a:outerShdw>
          </a:effectLst>
        </p:spPr>
      </p:pic>
      <p:graphicFrame>
        <p:nvGraphicFramePr>
          <p:cNvPr id="5" name="Content Placeholder 2">
            <a:extLst>
              <a:ext uri="{FF2B5EF4-FFF2-40B4-BE49-F238E27FC236}">
                <a16:creationId xmlns:a16="http://schemas.microsoft.com/office/drawing/2014/main" id="{68DEAD92-EEE8-3876-9C6B-CBCB46B3A771}"/>
              </a:ext>
            </a:extLst>
          </p:cNvPr>
          <p:cNvGraphicFramePr>
            <a:graphicFrameLocks noGrp="1"/>
          </p:cNvGraphicFramePr>
          <p:nvPr>
            <p:ph idx="1"/>
          </p:nvPr>
        </p:nvGraphicFramePr>
        <p:xfrm>
          <a:off x="680322" y="2336873"/>
          <a:ext cx="4931045" cy="3599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Closed book with solid fill">
            <a:extLst>
              <a:ext uri="{FF2B5EF4-FFF2-40B4-BE49-F238E27FC236}">
                <a16:creationId xmlns:a16="http://schemas.microsoft.com/office/drawing/2014/main" id="{971D03B2-9B56-1EF7-2D50-17692D1DE1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1091" y="5940095"/>
            <a:ext cx="567728" cy="567728"/>
          </a:xfrm>
          <a:prstGeom prst="rect">
            <a:avLst/>
          </a:prstGeom>
        </p:spPr>
      </p:pic>
    </p:spTree>
    <p:extLst>
      <p:ext uri="{BB962C8B-B14F-4D97-AF65-F5344CB8AC3E}">
        <p14:creationId xmlns:p14="http://schemas.microsoft.com/office/powerpoint/2010/main" val="15884835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8133E-F914-2B79-6D70-A366E9145B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A1A475-1978-1806-25F1-3907F34C6C7E}"/>
              </a:ext>
            </a:extLst>
          </p:cNvPr>
          <p:cNvSpPr>
            <a:spLocks noGrp="1"/>
          </p:cNvSpPr>
          <p:nvPr>
            <p:ph type="title"/>
          </p:nvPr>
        </p:nvSpPr>
        <p:spPr>
          <a:xfrm>
            <a:off x="680321" y="753228"/>
            <a:ext cx="9613861" cy="1080938"/>
          </a:xfrm>
        </p:spPr>
        <p:txBody>
          <a:bodyPr>
            <a:normAutofit fontScale="90000"/>
          </a:bodyPr>
          <a:lstStyle/>
          <a:p>
            <a:r>
              <a:rPr lang="en-GB" b="1" dirty="0"/>
              <a:t>The Sensory-Friendly School Trip</a:t>
            </a:r>
            <a:br>
              <a:rPr lang="en-GB" dirty="0"/>
            </a:br>
            <a:endParaRPr lang="en-US" dirty="0"/>
          </a:p>
        </p:txBody>
      </p:sp>
      <p:pic>
        <p:nvPicPr>
          <p:cNvPr id="4" name="Picture 3" descr="A group of people walking on a path&#10;&#10;Description automatically generated">
            <a:extLst>
              <a:ext uri="{FF2B5EF4-FFF2-40B4-BE49-F238E27FC236}">
                <a16:creationId xmlns:a16="http://schemas.microsoft.com/office/drawing/2014/main" id="{CFAD8E49-E193-9E83-E00A-CBB448F7E6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074996" y="2336800"/>
            <a:ext cx="4798484" cy="3598863"/>
          </a:xfrm>
          <a:prstGeom prst="rect">
            <a:avLst/>
          </a:prstGeom>
          <a:ln>
            <a:noFill/>
          </a:ln>
          <a:effectLst>
            <a:outerShdw blurRad="76200" dist="63500" dir="5040000" algn="tl" rotWithShape="0">
              <a:srgbClr val="000000">
                <a:alpha val="41000"/>
              </a:srgbClr>
            </a:outerShdw>
          </a:effectLst>
        </p:spPr>
      </p:pic>
      <p:graphicFrame>
        <p:nvGraphicFramePr>
          <p:cNvPr id="5" name="Content Placeholder 2">
            <a:extLst>
              <a:ext uri="{FF2B5EF4-FFF2-40B4-BE49-F238E27FC236}">
                <a16:creationId xmlns:a16="http://schemas.microsoft.com/office/drawing/2014/main" id="{4AB377FC-37B4-84A7-0024-501CC60494C1}"/>
              </a:ext>
            </a:extLst>
          </p:cNvPr>
          <p:cNvGraphicFramePr>
            <a:graphicFrameLocks noGrp="1"/>
          </p:cNvGraphicFramePr>
          <p:nvPr>
            <p:ph idx="1"/>
          </p:nvPr>
        </p:nvGraphicFramePr>
        <p:xfrm>
          <a:off x="680322" y="2336873"/>
          <a:ext cx="3489341" cy="3599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Graphic 2" descr="Closed book with solid fill">
            <a:extLst>
              <a:ext uri="{FF2B5EF4-FFF2-40B4-BE49-F238E27FC236}">
                <a16:creationId xmlns:a16="http://schemas.microsoft.com/office/drawing/2014/main" id="{064DDAB5-6107-AFD4-589A-BBC8A6818A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231091" y="5940095"/>
            <a:ext cx="567728" cy="567728"/>
          </a:xfrm>
          <a:prstGeom prst="rect">
            <a:avLst/>
          </a:prstGeom>
        </p:spPr>
      </p:pic>
    </p:spTree>
    <p:extLst>
      <p:ext uri="{BB962C8B-B14F-4D97-AF65-F5344CB8AC3E}">
        <p14:creationId xmlns:p14="http://schemas.microsoft.com/office/powerpoint/2010/main" val="38914261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BEBE5-1AC1-93F1-81FA-D22C13B5A658}"/>
              </a:ext>
            </a:extLst>
          </p:cNvPr>
          <p:cNvSpPr>
            <a:spLocks noGrp="1"/>
          </p:cNvSpPr>
          <p:nvPr>
            <p:ph type="title"/>
          </p:nvPr>
        </p:nvSpPr>
        <p:spPr>
          <a:xfrm>
            <a:off x="680321" y="4714194"/>
            <a:ext cx="8129353" cy="1311176"/>
          </a:xfrm>
        </p:spPr>
        <p:txBody>
          <a:bodyPr vert="horz" lIns="91440" tIns="45720" rIns="91440" bIns="45720" rtlCol="0" anchor="b">
            <a:normAutofit/>
          </a:bodyPr>
          <a:lstStyle/>
          <a:p>
            <a:pPr algn="r"/>
            <a:r>
              <a:rPr lang="en-US" sz="1600" dirty="0"/>
              <a:t>Deep Breathing-</a:t>
            </a:r>
            <a:br>
              <a:rPr lang="en-US" sz="1600" dirty="0"/>
            </a:br>
            <a:r>
              <a:rPr lang="en-US" sz="1600" b="0" i="0" dirty="0"/>
              <a:t>Deep breathing is a simple yet effective technique for calming the nervous system and reducing stress and anxiety. Teach students the following deep breathing exercise:</a:t>
            </a:r>
            <a:br>
              <a:rPr lang="en-US" sz="1600" dirty="0"/>
            </a:br>
            <a:endParaRPr lang="en-US" sz="1600" dirty="0"/>
          </a:p>
        </p:txBody>
      </p:sp>
      <p:graphicFrame>
        <p:nvGraphicFramePr>
          <p:cNvPr id="60" name="TextBox 5">
            <a:extLst>
              <a:ext uri="{FF2B5EF4-FFF2-40B4-BE49-F238E27FC236}">
                <a16:creationId xmlns:a16="http://schemas.microsoft.com/office/drawing/2014/main" id="{AF71C031-6E60-2798-F4B1-228DF2ACA3E5}"/>
              </a:ext>
            </a:extLst>
          </p:cNvPr>
          <p:cNvGraphicFramePr/>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7CDD9B92-03A9-83DF-4E46-744596E9AB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76991" y="5085918"/>
            <a:ext cx="567728" cy="567728"/>
          </a:xfrm>
          <a:prstGeom prst="rect">
            <a:avLst/>
          </a:prstGeom>
        </p:spPr>
      </p:pic>
    </p:spTree>
    <p:extLst>
      <p:ext uri="{BB962C8B-B14F-4D97-AF65-F5344CB8AC3E}">
        <p14:creationId xmlns:p14="http://schemas.microsoft.com/office/powerpoint/2010/main" val="42522096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F8094-F8E5-D7A0-A87F-15A198DDC3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4BED2-7694-CA3B-94AA-75AEACF9C7E5}"/>
              </a:ext>
            </a:extLst>
          </p:cNvPr>
          <p:cNvSpPr>
            <a:spLocks noGrp="1"/>
          </p:cNvSpPr>
          <p:nvPr>
            <p:ph type="title"/>
          </p:nvPr>
        </p:nvSpPr>
        <p:spPr>
          <a:xfrm>
            <a:off x="680321" y="4714194"/>
            <a:ext cx="8129353" cy="1311176"/>
          </a:xfrm>
        </p:spPr>
        <p:txBody>
          <a:bodyPr vert="horz" lIns="91440" tIns="45720" rIns="91440" bIns="45720" rtlCol="0" anchor="b">
            <a:normAutofit/>
          </a:bodyPr>
          <a:lstStyle/>
          <a:p>
            <a:pPr algn="r"/>
            <a:r>
              <a:rPr lang="en-GB" sz="1600" b="0" i="0" dirty="0"/>
              <a:t>Mindfulness practices can help students cultivate present-moment awareness and promote relaxation and mental clarity. Teach students the following mindfulness exercise </a:t>
            </a:r>
            <a:r>
              <a:rPr lang="en-US" sz="1600" b="0" i="0" dirty="0"/>
              <a:t>:</a:t>
            </a:r>
            <a:br>
              <a:rPr lang="en-US" sz="1600" dirty="0"/>
            </a:br>
            <a:endParaRPr lang="en-US" sz="1600" dirty="0"/>
          </a:p>
        </p:txBody>
      </p:sp>
      <p:graphicFrame>
        <p:nvGraphicFramePr>
          <p:cNvPr id="60" name="TextBox 5">
            <a:extLst>
              <a:ext uri="{FF2B5EF4-FFF2-40B4-BE49-F238E27FC236}">
                <a16:creationId xmlns:a16="http://schemas.microsoft.com/office/drawing/2014/main" id="{C92705F6-4C19-D67F-181E-C64E53C8645D}"/>
              </a:ext>
            </a:extLst>
          </p:cNvPr>
          <p:cNvGraphicFramePr/>
          <p:nvPr/>
        </p:nvGraphicFramePr>
        <p:xfrm>
          <a:off x="620713" y="644525"/>
          <a:ext cx="10931525" cy="3605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737F5E4D-9E87-9702-372B-FE8F855077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76991" y="5085918"/>
            <a:ext cx="567728" cy="567728"/>
          </a:xfrm>
          <a:prstGeom prst="rect">
            <a:avLst/>
          </a:prstGeom>
        </p:spPr>
      </p:pic>
    </p:spTree>
    <p:extLst>
      <p:ext uri="{BB962C8B-B14F-4D97-AF65-F5344CB8AC3E}">
        <p14:creationId xmlns:p14="http://schemas.microsoft.com/office/powerpoint/2010/main" val="3697830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D31184E9-88CE-18F2-E622-F1F2E945DDB9}"/>
              </a:ext>
            </a:extLst>
          </p:cNvPr>
          <p:cNvGraphicFramePr>
            <a:graphicFrameLocks noGrp="1"/>
          </p:cNvGraphicFramePr>
          <p:nvPr/>
        </p:nvGraphicFramePr>
        <p:xfrm>
          <a:off x="100014" y="171450"/>
          <a:ext cx="11972925" cy="6572250"/>
        </p:xfrm>
        <a:graphic>
          <a:graphicData uri="http://schemas.openxmlformats.org/drawingml/2006/table">
            <a:tbl>
              <a:tblPr firstRow="1" bandRow="1">
                <a:tableStyleId>{5C22544A-7EE6-4342-B048-85BDC9FD1C3A}</a:tableStyleId>
              </a:tblPr>
              <a:tblGrid>
                <a:gridCol w="1613540">
                  <a:extLst>
                    <a:ext uri="{9D8B030D-6E8A-4147-A177-3AD203B41FA5}">
                      <a16:colId xmlns:a16="http://schemas.microsoft.com/office/drawing/2014/main" val="1696074460"/>
                    </a:ext>
                  </a:extLst>
                </a:gridCol>
                <a:gridCol w="4326379">
                  <a:extLst>
                    <a:ext uri="{9D8B030D-6E8A-4147-A177-3AD203B41FA5}">
                      <a16:colId xmlns:a16="http://schemas.microsoft.com/office/drawing/2014/main" val="3490209357"/>
                    </a:ext>
                  </a:extLst>
                </a:gridCol>
                <a:gridCol w="1720883">
                  <a:extLst>
                    <a:ext uri="{9D8B030D-6E8A-4147-A177-3AD203B41FA5}">
                      <a16:colId xmlns:a16="http://schemas.microsoft.com/office/drawing/2014/main" val="815184328"/>
                    </a:ext>
                  </a:extLst>
                </a:gridCol>
                <a:gridCol w="4312123">
                  <a:extLst>
                    <a:ext uri="{9D8B030D-6E8A-4147-A177-3AD203B41FA5}">
                      <a16:colId xmlns:a16="http://schemas.microsoft.com/office/drawing/2014/main" val="3795242213"/>
                    </a:ext>
                  </a:extLst>
                </a:gridCol>
              </a:tblGrid>
              <a:tr h="407506">
                <a:tc gridSpan="4">
                  <a:txBody>
                    <a:bodyPr/>
                    <a:lstStyle/>
                    <a:p>
                      <a:pPr algn="ctr"/>
                      <a:r>
                        <a:rPr lang="en-US" sz="1600" u="sng" dirty="0"/>
                        <a:t>Home/School Good Sensory Practice</a:t>
                      </a:r>
                    </a:p>
                  </a:txBody>
                  <a:tcPr/>
                </a:tc>
                <a:tc hMerge="1">
                  <a:txBody>
                    <a:bodyPr/>
                    <a:lstStyle/>
                    <a:p>
                      <a:endParaRPr lang="en-US" sz="1200"/>
                    </a:p>
                  </a:txBody>
                  <a:tcPr/>
                </a:tc>
                <a:tc hMerge="1">
                  <a:txBody>
                    <a:bodyPr/>
                    <a:lstStyle/>
                    <a:p>
                      <a:endParaRPr lang="en-US" sz="1200" dirty="0"/>
                    </a:p>
                  </a:txBody>
                  <a:tcPr/>
                </a:tc>
                <a:tc hMerge="1">
                  <a:txBody>
                    <a:bodyPr/>
                    <a:lstStyle/>
                    <a:p>
                      <a:endParaRPr lang="en-US" sz="1200" dirty="0"/>
                    </a:p>
                  </a:txBody>
                  <a:tcPr/>
                </a:tc>
                <a:extLst>
                  <a:ext uri="{0D108BD9-81ED-4DB2-BD59-A6C34878D82A}">
                    <a16:rowId xmlns:a16="http://schemas.microsoft.com/office/drawing/2014/main" val="3130075857"/>
                  </a:ext>
                </a:extLst>
              </a:tr>
              <a:tr h="1272090">
                <a:tc>
                  <a:txBody>
                    <a:bodyPr/>
                    <a:lstStyle/>
                    <a:p>
                      <a:r>
                        <a:rPr lang="en-GB" sz="1200" b="1" i="0" u="none" strike="noStrike" kern="1200" dirty="0">
                          <a:solidFill>
                            <a:schemeClr val="dk1"/>
                          </a:solidFill>
                          <a:effectLst/>
                          <a:latin typeface="+mn-lt"/>
                          <a:ea typeface="+mn-ea"/>
                          <a:cs typeface="+mn-cs"/>
                        </a:rPr>
                        <a:t>Open Communication Channels:</a:t>
                      </a:r>
                      <a:br>
                        <a:rPr lang="en-GB" sz="1200" dirty="0"/>
                      </a:b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Establish open and ongoing communication channels with parents and caregivers to exchange information about students' sensory preferences, sensitivities, and challenges. Encourage parents to share their observations and insights about their child's sensory experiences at home.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Home-School Communication Journals: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Establish home-school communication journals or notebooks to facilitate ongoing communication between parents and educators regarding students' sensory experiences and progress. Encourage parents to share daily observations, concerns, and successes related to their child's sensory needs.</a:t>
                      </a:r>
                    </a:p>
                  </a:txBody>
                  <a:tcPr/>
                </a:tc>
                <a:extLst>
                  <a:ext uri="{0D108BD9-81ED-4DB2-BD59-A6C34878D82A}">
                    <a16:rowId xmlns:a16="http://schemas.microsoft.com/office/drawing/2014/main" val="3236379660"/>
                  </a:ext>
                </a:extLst>
              </a:tr>
              <a:tr h="1272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Family Questionnaires and Surveys: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Distribute questionnaires or surveys to parents and caregivers to gather information about their child's sensory preferences, sensitivities, and behaviour's in different environments. Use this information to gain a comprehensive understanding of the student's sensory profile and tailor interventions accordingly.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Parent Education and Training:</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Provide parents and caregivers with education and training on sensory processing and integration principles, strategies, and resources. Offer workshops, webinars, or informational sessions to empower parents to better understand their child's sensory needs and advocate for appropriate supports and accommodations.</a:t>
                      </a:r>
                    </a:p>
                  </a:txBody>
                  <a:tcPr/>
                </a:tc>
                <a:extLst>
                  <a:ext uri="{0D108BD9-81ED-4DB2-BD59-A6C34878D82A}">
                    <a16:rowId xmlns:a16="http://schemas.microsoft.com/office/drawing/2014/main" val="659491186"/>
                  </a:ext>
                </a:extLst>
              </a:tr>
              <a:tr h="1272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Parent Interviews and Meetings: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Conduct individual interviews or meetings with parents and caregivers to discuss their child's sensory needs and develop collaborative goals and strategies. Listen attentively to their concerns, preferences, and priorities, and involve them in decision-making processes regarding sensory supports and accommodations.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Collaborative Goal Setting:</a:t>
                      </a:r>
                      <a:r>
                        <a:rPr lang="en-GB" sz="1200" b="0" i="0" u="none" strike="noStrike" kern="1200" dirty="0">
                          <a:solidFill>
                            <a:schemeClr val="dk1"/>
                          </a:solidFill>
                          <a:effectLst/>
                          <a:latin typeface="+mn-lt"/>
                          <a:ea typeface="+mn-ea"/>
                          <a:cs typeface="+mn-cs"/>
                        </a:rPr>
                        <a:t>.</a:t>
                      </a:r>
                    </a:p>
                    <a:p>
                      <a:endParaRPr lang="en-US" sz="1200" dirty="0"/>
                    </a:p>
                  </a:txBody>
                  <a:tcPr/>
                </a:tc>
                <a:tc>
                  <a:txBody>
                    <a:bodyPr/>
                    <a:lstStyle/>
                    <a:p>
                      <a:r>
                        <a:rPr lang="en-GB" sz="1200" b="0" i="0" u="none" strike="noStrike" kern="1200" dirty="0">
                          <a:solidFill>
                            <a:schemeClr val="dk1"/>
                          </a:solidFill>
                          <a:effectLst/>
                          <a:latin typeface="+mn-lt"/>
                          <a:ea typeface="+mn-ea"/>
                          <a:cs typeface="+mn-cs"/>
                        </a:rPr>
                        <a:t>Collaborate with parents and caregivers to set meaningful and achievable goals related to supporting their child's sensory needs. Ensure that goals are specific, measurable, attainable, relevant, and time-bound (SMART), and regularly review progress and adjust strategies as needed</a:t>
                      </a:r>
                      <a:endParaRPr lang="en-US" sz="1200" dirty="0"/>
                    </a:p>
                  </a:txBody>
                  <a:tcPr/>
                </a:tc>
                <a:extLst>
                  <a:ext uri="{0D108BD9-81ED-4DB2-BD59-A6C34878D82A}">
                    <a16:rowId xmlns:a16="http://schemas.microsoft.com/office/drawing/2014/main" val="2920519631"/>
                  </a:ext>
                </a:extLst>
              </a:tr>
              <a:tr h="12720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Sensory Profiles: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Collect comprehensive sensory profiles and histories for each student, including information about their sensory preferences, sensitivities, strengths, and challenges. Collaborate with parents and caregivers and complete a home sensory profile if needed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Shared Resources and Recommendations: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Share sensory resources, tools, and recommendations with parents and caregivers to promote consistency and continuity of support across home and school settings. Provide guidance on creating sensory-friendly environments at home and integrating sensory activities into daily routines.</a:t>
                      </a:r>
                    </a:p>
                  </a:txBody>
                  <a:tcPr/>
                </a:tc>
                <a:extLst>
                  <a:ext uri="{0D108BD9-81ED-4DB2-BD59-A6C34878D82A}">
                    <a16:rowId xmlns:a16="http://schemas.microsoft.com/office/drawing/2014/main" val="2944933008"/>
                  </a:ext>
                </a:extLst>
              </a:tr>
              <a:tr h="10763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dk1"/>
                          </a:solidFill>
                          <a:effectLst/>
                          <a:latin typeface="+mn-lt"/>
                          <a:ea typeface="+mn-ea"/>
                          <a:cs typeface="+mn-cs"/>
                        </a:rPr>
                        <a:t>Regular Check-Ins and Progress Updates:</a:t>
                      </a:r>
                      <a:endParaRPr lang="en-US" sz="1200" dirty="0"/>
                    </a:p>
                    <a:p>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dirty="0">
                          <a:solidFill>
                            <a:schemeClr val="dk1"/>
                          </a:solidFill>
                          <a:effectLst/>
                          <a:latin typeface="+mn-lt"/>
                          <a:ea typeface="+mn-ea"/>
                          <a:cs typeface="+mn-cs"/>
                        </a:rPr>
                        <a:t>Schedule regular check-ins and progress updates with parents and caregivers to discuss their child's sensory needs, interventions, and progress. Keep parents informed about their child's sensory experiences and any changes in sensory preferences or sensitivities over time.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c>
                  <a:txBody>
                    <a:bodyPr/>
                    <a:lstStyle/>
                    <a:p>
                      <a:endParaRPr lang="en-US" sz="1200" dirty="0"/>
                    </a:p>
                  </a:txBody>
                  <a:tcPr/>
                </a:tc>
                <a:extLst>
                  <a:ext uri="{0D108BD9-81ED-4DB2-BD59-A6C34878D82A}">
                    <a16:rowId xmlns:a16="http://schemas.microsoft.com/office/drawing/2014/main" val="3144804336"/>
                  </a:ext>
                </a:extLst>
              </a:tr>
            </a:tbl>
          </a:graphicData>
        </a:graphic>
      </p:graphicFrame>
    </p:spTree>
    <p:extLst>
      <p:ext uri="{BB962C8B-B14F-4D97-AF65-F5344CB8AC3E}">
        <p14:creationId xmlns:p14="http://schemas.microsoft.com/office/powerpoint/2010/main" val="327170005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5A9DC-9D39-4346-8AC2-4B63BEB7A124}"/>
              </a:ext>
            </a:extLst>
          </p:cNvPr>
          <p:cNvSpPr>
            <a:spLocks noGrp="1"/>
          </p:cNvSpPr>
          <p:nvPr>
            <p:ph type="title"/>
          </p:nvPr>
        </p:nvSpPr>
        <p:spPr/>
        <p:txBody>
          <a:bodyPr/>
          <a:lstStyle/>
          <a:p>
            <a:endParaRPr lang="en-US" dirty="0"/>
          </a:p>
        </p:txBody>
      </p:sp>
      <p:graphicFrame>
        <p:nvGraphicFramePr>
          <p:cNvPr id="4" name="Content Placeholder 3">
            <a:extLst>
              <a:ext uri="{FF2B5EF4-FFF2-40B4-BE49-F238E27FC236}">
                <a16:creationId xmlns:a16="http://schemas.microsoft.com/office/drawing/2014/main" id="{308CA408-A46B-4AAE-B545-E2BFF01FFD25}"/>
              </a:ext>
            </a:extLst>
          </p:cNvPr>
          <p:cNvGraphicFramePr>
            <a:graphicFrameLocks noGrp="1"/>
          </p:cNvGraphicFramePr>
          <p:nvPr>
            <p:ph idx="1"/>
          </p:nvPr>
        </p:nvGraphicFramePr>
        <p:xfrm>
          <a:off x="59802" y="123784"/>
          <a:ext cx="12072395" cy="6610432"/>
        </p:xfrm>
        <a:graphic>
          <a:graphicData uri="http://schemas.openxmlformats.org/drawingml/2006/table">
            <a:tbl>
              <a:tblPr firstRow="1" bandRow="1">
                <a:tableStyleId>{5C22544A-7EE6-4342-B048-85BDC9FD1C3A}</a:tableStyleId>
              </a:tblPr>
              <a:tblGrid>
                <a:gridCol w="3170888">
                  <a:extLst>
                    <a:ext uri="{9D8B030D-6E8A-4147-A177-3AD203B41FA5}">
                      <a16:colId xmlns:a16="http://schemas.microsoft.com/office/drawing/2014/main" val="2604665993"/>
                    </a:ext>
                  </a:extLst>
                </a:gridCol>
                <a:gridCol w="8901507">
                  <a:extLst>
                    <a:ext uri="{9D8B030D-6E8A-4147-A177-3AD203B41FA5}">
                      <a16:colId xmlns:a16="http://schemas.microsoft.com/office/drawing/2014/main" val="3673988324"/>
                    </a:ext>
                  </a:extLst>
                </a:gridCol>
              </a:tblGrid>
              <a:tr h="443939">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12377736"/>
                  </a:ext>
                </a:extLst>
              </a:tr>
              <a:tr h="839227">
                <a:tc>
                  <a:txBody>
                    <a:bodyPr/>
                    <a:lstStyle/>
                    <a:p>
                      <a:r>
                        <a:rPr lang="en-GB" sz="1200" b="1" dirty="0">
                          <a:latin typeface="Söhne"/>
                        </a:rPr>
                        <a:t>Sensory Zones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effectLst/>
                          <a:latin typeface="Söhne"/>
                        </a:rPr>
                        <a:t>Designate specific areas or zones within the home for different sensory activities and needs. For example, create a quiet sensory retreat with soft lighting, comfortable seating, and calming sensory tools for relaxation. Design a sensory play area with tactile materials, fidget toys, and sensory bins for exploration and creative play.</a:t>
                      </a:r>
                    </a:p>
                    <a:p>
                      <a:endParaRPr lang="en-US" sz="1200" dirty="0"/>
                    </a:p>
                  </a:txBody>
                  <a:tcPr/>
                </a:tc>
                <a:extLst>
                  <a:ext uri="{0D108BD9-81ED-4DB2-BD59-A6C34878D82A}">
                    <a16:rowId xmlns:a16="http://schemas.microsoft.com/office/drawing/2014/main" val="928368938"/>
                  </a:ext>
                </a:extLst>
              </a:tr>
              <a:tr h="656786">
                <a:tc>
                  <a:txBody>
                    <a:bodyPr/>
                    <a:lstStyle/>
                    <a:p>
                      <a:r>
                        <a:rPr lang="en-GB" sz="1200" b="1" dirty="0">
                          <a:latin typeface="Söhne"/>
                        </a:rPr>
                        <a:t>Lighting</a:t>
                      </a:r>
                      <a:endParaRPr lang="en-US" sz="1200" dirty="0"/>
                    </a:p>
                  </a:txBody>
                  <a:tcPr/>
                </a:tc>
                <a:tc>
                  <a:txBody>
                    <a:bodyPr/>
                    <a:lstStyle/>
                    <a:p>
                      <a:r>
                        <a:rPr lang="en-GB" sz="1200" b="0" i="0" u="none" strike="noStrike" dirty="0">
                          <a:effectLst/>
                          <a:latin typeface="Söhne"/>
                        </a:rPr>
                        <a:t>Use adjustable lighting options to control brightness and create a soothing atmosphere. Incorporate natural light whenever possible and minimize harsh fluorescent lighting. Consider adding dimmer switches or using lamps with warm, soft lighting to reduce glare and create a calming ambiance</a:t>
                      </a:r>
                      <a:endParaRPr lang="en-US" sz="1200" dirty="0"/>
                    </a:p>
                  </a:txBody>
                  <a:tcPr/>
                </a:tc>
                <a:extLst>
                  <a:ext uri="{0D108BD9-81ED-4DB2-BD59-A6C34878D82A}">
                    <a16:rowId xmlns:a16="http://schemas.microsoft.com/office/drawing/2014/main" val="3656123030"/>
                  </a:ext>
                </a:extLst>
              </a:tr>
              <a:tr h="839227">
                <a:tc>
                  <a:txBody>
                    <a:bodyPr/>
                    <a:lstStyle/>
                    <a:p>
                      <a:r>
                        <a:rPr lang="en-GB" sz="1200" b="1" dirty="0">
                          <a:latin typeface="Söhne"/>
                        </a:rPr>
                        <a:t>Colour Scheme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effectLst/>
                          <a:latin typeface="Söhne"/>
                        </a:rPr>
                        <a:t>Choose calming and neutral colours for walls, furniture, and decor to create a visually soothing environment. Avoid overly stimulating or bright colours that may be overwhelming for individuals with sensory sensitivities. Incorporate soft textures and natural materials for added comfort.</a:t>
                      </a:r>
                    </a:p>
                    <a:p>
                      <a:endParaRPr lang="en-US" sz="1200" dirty="0"/>
                    </a:p>
                  </a:txBody>
                  <a:tcPr/>
                </a:tc>
                <a:extLst>
                  <a:ext uri="{0D108BD9-81ED-4DB2-BD59-A6C34878D82A}">
                    <a16:rowId xmlns:a16="http://schemas.microsoft.com/office/drawing/2014/main" val="581211874"/>
                  </a:ext>
                </a:extLst>
              </a:tr>
              <a:tr h="839227">
                <a:tc>
                  <a:txBody>
                    <a:bodyPr/>
                    <a:lstStyle/>
                    <a:p>
                      <a:r>
                        <a:rPr lang="en-GB" sz="1200" b="1" dirty="0">
                          <a:latin typeface="Söhne"/>
                        </a:rPr>
                        <a:t>Organisation and Clutter Control</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effectLst/>
                          <a:latin typeface="Söhne"/>
                        </a:rPr>
                        <a:t>Keep the home environment organized and clutter-free to reduce sensory overload and promote a sense of calm. Use storage bins, shelves, and labelled containers to maintain order and minimize visual distractions. Create designated spaces for belongings to reduce sensory overwhelm.</a:t>
                      </a:r>
                      <a:endParaRPr lang="en-US" sz="1200" dirty="0"/>
                    </a:p>
                    <a:p>
                      <a:endParaRPr lang="en-US" sz="1200" dirty="0"/>
                    </a:p>
                  </a:txBody>
                  <a:tcPr/>
                </a:tc>
                <a:extLst>
                  <a:ext uri="{0D108BD9-81ED-4DB2-BD59-A6C34878D82A}">
                    <a16:rowId xmlns:a16="http://schemas.microsoft.com/office/drawing/2014/main" val="689697045"/>
                  </a:ext>
                </a:extLst>
              </a:tr>
              <a:tr h="839227">
                <a:tc>
                  <a:txBody>
                    <a:bodyPr/>
                    <a:lstStyle/>
                    <a:p>
                      <a:r>
                        <a:rPr lang="en-GB" sz="1200" b="1" dirty="0">
                          <a:latin typeface="Söhne"/>
                        </a:rPr>
                        <a:t>Noise Management</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effectLst/>
                          <a:latin typeface="Söhne"/>
                        </a:rPr>
                        <a:t>Minimize unnecessary noise and create a quiet environment by using sound-absorbing materials such as rugs, curtains, and upholstered furniture. Use headphones with music or white noise machines to block out distracting sounds and promote relaxation, especially during bedtime or study time.</a:t>
                      </a:r>
                    </a:p>
                    <a:p>
                      <a:endParaRPr lang="en-US" sz="1200" dirty="0"/>
                    </a:p>
                  </a:txBody>
                  <a:tcPr/>
                </a:tc>
                <a:extLst>
                  <a:ext uri="{0D108BD9-81ED-4DB2-BD59-A6C34878D82A}">
                    <a16:rowId xmlns:a16="http://schemas.microsoft.com/office/drawing/2014/main" val="1138408787"/>
                  </a:ext>
                </a:extLst>
              </a:tr>
              <a:tr h="839227">
                <a:tc>
                  <a:txBody>
                    <a:bodyPr/>
                    <a:lstStyle/>
                    <a:p>
                      <a:r>
                        <a:rPr lang="en-GB" sz="1200" b="1" dirty="0">
                          <a:latin typeface="Söhne"/>
                        </a:rPr>
                        <a:t>Sensory Tools and Equipment</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effectLst/>
                          <a:latin typeface="Söhne"/>
                        </a:rPr>
                        <a:t>Provide access to sensory tools and equipment that support individual sensory needs and preferences. This may include weighted blankets or vests, sensory swings or hammocks, fidget toys, stress balls, chewable necklaces, and tactile mats. Keep these items readily available in designated sensory areas.</a:t>
                      </a:r>
                    </a:p>
                    <a:p>
                      <a:endParaRPr lang="en-US" sz="1200" dirty="0"/>
                    </a:p>
                  </a:txBody>
                  <a:tcPr/>
                </a:tc>
                <a:extLst>
                  <a:ext uri="{0D108BD9-81ED-4DB2-BD59-A6C34878D82A}">
                    <a16:rowId xmlns:a16="http://schemas.microsoft.com/office/drawing/2014/main" val="2939036292"/>
                  </a:ext>
                </a:extLst>
              </a:tr>
              <a:tr h="656786">
                <a:tc>
                  <a:txBody>
                    <a:bodyPr/>
                    <a:lstStyle/>
                    <a:p>
                      <a:r>
                        <a:rPr lang="en-GB" sz="1200" b="1" dirty="0">
                          <a:latin typeface="Söhne"/>
                        </a:rPr>
                        <a:t>Calming Scents</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effectLst/>
                          <a:latin typeface="Söhne"/>
                        </a:rPr>
                        <a:t>Use aromatherapy diffusers or scented candles with calming essential oils such as lavender, chamomile, or eucalyptus to create a relaxing olfactory environment. Be mindful of individuals' sensitivities to strong smells and opt for mild, natural scents</a:t>
                      </a:r>
                      <a:endParaRPr lang="en-US" sz="1200" dirty="0"/>
                    </a:p>
                    <a:p>
                      <a:endParaRPr lang="en-US" sz="1200" dirty="0"/>
                    </a:p>
                  </a:txBody>
                  <a:tcPr/>
                </a:tc>
                <a:extLst>
                  <a:ext uri="{0D108BD9-81ED-4DB2-BD59-A6C34878D82A}">
                    <a16:rowId xmlns:a16="http://schemas.microsoft.com/office/drawing/2014/main" val="3672558065"/>
                  </a:ext>
                </a:extLst>
              </a:tr>
              <a:tr h="656786">
                <a:tc>
                  <a:txBody>
                    <a:bodyPr/>
                    <a:lstStyle/>
                    <a:p>
                      <a:r>
                        <a:rPr lang="en-GB" sz="1200" b="1" dirty="0">
                          <a:latin typeface="Söhne"/>
                        </a:rPr>
                        <a:t>Sensory-Friendly Furniture</a:t>
                      </a:r>
                      <a:endParaRPr lang="en-US"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dirty="0">
                          <a:effectLst/>
                          <a:latin typeface="Söhne"/>
                        </a:rPr>
                        <a:t>Choose sensory-friendly furniture with soft, comfortable upholstery and supportive seating options. Consider ergonomic chairs, bean bag chairs, rocking chairs, or floor cushions that provide sensory input and promote relaxation.</a:t>
                      </a:r>
                    </a:p>
                    <a:p>
                      <a:endParaRPr lang="en-US" sz="1200" dirty="0"/>
                    </a:p>
                  </a:txBody>
                  <a:tcPr/>
                </a:tc>
                <a:extLst>
                  <a:ext uri="{0D108BD9-81ED-4DB2-BD59-A6C34878D82A}">
                    <a16:rowId xmlns:a16="http://schemas.microsoft.com/office/drawing/2014/main" val="426135864"/>
                  </a:ext>
                </a:extLst>
              </a:tr>
            </a:tbl>
          </a:graphicData>
        </a:graphic>
      </p:graphicFrame>
      <p:pic>
        <p:nvPicPr>
          <p:cNvPr id="3" name="Graphic 2" descr="Closed book with solid fill">
            <a:extLst>
              <a:ext uri="{FF2B5EF4-FFF2-40B4-BE49-F238E27FC236}">
                <a16:creationId xmlns:a16="http://schemas.microsoft.com/office/drawing/2014/main" id="{EDD665EE-67B9-8EB1-C4FE-EA59E1EC78B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624272" y="0"/>
            <a:ext cx="567728" cy="567728"/>
          </a:xfrm>
          <a:prstGeom prst="rect">
            <a:avLst/>
          </a:prstGeom>
        </p:spPr>
      </p:pic>
    </p:spTree>
    <p:extLst>
      <p:ext uri="{BB962C8B-B14F-4D97-AF65-F5344CB8AC3E}">
        <p14:creationId xmlns:p14="http://schemas.microsoft.com/office/powerpoint/2010/main" val="3541749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14460-5923-F31E-810E-2238073F0BEB}"/>
            </a:ext>
          </a:extLst>
        </p:cNvPr>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DB9C4124-EFF7-ECF5-84B9-EC0661004C7F}"/>
              </a:ext>
            </a:extLst>
          </p:cNvPr>
          <p:cNvGraphicFramePr>
            <a:graphicFrameLocks noGrp="1"/>
          </p:cNvGraphicFramePr>
          <p:nvPr>
            <p:ph idx="1"/>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Artificial Intelligence with solid fill">
            <a:extLst>
              <a:ext uri="{FF2B5EF4-FFF2-40B4-BE49-F238E27FC236}">
                <a16:creationId xmlns:a16="http://schemas.microsoft.com/office/drawing/2014/main" id="{982CB5CA-D185-83FC-0472-633CEB9E737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56472" y="2560026"/>
            <a:ext cx="1077855" cy="1077855"/>
          </a:xfrm>
          <a:prstGeom prst="rect">
            <a:avLst/>
          </a:prstGeom>
        </p:spPr>
      </p:pic>
      <p:pic>
        <p:nvPicPr>
          <p:cNvPr id="6" name="Graphic 5" descr="Bass clef with solid fill">
            <a:extLst>
              <a:ext uri="{FF2B5EF4-FFF2-40B4-BE49-F238E27FC236}">
                <a16:creationId xmlns:a16="http://schemas.microsoft.com/office/drawing/2014/main" id="{EA22CCC6-C5E8-88A7-50EB-3EB2F4083E4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637212" y="2723481"/>
            <a:ext cx="914400" cy="914400"/>
          </a:xfrm>
          <a:prstGeom prst="rect">
            <a:avLst/>
          </a:prstGeom>
        </p:spPr>
      </p:pic>
      <p:pic>
        <p:nvPicPr>
          <p:cNvPr id="8" name="Graphic 7" descr="Clipboard with solid fill">
            <a:extLst>
              <a:ext uri="{FF2B5EF4-FFF2-40B4-BE49-F238E27FC236}">
                <a16:creationId xmlns:a16="http://schemas.microsoft.com/office/drawing/2014/main" id="{627A3577-E420-21C0-9912-65AC820CE2C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8200" y="4261644"/>
            <a:ext cx="914400" cy="914400"/>
          </a:xfrm>
          <a:prstGeom prst="rect">
            <a:avLst/>
          </a:prstGeom>
        </p:spPr>
      </p:pic>
      <p:pic>
        <p:nvPicPr>
          <p:cNvPr id="12" name="Graphic 11" descr="Buddha Silhouette with solid fill">
            <a:extLst>
              <a:ext uri="{FF2B5EF4-FFF2-40B4-BE49-F238E27FC236}">
                <a16:creationId xmlns:a16="http://schemas.microsoft.com/office/drawing/2014/main" id="{DA316D13-E19D-FF27-5B41-4EA24C5BB66E}"/>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38825" y="4408071"/>
            <a:ext cx="914400" cy="914400"/>
          </a:xfrm>
          <a:prstGeom prst="rect">
            <a:avLst/>
          </a:prstGeom>
        </p:spPr>
      </p:pic>
    </p:spTree>
    <p:extLst>
      <p:ext uri="{BB962C8B-B14F-4D97-AF65-F5344CB8AC3E}">
        <p14:creationId xmlns:p14="http://schemas.microsoft.com/office/powerpoint/2010/main" val="3955781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5DE40-C82B-20C0-8BA3-2358427EAB76}"/>
            </a:ext>
          </a:extLst>
        </p:cNvPr>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BCB013F8-6C65-E04C-268D-47FF6839B432}"/>
              </a:ext>
            </a:extLst>
          </p:cNvPr>
          <p:cNvGraphicFramePr>
            <a:graphicFrameLocks noGrp="1"/>
          </p:cNvGraphicFramePr>
          <p:nvPr>
            <p:ph idx="1"/>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5522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a:extLst>
              <a:ext uri="{FF2B5EF4-FFF2-40B4-BE49-F238E27FC236}">
                <a16:creationId xmlns:a16="http://schemas.microsoft.com/office/drawing/2014/main" id="{52E8670F-9DAA-0905-DCB2-BCD93C5670A3}"/>
              </a:ext>
            </a:extLst>
          </p:cNvPr>
          <p:cNvGraphicFramePr>
            <a:graphicFrameLocks/>
          </p:cNvGraphicFramePr>
          <p:nvPr/>
        </p:nvGraphicFramePr>
        <p:xfrm>
          <a:off x="3177" y="120592"/>
          <a:ext cx="12185646" cy="6737409"/>
        </p:xfrm>
        <a:graphic>
          <a:graphicData uri="http://schemas.openxmlformats.org/drawingml/2006/table">
            <a:tbl>
              <a:tblPr>
                <a:tableStyleId>{3C2FFA5D-87B4-456A-9821-1D502468CF0F}</a:tableStyleId>
              </a:tblPr>
              <a:tblGrid>
                <a:gridCol w="2527752">
                  <a:extLst>
                    <a:ext uri="{9D8B030D-6E8A-4147-A177-3AD203B41FA5}">
                      <a16:colId xmlns:a16="http://schemas.microsoft.com/office/drawing/2014/main" val="1025146271"/>
                    </a:ext>
                  </a:extLst>
                </a:gridCol>
                <a:gridCol w="9657894">
                  <a:extLst>
                    <a:ext uri="{9D8B030D-6E8A-4147-A177-3AD203B41FA5}">
                      <a16:colId xmlns:a16="http://schemas.microsoft.com/office/drawing/2014/main" val="1887255945"/>
                    </a:ext>
                  </a:extLst>
                </a:gridCol>
              </a:tblGrid>
              <a:tr h="241709">
                <a:tc>
                  <a:txBody>
                    <a:bodyPr/>
                    <a:lstStyle/>
                    <a:p>
                      <a:r>
                        <a:rPr lang="en-GB" sz="1000" b="1" dirty="0"/>
                        <a:t>Aspect of Sensory Processing</a:t>
                      </a:r>
                      <a:endParaRPr lang="en-GB" sz="1000" dirty="0"/>
                    </a:p>
                  </a:txBody>
                  <a:tcPr marL="6985" marR="6985" marT="3493" marB="3493" anchor="ctr"/>
                </a:tc>
                <a:tc>
                  <a:txBody>
                    <a:bodyPr/>
                    <a:lstStyle/>
                    <a:p>
                      <a:r>
                        <a:rPr lang="en-GB" sz="1000" b="1" dirty="0"/>
                        <a:t>How Foetal Alcohol Syndrome (FAS) Affects Sensory Processing</a:t>
                      </a:r>
                      <a:endParaRPr lang="en-GB" sz="1000" dirty="0"/>
                    </a:p>
                  </a:txBody>
                  <a:tcPr marL="6985" marR="6985" marT="3493" marB="3493" anchor="ctr"/>
                </a:tc>
                <a:extLst>
                  <a:ext uri="{0D108BD9-81ED-4DB2-BD59-A6C34878D82A}">
                    <a16:rowId xmlns:a16="http://schemas.microsoft.com/office/drawing/2014/main" val="4060237379"/>
                  </a:ext>
                </a:extLst>
              </a:tr>
              <a:tr h="616987">
                <a:tc>
                  <a:txBody>
                    <a:bodyPr/>
                    <a:lstStyle/>
                    <a:p>
                      <a:r>
                        <a:rPr lang="en-GB" sz="1000" b="1" dirty="0"/>
                        <a:t>Over-Responsiveness (Hypersensitivity)</a:t>
                      </a:r>
                      <a:endParaRPr lang="en-GB" sz="1000" dirty="0"/>
                    </a:p>
                  </a:txBody>
                  <a:tcPr marL="6985" marR="6985" marT="3493" marB="3493" anchor="ctr"/>
                </a:tc>
                <a:tc>
                  <a:txBody>
                    <a:bodyPr/>
                    <a:lstStyle/>
                    <a:p>
                      <a:r>
                        <a:rPr lang="en-GB" sz="1000" dirty="0"/>
                        <a:t>- Children with FAS may be overly sensitive to sensory stimuli, reacting strongly to things others find tolerable. </a:t>
                      </a:r>
                      <a:br>
                        <a:rPr lang="en-GB" sz="1000" dirty="0"/>
                      </a:br>
                      <a:r>
                        <a:rPr lang="en-GB" sz="1000" dirty="0"/>
                        <a:t>- Examples include: heightened sensitivity to loud sounds, bright lights, strong smells, or certain textures. </a:t>
                      </a:r>
                      <a:br>
                        <a:rPr lang="en-GB" sz="1000" dirty="0"/>
                      </a:br>
                      <a:r>
                        <a:rPr lang="en-GB" sz="1000" dirty="0"/>
                        <a:t>- These reactions can lead to anxiety, meltdowns, or avoidance of specific environments (e.g., crowded or noisy places).</a:t>
                      </a:r>
                    </a:p>
                  </a:txBody>
                  <a:tcPr marL="6985" marR="6985" marT="3493" marB="3493" anchor="ctr"/>
                </a:tc>
                <a:extLst>
                  <a:ext uri="{0D108BD9-81ED-4DB2-BD59-A6C34878D82A}">
                    <a16:rowId xmlns:a16="http://schemas.microsoft.com/office/drawing/2014/main" val="2872167453"/>
                  </a:ext>
                </a:extLst>
              </a:tr>
              <a:tr h="616987">
                <a:tc>
                  <a:txBody>
                    <a:bodyPr/>
                    <a:lstStyle/>
                    <a:p>
                      <a:r>
                        <a:rPr lang="en-GB" sz="1000" b="1" dirty="0"/>
                        <a:t>Under-Responsiveness (Hyposensitivity)</a:t>
                      </a:r>
                      <a:endParaRPr lang="en-GB" sz="1000" dirty="0"/>
                    </a:p>
                  </a:txBody>
                  <a:tcPr marL="6985" marR="6985" marT="3493" marB="3493" anchor="ctr"/>
                </a:tc>
                <a:tc>
                  <a:txBody>
                    <a:bodyPr/>
                    <a:lstStyle/>
                    <a:p>
                      <a:r>
                        <a:rPr lang="en-GB" sz="1000" dirty="0"/>
                        <a:t>- In some cases, children with FAS may show reduced responses to sensory input. </a:t>
                      </a:r>
                      <a:br>
                        <a:rPr lang="en-GB" sz="1000" dirty="0"/>
                      </a:br>
                      <a:r>
                        <a:rPr lang="en-GB" sz="1000" dirty="0"/>
                        <a:t>- They may not notice pain or discomfort, or may not respond to touch, sound, or visual stimuli as expected. </a:t>
                      </a:r>
                      <a:br>
                        <a:rPr lang="en-GB" sz="1000" dirty="0"/>
                      </a:br>
                      <a:r>
                        <a:rPr lang="en-GB" sz="1000" dirty="0"/>
                        <a:t>- This can result in seeking intense sensory input (e.g., craving movement, rough play, or loud noises).</a:t>
                      </a:r>
                    </a:p>
                  </a:txBody>
                  <a:tcPr marL="6985" marR="6985" marT="3493" marB="3493" anchor="ctr"/>
                </a:tc>
                <a:extLst>
                  <a:ext uri="{0D108BD9-81ED-4DB2-BD59-A6C34878D82A}">
                    <a16:rowId xmlns:a16="http://schemas.microsoft.com/office/drawing/2014/main" val="3390817880"/>
                  </a:ext>
                </a:extLst>
              </a:tr>
              <a:tr h="804626">
                <a:tc>
                  <a:txBody>
                    <a:bodyPr/>
                    <a:lstStyle/>
                    <a:p>
                      <a:r>
                        <a:rPr lang="en-GB" sz="1000" b="1" dirty="0"/>
                        <a:t>Sensory-Seeking Behaviours</a:t>
                      </a:r>
                      <a:endParaRPr lang="en-GB" sz="1000" dirty="0"/>
                    </a:p>
                  </a:txBody>
                  <a:tcPr marL="6985" marR="6985" marT="3493" marB="3493" anchor="ctr"/>
                </a:tc>
                <a:tc>
                  <a:txBody>
                    <a:bodyPr/>
                    <a:lstStyle/>
                    <a:p>
                      <a:r>
                        <a:rPr lang="en-GB" sz="1000" dirty="0"/>
                        <a:t>- Some children with FAS may engage in sensory-seeking behaviour's to self-regulate or "wake up" their under-responsive sensory system. </a:t>
                      </a:r>
                      <a:br>
                        <a:rPr lang="en-GB" sz="1000" dirty="0"/>
                      </a:br>
                      <a:r>
                        <a:rPr lang="en-GB" sz="1000" dirty="0"/>
                        <a:t>- Examples include: spinning, rocking, touching everything, or making loud sounds to stimulate their senses. </a:t>
                      </a:r>
                      <a:br>
                        <a:rPr lang="en-GB" sz="1000" dirty="0"/>
                      </a:br>
                      <a:r>
                        <a:rPr lang="en-GB" sz="1000" dirty="0"/>
                        <a:t>- These behaviour's are often a way to achieve sensory input that helps them feel more grounded.</a:t>
                      </a:r>
                    </a:p>
                  </a:txBody>
                  <a:tcPr marL="6985" marR="6985" marT="3493" marB="3493" anchor="ctr"/>
                </a:tc>
                <a:extLst>
                  <a:ext uri="{0D108BD9-81ED-4DB2-BD59-A6C34878D82A}">
                    <a16:rowId xmlns:a16="http://schemas.microsoft.com/office/drawing/2014/main" val="1154433882"/>
                  </a:ext>
                </a:extLst>
              </a:tr>
              <a:tr h="994576">
                <a:tc>
                  <a:txBody>
                    <a:bodyPr/>
                    <a:lstStyle/>
                    <a:p>
                      <a:r>
                        <a:rPr lang="en-GB" sz="1000" b="1" dirty="0"/>
                        <a:t>Difficulty with Sensory Discrimination</a:t>
                      </a:r>
                      <a:endParaRPr lang="en-GB" sz="1000" dirty="0"/>
                    </a:p>
                  </a:txBody>
                  <a:tcPr marL="6985" marR="6985" marT="3493" marB="3493" anchor="ctr"/>
                </a:tc>
                <a:tc>
                  <a:txBody>
                    <a:bodyPr/>
                    <a:lstStyle/>
                    <a:p>
                      <a:r>
                        <a:rPr lang="en-GB" sz="1000" dirty="0"/>
                        <a:t>- Children with FAS may struggle to </a:t>
                      </a:r>
                      <a:r>
                        <a:rPr lang="en-GB" sz="1000" b="1" dirty="0"/>
                        <a:t>distinguish</a:t>
                      </a:r>
                      <a:r>
                        <a:rPr lang="en-GB" sz="1000" dirty="0"/>
                        <a:t> between different sensory inputs. </a:t>
                      </a:r>
                      <a:br>
                        <a:rPr lang="en-GB" sz="1000" dirty="0"/>
                      </a:br>
                      <a:r>
                        <a:rPr lang="en-GB" sz="1000" dirty="0"/>
                        <a:t>- This could manifest as difficulty telling where sounds are coming from, identifying textures by touch, or distinguishing between similar visual patterns. </a:t>
                      </a:r>
                      <a:br>
                        <a:rPr lang="en-GB" sz="1000" dirty="0"/>
                      </a:br>
                      <a:r>
                        <a:rPr lang="en-GB" sz="1000" dirty="0"/>
                        <a:t>- It may also be challenging for them to process sensory information in environments with too much stimulation (e.g., noisy classrooms, cluttered spaces).</a:t>
                      </a:r>
                    </a:p>
                  </a:txBody>
                  <a:tcPr marL="6985" marR="6985" marT="3493" marB="3493" anchor="ctr"/>
                </a:tc>
                <a:extLst>
                  <a:ext uri="{0D108BD9-81ED-4DB2-BD59-A6C34878D82A}">
                    <a16:rowId xmlns:a16="http://schemas.microsoft.com/office/drawing/2014/main" val="1512650760"/>
                  </a:ext>
                </a:extLst>
              </a:tr>
              <a:tr h="994576">
                <a:tc>
                  <a:txBody>
                    <a:bodyPr/>
                    <a:lstStyle/>
                    <a:p>
                      <a:r>
                        <a:rPr lang="en-GB" sz="1000" b="1" dirty="0"/>
                        <a:t>Motor Skills and Coordination</a:t>
                      </a:r>
                      <a:endParaRPr lang="en-GB" sz="1000" dirty="0"/>
                    </a:p>
                  </a:txBody>
                  <a:tcPr marL="6985" marR="6985" marT="3493" marB="3493" anchor="ctr"/>
                </a:tc>
                <a:tc>
                  <a:txBody>
                    <a:bodyPr/>
                    <a:lstStyle/>
                    <a:p>
                      <a:r>
                        <a:rPr lang="en-GB" sz="1000" dirty="0"/>
                        <a:t>- </a:t>
                      </a:r>
                      <a:r>
                        <a:rPr lang="en-GB" sz="1000" b="1" dirty="0"/>
                        <a:t>Gross motor skills</a:t>
                      </a:r>
                      <a:r>
                        <a:rPr lang="en-GB" sz="1000" dirty="0"/>
                        <a:t> (e.g., running, jumping) and </a:t>
                      </a:r>
                      <a:r>
                        <a:rPr lang="en-GB" sz="1000" b="1" dirty="0"/>
                        <a:t>fine motor skills</a:t>
                      </a:r>
                      <a:r>
                        <a:rPr lang="en-GB" sz="1000" dirty="0"/>
                        <a:t> (e.g., writing, buttoning clothes) can be delayed or poorly coordinated in children with FAS. </a:t>
                      </a:r>
                      <a:br>
                        <a:rPr lang="en-GB" sz="1000" dirty="0"/>
                      </a:br>
                      <a:r>
                        <a:rPr lang="en-GB" sz="1000" dirty="0"/>
                        <a:t>- These motor difficulties are often tied to challenges in proprioception (awareness of body position) and vestibular processing (balance and movement). </a:t>
                      </a:r>
                      <a:br>
                        <a:rPr lang="en-GB" sz="1000" dirty="0"/>
                      </a:br>
                      <a:r>
                        <a:rPr lang="en-GB" sz="1000" dirty="0"/>
                        <a:t>- They may appear clumsy, bump into things, or struggle with tasks requiring precise hand-eye coordination.</a:t>
                      </a:r>
                    </a:p>
                  </a:txBody>
                  <a:tcPr marL="6985" marR="6985" marT="3493" marB="3493" anchor="ctr"/>
                </a:tc>
                <a:extLst>
                  <a:ext uri="{0D108BD9-81ED-4DB2-BD59-A6C34878D82A}">
                    <a16:rowId xmlns:a16="http://schemas.microsoft.com/office/drawing/2014/main" val="3905616432"/>
                  </a:ext>
                </a:extLst>
              </a:tr>
              <a:tr h="616987">
                <a:tc>
                  <a:txBody>
                    <a:bodyPr/>
                    <a:lstStyle/>
                    <a:p>
                      <a:r>
                        <a:rPr lang="en-GB" sz="1000" b="1" dirty="0"/>
                        <a:t>Emotional and Behavioural Dysregulation</a:t>
                      </a:r>
                      <a:endParaRPr lang="en-GB" sz="1000" dirty="0"/>
                    </a:p>
                  </a:txBody>
                  <a:tcPr marL="6985" marR="6985" marT="3493" marB="3493" anchor="ctr"/>
                </a:tc>
                <a:tc>
                  <a:txBody>
                    <a:bodyPr/>
                    <a:lstStyle/>
                    <a:p>
                      <a:r>
                        <a:rPr lang="en-GB" sz="1000" dirty="0"/>
                        <a:t>- Children with FAS often experience difficulty regulating their emotions, especially in response to sensory overload. </a:t>
                      </a:r>
                      <a:br>
                        <a:rPr lang="en-GB" sz="1000" dirty="0"/>
                      </a:br>
                      <a:r>
                        <a:rPr lang="en-GB" sz="1000" dirty="0"/>
                        <a:t>- </a:t>
                      </a:r>
                      <a:r>
                        <a:rPr lang="en-GB" sz="1000" b="1" dirty="0"/>
                        <a:t>Sensory overload</a:t>
                      </a:r>
                      <a:r>
                        <a:rPr lang="en-GB" sz="1000" dirty="0"/>
                        <a:t> (e.g., too much noise, strong smells) can lead to meltdowns, anxiety, frustration, or withdrawal. </a:t>
                      </a:r>
                      <a:br>
                        <a:rPr lang="en-GB" sz="1000" dirty="0"/>
                      </a:br>
                      <a:r>
                        <a:rPr lang="en-GB" sz="1000" dirty="0"/>
                        <a:t>- Difficulty calming down after sensory overload may result in long recovery times and emotional distress.</a:t>
                      </a:r>
                    </a:p>
                  </a:txBody>
                  <a:tcPr marL="6985" marR="6985" marT="3493" marB="3493" anchor="ctr"/>
                </a:tc>
                <a:extLst>
                  <a:ext uri="{0D108BD9-81ED-4DB2-BD59-A6C34878D82A}">
                    <a16:rowId xmlns:a16="http://schemas.microsoft.com/office/drawing/2014/main" val="1388039858"/>
                  </a:ext>
                </a:extLst>
              </a:tr>
              <a:tr h="616987">
                <a:tc>
                  <a:txBody>
                    <a:bodyPr/>
                    <a:lstStyle/>
                    <a:p>
                      <a:r>
                        <a:rPr lang="en-GB" sz="1000" b="1" dirty="0"/>
                        <a:t>Hyperactivity and Impulsivity</a:t>
                      </a:r>
                      <a:endParaRPr lang="en-GB" sz="1000" dirty="0"/>
                    </a:p>
                  </a:txBody>
                  <a:tcPr marL="6985" marR="6985" marT="3493" marB="3493" anchor="ctr"/>
                </a:tc>
                <a:tc>
                  <a:txBody>
                    <a:bodyPr/>
                    <a:lstStyle/>
                    <a:p>
                      <a:r>
                        <a:rPr lang="en-GB" sz="1000" dirty="0"/>
                        <a:t>- FAS is often linked to </a:t>
                      </a:r>
                      <a:r>
                        <a:rPr lang="en-GB" sz="1000" b="1" dirty="0"/>
                        <a:t>hyperactivity</a:t>
                      </a:r>
                      <a:r>
                        <a:rPr lang="en-GB" sz="1000" dirty="0"/>
                        <a:t> and </a:t>
                      </a:r>
                      <a:r>
                        <a:rPr lang="en-GB" sz="1000" b="1" dirty="0"/>
                        <a:t>impulsivity</a:t>
                      </a:r>
                      <a:r>
                        <a:rPr lang="en-GB" sz="1000" dirty="0"/>
                        <a:t>, which can be exacerbated by sensory processing difficulties. </a:t>
                      </a:r>
                      <a:br>
                        <a:rPr lang="en-GB" sz="1000" dirty="0"/>
                      </a:br>
                      <a:r>
                        <a:rPr lang="en-GB" sz="1000" dirty="0"/>
                        <a:t>- Children may become overstimulated by their environment, leading to excessive movement, difficulty focusing, and impulsive behaviour's like touching objects or interrupting others.</a:t>
                      </a:r>
                    </a:p>
                  </a:txBody>
                  <a:tcPr marL="6985" marR="6985" marT="3493" marB="3493" anchor="ctr"/>
                </a:tc>
                <a:extLst>
                  <a:ext uri="{0D108BD9-81ED-4DB2-BD59-A6C34878D82A}">
                    <a16:rowId xmlns:a16="http://schemas.microsoft.com/office/drawing/2014/main" val="459744114"/>
                  </a:ext>
                </a:extLst>
              </a:tr>
              <a:tr h="616987">
                <a:tc>
                  <a:txBody>
                    <a:bodyPr/>
                    <a:lstStyle/>
                    <a:p>
                      <a:r>
                        <a:rPr lang="en-GB" sz="1000" b="1" dirty="0"/>
                        <a:t>Sleep Difficulties</a:t>
                      </a:r>
                      <a:endParaRPr lang="en-GB" sz="1000" dirty="0"/>
                    </a:p>
                  </a:txBody>
                  <a:tcPr marL="6985" marR="6985" marT="3493" marB="3493" anchor="ctr"/>
                </a:tc>
                <a:tc>
                  <a:txBody>
                    <a:bodyPr/>
                    <a:lstStyle/>
                    <a:p>
                      <a:r>
                        <a:rPr lang="en-GB" sz="1000" dirty="0"/>
                        <a:t>- Sensory processing difficulties can contribute to </a:t>
                      </a:r>
                      <a:r>
                        <a:rPr lang="en-GB" sz="1000" b="1" dirty="0"/>
                        <a:t>sleep problems</a:t>
                      </a:r>
                      <a:r>
                        <a:rPr lang="en-GB" sz="1000" dirty="0"/>
                        <a:t>, which are common in children with FAS. </a:t>
                      </a:r>
                      <a:br>
                        <a:rPr lang="en-GB" sz="1000" dirty="0"/>
                      </a:br>
                      <a:r>
                        <a:rPr lang="en-GB" sz="1000" dirty="0"/>
                        <a:t>- These may include sensitivity to light, sounds, or textures (e.g., bed sheets) that make it hard to fall asleep or stay asleep. </a:t>
                      </a:r>
                      <a:br>
                        <a:rPr lang="en-GB" sz="1000" dirty="0"/>
                      </a:br>
                      <a:r>
                        <a:rPr lang="en-GB" sz="1000" dirty="0"/>
                        <a:t>- Hyperarousal due to sensory sensitivities can result in restlessness or difficulty winding down before bedtime.</a:t>
                      </a:r>
                    </a:p>
                  </a:txBody>
                  <a:tcPr marL="6985" marR="6985" marT="3493" marB="3493" anchor="ctr"/>
                </a:tc>
                <a:extLst>
                  <a:ext uri="{0D108BD9-81ED-4DB2-BD59-A6C34878D82A}">
                    <a16:rowId xmlns:a16="http://schemas.microsoft.com/office/drawing/2014/main" val="217589250"/>
                  </a:ext>
                </a:extLst>
              </a:tr>
              <a:tr h="616987">
                <a:tc>
                  <a:txBody>
                    <a:bodyPr/>
                    <a:lstStyle/>
                    <a:p>
                      <a:r>
                        <a:rPr lang="en-GB" sz="1000" b="1" dirty="0"/>
                        <a:t>Difficulty with Self-Care</a:t>
                      </a:r>
                      <a:endParaRPr lang="en-GB" sz="1000" dirty="0"/>
                    </a:p>
                  </a:txBody>
                  <a:tcPr marL="6985" marR="6985" marT="3493" marB="3493" anchor="ctr"/>
                </a:tc>
                <a:tc>
                  <a:txBody>
                    <a:bodyPr/>
                    <a:lstStyle/>
                    <a:p>
                      <a:r>
                        <a:rPr lang="en-GB" sz="1000" dirty="0"/>
                        <a:t>- Children with FAS may struggle with sensory-related self-care tasks such as: brushing teeth (sensitivity to the toothbrush or toothpaste), bathing (temperature, water pressure), or wearing certain types of clothing (tags, fabric textures). </a:t>
                      </a:r>
                      <a:br>
                        <a:rPr lang="en-GB" sz="1000" dirty="0"/>
                      </a:br>
                      <a:r>
                        <a:rPr lang="en-GB" sz="1000" dirty="0"/>
                        <a:t>- Picky eating is also common, often driven by aversions to certain food textures, smells, or Flavors.</a:t>
                      </a:r>
                    </a:p>
                  </a:txBody>
                  <a:tcPr marL="6985" marR="6985" marT="3493" marB="3493" anchor="ctr"/>
                </a:tc>
                <a:extLst>
                  <a:ext uri="{0D108BD9-81ED-4DB2-BD59-A6C34878D82A}">
                    <a16:rowId xmlns:a16="http://schemas.microsoft.com/office/drawing/2014/main" val="2736937200"/>
                  </a:ext>
                </a:extLst>
              </a:tr>
            </a:tbl>
          </a:graphicData>
        </a:graphic>
      </p:graphicFrame>
    </p:spTree>
    <p:extLst>
      <p:ext uri="{BB962C8B-B14F-4D97-AF65-F5344CB8AC3E}">
        <p14:creationId xmlns:p14="http://schemas.microsoft.com/office/powerpoint/2010/main" val="38550512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ACCD-8EAD-3ED9-9914-A35E1FA67627}"/>
              </a:ext>
            </a:extLst>
          </p:cNvPr>
          <p:cNvSpPr>
            <a:spLocks noGrp="1"/>
          </p:cNvSpPr>
          <p:nvPr>
            <p:ph type="title"/>
          </p:nvPr>
        </p:nvSpPr>
        <p:spPr/>
        <p:txBody>
          <a:bodyPr/>
          <a:lstStyle/>
          <a:p>
            <a:r>
              <a:rPr lang="en-US" dirty="0"/>
              <a:t>Professional Code of Conduct</a:t>
            </a:r>
          </a:p>
        </p:txBody>
      </p:sp>
      <p:graphicFrame>
        <p:nvGraphicFramePr>
          <p:cNvPr id="25" name="Content Placeholder 2">
            <a:extLst>
              <a:ext uri="{FF2B5EF4-FFF2-40B4-BE49-F238E27FC236}">
                <a16:creationId xmlns:a16="http://schemas.microsoft.com/office/drawing/2014/main" id="{5651BF7E-7D4E-035D-B2BB-8E19168FBC77}"/>
              </a:ext>
            </a:extLst>
          </p:cNvPr>
          <p:cNvGraphicFramePr>
            <a:graphicFrameLocks noGrp="1"/>
          </p:cNvGraphicFramePr>
          <p:nvPr>
            <p:ph idx="1"/>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99022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B4A4B-0320-200D-23E8-DDA74E531191}"/>
              </a:ext>
            </a:extLst>
          </p:cNvPr>
          <p:cNvSpPr>
            <a:spLocks noGrp="1"/>
          </p:cNvSpPr>
          <p:nvPr>
            <p:ph type="title"/>
          </p:nvPr>
        </p:nvSpPr>
        <p:spPr>
          <a:xfrm>
            <a:off x="680321" y="753228"/>
            <a:ext cx="9613861" cy="1080938"/>
          </a:xfrm>
        </p:spPr>
        <p:txBody>
          <a:bodyPr>
            <a:normAutofit/>
          </a:bodyPr>
          <a:lstStyle/>
          <a:p>
            <a:r>
              <a:rPr lang="en-GB" sz="2300" b="0" i="0" u="none" strike="noStrike" dirty="0">
                <a:effectLst/>
                <a:latin typeface="Söhne"/>
              </a:rPr>
              <a:t>Professional boundaries in therapeutic relationships encompass various aspects of the practitioner-client relationship, including:</a:t>
            </a:r>
            <a:br>
              <a:rPr lang="en-GB" sz="2300" b="0" i="0" u="none" strike="noStrike" dirty="0">
                <a:effectLst/>
                <a:latin typeface="Söhne"/>
              </a:rPr>
            </a:br>
            <a:endParaRPr lang="en-US" sz="2300" dirty="0"/>
          </a:p>
        </p:txBody>
      </p:sp>
      <p:graphicFrame>
        <p:nvGraphicFramePr>
          <p:cNvPr id="26" name="Content Placeholder 2">
            <a:extLst>
              <a:ext uri="{FF2B5EF4-FFF2-40B4-BE49-F238E27FC236}">
                <a16:creationId xmlns:a16="http://schemas.microsoft.com/office/drawing/2014/main" id="{55601E39-D955-ACD9-98B8-312AC1BD6440}"/>
              </a:ext>
            </a:extLst>
          </p:cNvPr>
          <p:cNvGraphicFramePr>
            <a:graphicFrameLocks noGrp="1"/>
          </p:cNvGraphicFramePr>
          <p:nvPr>
            <p:ph idx="1"/>
          </p:nvPr>
        </p:nvGraphicFramePr>
        <p:xfrm>
          <a:off x="681038" y="2427478"/>
          <a:ext cx="9433453" cy="3160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ADC8729E-B9EE-5BFD-9623-7799753B93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103460" y="1009833"/>
            <a:ext cx="567728" cy="567728"/>
          </a:xfrm>
          <a:prstGeom prst="rect">
            <a:avLst/>
          </a:prstGeom>
        </p:spPr>
      </p:pic>
    </p:spTree>
    <p:extLst>
      <p:ext uri="{BB962C8B-B14F-4D97-AF65-F5344CB8AC3E}">
        <p14:creationId xmlns:p14="http://schemas.microsoft.com/office/powerpoint/2010/main" val="16820141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E2158-9D32-A41D-DAF3-D3B0D186F7B1}"/>
              </a:ext>
            </a:extLst>
          </p:cNvPr>
          <p:cNvSpPr>
            <a:spLocks noGrp="1"/>
          </p:cNvSpPr>
          <p:nvPr>
            <p:ph type="title"/>
          </p:nvPr>
        </p:nvSpPr>
        <p:spPr/>
        <p:txBody>
          <a:bodyPr>
            <a:normAutofit fontScale="90000"/>
          </a:bodyPr>
          <a:lstStyle/>
          <a:p>
            <a:r>
              <a:rPr lang="en-GB" b="0" i="0" u="none" strike="noStrike" dirty="0">
                <a:effectLst/>
                <a:latin typeface="Söhne"/>
              </a:rPr>
              <a:t>Professional boundaries are crucial for several reasons:</a:t>
            </a:r>
            <a:br>
              <a:rPr lang="en-GB" b="0" i="0" u="none" strike="noStrike" dirty="0">
                <a:effectLst/>
                <a:latin typeface="Söhne"/>
              </a:rPr>
            </a:br>
            <a:endParaRPr lang="en-US" dirty="0"/>
          </a:p>
        </p:txBody>
      </p:sp>
      <p:graphicFrame>
        <p:nvGraphicFramePr>
          <p:cNvPr id="23" name="Content Placeholder 2">
            <a:extLst>
              <a:ext uri="{FF2B5EF4-FFF2-40B4-BE49-F238E27FC236}">
                <a16:creationId xmlns:a16="http://schemas.microsoft.com/office/drawing/2014/main" id="{DFF419BC-75E4-71E6-9BBC-E70AFD162124}"/>
              </a:ext>
            </a:extLst>
          </p:cNvPr>
          <p:cNvGraphicFramePr>
            <a:graphicFrameLocks noGrp="1"/>
          </p:cNvGraphicFramePr>
          <p:nvPr>
            <p:ph idx="1"/>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Graphic 2" descr="Closed book with solid fill">
            <a:extLst>
              <a:ext uri="{FF2B5EF4-FFF2-40B4-BE49-F238E27FC236}">
                <a16:creationId xmlns:a16="http://schemas.microsoft.com/office/drawing/2014/main" id="{01FA661A-9044-3FFA-A38F-4D97C2B59B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227815" y="1009833"/>
            <a:ext cx="567728" cy="567728"/>
          </a:xfrm>
          <a:prstGeom prst="rect">
            <a:avLst/>
          </a:prstGeom>
        </p:spPr>
      </p:pic>
    </p:spTree>
    <p:extLst>
      <p:ext uri="{BB962C8B-B14F-4D97-AF65-F5344CB8AC3E}">
        <p14:creationId xmlns:p14="http://schemas.microsoft.com/office/powerpoint/2010/main" val="41909216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96D4A-877D-A142-AE02-08AAA10DCE40}"/>
              </a:ext>
            </a:extLst>
          </p:cNvPr>
          <p:cNvSpPr>
            <a:spLocks noGrp="1"/>
          </p:cNvSpPr>
          <p:nvPr>
            <p:ph type="ctrTitle"/>
          </p:nvPr>
        </p:nvSpPr>
        <p:spPr>
          <a:xfrm>
            <a:off x="680321" y="753228"/>
            <a:ext cx="7087552" cy="1080938"/>
          </a:xfrm>
        </p:spPr>
        <p:txBody>
          <a:bodyPr vert="horz" lIns="91440" tIns="45720" rIns="91440" bIns="45720" rtlCol="0" anchor="ctr">
            <a:normAutofit/>
          </a:bodyPr>
          <a:lstStyle/>
          <a:p>
            <a:pPr algn="l"/>
            <a:r>
              <a:rPr lang="en-US" sz="3600" dirty="0"/>
              <a:t>Next steps…</a:t>
            </a:r>
          </a:p>
        </p:txBody>
      </p:sp>
      <p:sp>
        <p:nvSpPr>
          <p:cNvPr id="3" name="Subtitle 2">
            <a:extLst>
              <a:ext uri="{FF2B5EF4-FFF2-40B4-BE49-F238E27FC236}">
                <a16:creationId xmlns:a16="http://schemas.microsoft.com/office/drawing/2014/main" id="{22FBDEAC-B149-B145-969E-BF767AE733BB}"/>
              </a:ext>
            </a:extLst>
          </p:cNvPr>
          <p:cNvSpPr>
            <a:spLocks noGrp="1"/>
          </p:cNvSpPr>
          <p:nvPr>
            <p:ph type="subTitle" idx="1"/>
          </p:nvPr>
        </p:nvSpPr>
        <p:spPr>
          <a:xfrm>
            <a:off x="680321" y="2336873"/>
            <a:ext cx="6423211" cy="3599316"/>
          </a:xfrm>
        </p:spPr>
        <p:txBody>
          <a:bodyPr vert="horz" lIns="91440" tIns="45720" rIns="91440" bIns="45720" rtlCol="0">
            <a:normAutofit/>
          </a:bodyPr>
          <a:lstStyle/>
          <a:p>
            <a:pPr marL="114300" indent="-228600" algn="l">
              <a:buClr>
                <a:srgbClr val="FFFF00"/>
              </a:buClr>
              <a:buFont typeface="Arial" panose="020B0604020202020204" pitchFamily="34" charset="0"/>
              <a:buChar char="•"/>
            </a:pPr>
            <a:endParaRPr lang="en-US" dirty="0"/>
          </a:p>
          <a:p>
            <a:pPr marL="114300" indent="-228600" algn="l">
              <a:buClr>
                <a:srgbClr val="FFFF00"/>
              </a:buClr>
              <a:buFont typeface="Arial" panose="020B0604020202020204" pitchFamily="34" charset="0"/>
              <a:buChar char="•"/>
            </a:pPr>
            <a:r>
              <a:rPr lang="en-US" dirty="0">
                <a:hlinkClick r:id="rId3"/>
              </a:rPr>
              <a:t>contact@bsensory.org</a:t>
            </a:r>
            <a:endParaRPr lang="en-US" dirty="0"/>
          </a:p>
          <a:p>
            <a:pPr marL="342900" indent="-228600" algn="l">
              <a:buClr>
                <a:srgbClr val="FFFF00"/>
              </a:buClr>
              <a:buFont typeface="Arial" panose="020B0604020202020204" pitchFamily="34" charset="0"/>
              <a:buChar char="•"/>
            </a:pPr>
            <a:r>
              <a:rPr lang="en-US" dirty="0"/>
              <a:t>Sign up to </a:t>
            </a:r>
            <a:r>
              <a:rPr lang="en-US" dirty="0" err="1"/>
              <a:t>www.bsensory.org</a:t>
            </a:r>
            <a:endParaRPr lang="en-US" dirty="0"/>
          </a:p>
          <a:p>
            <a:pPr marL="342900" indent="-228600" algn="l">
              <a:buClr>
                <a:srgbClr val="FFFF00"/>
              </a:buClr>
              <a:buFont typeface="Arial" panose="020B0604020202020204" pitchFamily="34" charset="0"/>
              <a:buChar char="•"/>
            </a:pPr>
            <a:r>
              <a:rPr lang="en-US" dirty="0"/>
              <a:t>Please give feedback on the feedback form</a:t>
            </a:r>
          </a:p>
          <a:p>
            <a:pPr marL="342900" indent="-228600" algn="l">
              <a:buClr>
                <a:srgbClr val="FFFF00"/>
              </a:buClr>
              <a:buFont typeface="Arial" panose="020B0604020202020204" pitchFamily="34" charset="0"/>
              <a:buChar char="•"/>
            </a:pPr>
            <a:r>
              <a:rPr lang="en-US" dirty="0"/>
              <a:t>Follow on Facebook and Instagram</a:t>
            </a:r>
          </a:p>
          <a:p>
            <a:pPr marL="342900" indent="-228600" algn="l">
              <a:buClr>
                <a:srgbClr val="FFFF00"/>
              </a:buClr>
              <a:buFont typeface="Arial" panose="020B0604020202020204" pitchFamily="34" charset="0"/>
              <a:buChar char="•"/>
            </a:pPr>
            <a:r>
              <a:rPr lang="en-US" dirty="0"/>
              <a:t>Email for consultancy</a:t>
            </a:r>
          </a:p>
          <a:p>
            <a:pPr marL="342900" indent="-228600" algn="l">
              <a:buClr>
                <a:srgbClr val="FFFF00"/>
              </a:buClr>
              <a:buFont typeface="Arial" panose="020B0604020202020204" pitchFamily="34" charset="0"/>
              <a:buChar char="•"/>
            </a:pPr>
            <a:r>
              <a:rPr lang="en-US" dirty="0"/>
              <a:t>More training? Visit </a:t>
            </a:r>
            <a:r>
              <a:rPr lang="en-US" dirty="0">
                <a:hlinkClick r:id="rId4"/>
              </a:rPr>
              <a:t>www.bsensory.org</a:t>
            </a:r>
            <a:r>
              <a:rPr lang="en-US" dirty="0"/>
              <a:t> for more courses</a:t>
            </a:r>
          </a:p>
        </p:txBody>
      </p:sp>
      <p:pic>
        <p:nvPicPr>
          <p:cNvPr id="7" name="Picture 6" descr="A logo with a bee flying&#10;&#10;Description automatically generated">
            <a:extLst>
              <a:ext uri="{FF2B5EF4-FFF2-40B4-BE49-F238E27FC236}">
                <a16:creationId xmlns:a16="http://schemas.microsoft.com/office/drawing/2014/main" id="{4ECDFBE5-B4EF-1689-81B2-4E45027F1BA2}"/>
              </a:ext>
            </a:extLst>
          </p:cNvPr>
          <p:cNvPicPr>
            <a:picLocks noChangeAspect="1"/>
          </p:cNvPicPr>
          <p:nvPr/>
        </p:nvPicPr>
        <p:blipFill rotWithShape="1">
          <a:blip r:embed="rId5"/>
          <a:srcRect t="8099" r="2" b="2"/>
          <a:stretch/>
        </p:blipFill>
        <p:spPr>
          <a:xfrm>
            <a:off x="8804023" y="955591"/>
            <a:ext cx="2234567" cy="2313899"/>
          </a:xfrm>
          <a:prstGeom prst="rect">
            <a:avLst/>
          </a:prstGeom>
          <a:ln>
            <a:noFill/>
          </a:ln>
          <a:effectLst/>
        </p:spPr>
      </p:pic>
      <p:pic>
        <p:nvPicPr>
          <p:cNvPr id="5" name="Picture 4" descr="Arrow&#10;&#10;Description automatically generated">
            <a:extLst>
              <a:ext uri="{FF2B5EF4-FFF2-40B4-BE49-F238E27FC236}">
                <a16:creationId xmlns:a16="http://schemas.microsoft.com/office/drawing/2014/main" id="{D4F4DCAA-81BA-4D60-A696-A49F3832EE83}"/>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t="11322" r="-1" b="20944"/>
          <a:stretch/>
        </p:blipFill>
        <p:spPr>
          <a:xfrm>
            <a:off x="8568156" y="3591224"/>
            <a:ext cx="2704363" cy="1731008"/>
          </a:xfrm>
          <a:prstGeom prst="rect">
            <a:avLst/>
          </a:prstGeom>
        </p:spPr>
      </p:pic>
    </p:spTree>
    <p:extLst>
      <p:ext uri="{BB962C8B-B14F-4D97-AF65-F5344CB8AC3E}">
        <p14:creationId xmlns:p14="http://schemas.microsoft.com/office/powerpoint/2010/main" val="23443328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B6ABAE6-BDE1-2CAB-07B6-3742A1882E33}"/>
              </a:ext>
            </a:extLst>
          </p:cNvPr>
          <p:cNvGraphicFramePr>
            <a:graphicFrameLocks noGrp="1"/>
          </p:cNvGraphicFramePr>
          <p:nvPr>
            <p:ph idx="1"/>
          </p:nvPr>
        </p:nvGraphicFramePr>
        <p:xfrm>
          <a:off x="0" y="82446"/>
          <a:ext cx="12192000" cy="6957872"/>
        </p:xfrm>
        <a:graphic>
          <a:graphicData uri="http://schemas.openxmlformats.org/drawingml/2006/table">
            <a:tbl>
              <a:tblPr>
                <a:tableStyleId>{3C2FFA5D-87B4-456A-9821-1D502468CF0F}</a:tableStyleId>
              </a:tblPr>
              <a:tblGrid>
                <a:gridCol w="3020993">
                  <a:extLst>
                    <a:ext uri="{9D8B030D-6E8A-4147-A177-3AD203B41FA5}">
                      <a16:colId xmlns:a16="http://schemas.microsoft.com/office/drawing/2014/main" val="3573821718"/>
                    </a:ext>
                  </a:extLst>
                </a:gridCol>
                <a:gridCol w="9171007">
                  <a:extLst>
                    <a:ext uri="{9D8B030D-6E8A-4147-A177-3AD203B41FA5}">
                      <a16:colId xmlns:a16="http://schemas.microsoft.com/office/drawing/2014/main" val="3630135512"/>
                    </a:ext>
                  </a:extLst>
                </a:gridCol>
              </a:tblGrid>
              <a:tr h="160555">
                <a:tc>
                  <a:txBody>
                    <a:bodyPr/>
                    <a:lstStyle/>
                    <a:p>
                      <a:r>
                        <a:rPr lang="en-GB" sz="1100" b="1" dirty="0"/>
                        <a:t>Aspect of Sensory Processing</a:t>
                      </a:r>
                      <a:endParaRPr lang="en-GB" sz="1100" dirty="0"/>
                    </a:p>
                  </a:txBody>
                  <a:tcPr marL="12036" marR="12036" marT="6018" marB="6018" anchor="ctr"/>
                </a:tc>
                <a:tc>
                  <a:txBody>
                    <a:bodyPr/>
                    <a:lstStyle/>
                    <a:p>
                      <a:r>
                        <a:rPr lang="en-GB" sz="1100" b="1" dirty="0"/>
                        <a:t>Impact of Tourette Syndrome (TS) on Sensory Processing</a:t>
                      </a:r>
                      <a:endParaRPr lang="en-GB" sz="1100" dirty="0"/>
                    </a:p>
                  </a:txBody>
                  <a:tcPr marL="12036" marR="12036" marT="6018" marB="6018" anchor="ctr"/>
                </a:tc>
                <a:extLst>
                  <a:ext uri="{0D108BD9-81ED-4DB2-BD59-A6C34878D82A}">
                    <a16:rowId xmlns:a16="http://schemas.microsoft.com/office/drawing/2014/main" val="3229214912"/>
                  </a:ext>
                </a:extLst>
              </a:tr>
              <a:tr h="711030">
                <a:tc>
                  <a:txBody>
                    <a:bodyPr/>
                    <a:lstStyle/>
                    <a:p>
                      <a:r>
                        <a:rPr lang="en-GB" sz="1100" b="1" dirty="0"/>
                        <a:t>Premonitory Sensory Urges</a:t>
                      </a:r>
                      <a:endParaRPr lang="en-GB" sz="1100" dirty="0"/>
                    </a:p>
                  </a:txBody>
                  <a:tcPr marL="12036" marR="12036" marT="6018" marB="6018" anchor="ctr"/>
                </a:tc>
                <a:tc>
                  <a:txBody>
                    <a:bodyPr/>
                    <a:lstStyle/>
                    <a:p>
                      <a:r>
                        <a:rPr lang="en-GB" sz="1100" dirty="0"/>
                        <a:t>- One of the most common sensory experiences in TS is the </a:t>
                      </a:r>
                      <a:r>
                        <a:rPr lang="en-GB" sz="1100" b="1" dirty="0"/>
                        <a:t>premonitory urge</a:t>
                      </a:r>
                      <a:r>
                        <a:rPr lang="en-GB" sz="1100" dirty="0"/>
                        <a:t>, a sensation that builds up in certain body parts and feels uncomfortable until a tic is performed. </a:t>
                      </a:r>
                      <a:br>
                        <a:rPr lang="en-GB" sz="1100" dirty="0"/>
                      </a:br>
                      <a:r>
                        <a:rPr lang="en-GB" sz="1100" dirty="0"/>
                        <a:t>- This sensation is often described as itching, tension, pressure, or tingling, and is a sensory signal that precedes a tic. The urge typically feels stronger until the tic is released, providing temporary relief.</a:t>
                      </a:r>
                    </a:p>
                  </a:txBody>
                  <a:tcPr marL="12036" marR="12036" marT="6018" marB="6018" anchor="ctr"/>
                </a:tc>
                <a:extLst>
                  <a:ext uri="{0D108BD9-81ED-4DB2-BD59-A6C34878D82A}">
                    <a16:rowId xmlns:a16="http://schemas.microsoft.com/office/drawing/2014/main" val="1885949127"/>
                  </a:ext>
                </a:extLst>
              </a:tr>
              <a:tr h="711030">
                <a:tc>
                  <a:txBody>
                    <a:bodyPr/>
                    <a:lstStyle/>
                    <a:p>
                      <a:r>
                        <a:rPr lang="en-GB" sz="1100" b="1" dirty="0"/>
                        <a:t>Over-Responsiveness (Hypersensitivity)</a:t>
                      </a:r>
                      <a:endParaRPr lang="en-GB" sz="1100" dirty="0"/>
                    </a:p>
                  </a:txBody>
                  <a:tcPr marL="12036" marR="12036" marT="6018" marB="6018" anchor="ctr"/>
                </a:tc>
                <a:tc>
                  <a:txBody>
                    <a:bodyPr/>
                    <a:lstStyle/>
                    <a:p>
                      <a:r>
                        <a:rPr lang="en-GB" sz="1100" dirty="0"/>
                        <a:t>- Individuals with TS may be hypersensitive to sensory input, reacting strongly to things like loud noises, certain textures, or bright lights. </a:t>
                      </a:r>
                      <a:br>
                        <a:rPr lang="en-GB" sz="1100" dirty="0"/>
                      </a:br>
                      <a:r>
                        <a:rPr lang="en-GB" sz="1100" dirty="0"/>
                        <a:t>- This can lead to anxiety or discomfort in sensory-rich environments, causing agitation or even triggering tics. </a:t>
                      </a:r>
                      <a:br>
                        <a:rPr lang="en-GB" sz="1100" dirty="0"/>
                      </a:br>
                      <a:r>
                        <a:rPr lang="en-GB" sz="1100" dirty="0"/>
                        <a:t>- For example, sensory overload in busy environments (e.g., crowded classrooms) can make tics worse.</a:t>
                      </a:r>
                    </a:p>
                  </a:txBody>
                  <a:tcPr marL="12036" marR="12036" marT="6018" marB="6018" anchor="ctr"/>
                </a:tc>
                <a:extLst>
                  <a:ext uri="{0D108BD9-81ED-4DB2-BD59-A6C34878D82A}">
                    <a16:rowId xmlns:a16="http://schemas.microsoft.com/office/drawing/2014/main" val="3139654238"/>
                  </a:ext>
                </a:extLst>
              </a:tr>
              <a:tr h="779839">
                <a:tc>
                  <a:txBody>
                    <a:bodyPr/>
                    <a:lstStyle/>
                    <a:p>
                      <a:r>
                        <a:rPr lang="en-GB" sz="1100" b="1" dirty="0"/>
                        <a:t>Under-Responsiveness (Hyposensitivity)</a:t>
                      </a:r>
                      <a:endParaRPr lang="en-GB" sz="1100" dirty="0"/>
                    </a:p>
                  </a:txBody>
                  <a:tcPr marL="12036" marR="12036" marT="6018" marB="6018" anchor="ctr"/>
                </a:tc>
                <a:tc>
                  <a:txBody>
                    <a:bodyPr/>
                    <a:lstStyle/>
                    <a:p>
                      <a:r>
                        <a:rPr lang="en-GB" sz="1100" dirty="0"/>
                        <a:t>- Some individuals with TS may have reduced awareness of certain sensory stimuli, leading them to seek more intense sensory input (e.g., moving, touching objects). </a:t>
                      </a:r>
                      <a:br>
                        <a:rPr lang="en-GB" sz="1100" dirty="0"/>
                      </a:br>
                      <a:r>
                        <a:rPr lang="en-GB" sz="1100" dirty="0"/>
                        <a:t>- This sensory-seeking behaviour may overlap with motor tics, as both are responses to a need for more sensory stimulation. </a:t>
                      </a:r>
                      <a:br>
                        <a:rPr lang="en-GB" sz="1100" dirty="0"/>
                      </a:br>
                      <a:r>
                        <a:rPr lang="en-GB" sz="1100" dirty="0"/>
                        <a:t>- In these cases, children may fidget, make loud noises, or engage in other sensory-seeking actions.</a:t>
                      </a:r>
                    </a:p>
                  </a:txBody>
                  <a:tcPr marL="12036" marR="12036" marT="6018" marB="6018" anchor="ctr"/>
                </a:tc>
                <a:extLst>
                  <a:ext uri="{0D108BD9-81ED-4DB2-BD59-A6C34878D82A}">
                    <a16:rowId xmlns:a16="http://schemas.microsoft.com/office/drawing/2014/main" val="130123120"/>
                  </a:ext>
                </a:extLst>
              </a:tr>
              <a:tr h="642221">
                <a:tc>
                  <a:txBody>
                    <a:bodyPr/>
                    <a:lstStyle/>
                    <a:p>
                      <a:r>
                        <a:rPr lang="en-GB" sz="1100" b="1" dirty="0"/>
                        <a:t>Tic-Induced Sensory Sensitivities</a:t>
                      </a:r>
                      <a:endParaRPr lang="en-GB" sz="1100" dirty="0"/>
                    </a:p>
                  </a:txBody>
                  <a:tcPr marL="12036" marR="12036" marT="6018" marB="6018" anchor="ctr"/>
                </a:tc>
                <a:tc>
                  <a:txBody>
                    <a:bodyPr/>
                    <a:lstStyle/>
                    <a:p>
                      <a:r>
                        <a:rPr lang="en-GB" sz="1100" dirty="0"/>
                        <a:t>- The repetitive nature of tics can lead to increased sensitivity in areas of the body affected by tics. For example, a repetitive facial tic might make the skin around the face more sensitive to touch. </a:t>
                      </a:r>
                      <a:br>
                        <a:rPr lang="en-GB" sz="1100" dirty="0"/>
                      </a:br>
                      <a:r>
                        <a:rPr lang="en-GB" sz="1100" dirty="0"/>
                        <a:t>- This sensitivity can create a feedback loop where the discomfort caused by the tic increases the frequency or intensity of the tic.</a:t>
                      </a:r>
                    </a:p>
                  </a:txBody>
                  <a:tcPr marL="12036" marR="12036" marT="6018" marB="6018" anchor="ctr"/>
                </a:tc>
                <a:extLst>
                  <a:ext uri="{0D108BD9-81ED-4DB2-BD59-A6C34878D82A}">
                    <a16:rowId xmlns:a16="http://schemas.microsoft.com/office/drawing/2014/main" val="3954053879"/>
                  </a:ext>
                </a:extLst>
              </a:tr>
              <a:tr h="642221">
                <a:tc>
                  <a:txBody>
                    <a:bodyPr/>
                    <a:lstStyle/>
                    <a:p>
                      <a:r>
                        <a:rPr lang="en-GB" sz="1100" b="1" dirty="0"/>
                        <a:t>Sensory-Seeking Behaviours</a:t>
                      </a:r>
                      <a:endParaRPr lang="en-GB" sz="1100" dirty="0"/>
                    </a:p>
                  </a:txBody>
                  <a:tcPr marL="12036" marR="12036" marT="6018" marB="6018" anchor="ctr"/>
                </a:tc>
                <a:tc>
                  <a:txBody>
                    <a:bodyPr/>
                    <a:lstStyle/>
                    <a:p>
                      <a:r>
                        <a:rPr lang="en-GB" sz="1100" dirty="0"/>
                        <a:t>- Many individuals with TS engage in </a:t>
                      </a:r>
                      <a:r>
                        <a:rPr lang="en-GB" sz="1100" b="1" dirty="0"/>
                        <a:t>sensory-seeking behaviour's</a:t>
                      </a:r>
                      <a:r>
                        <a:rPr lang="en-GB" sz="1100" dirty="0"/>
                        <a:t> (e.g., rocking, touching objects, or making loud noises) to self-regulate their sensory system. </a:t>
                      </a:r>
                      <a:br>
                        <a:rPr lang="en-GB" sz="1100" dirty="0"/>
                      </a:br>
                      <a:r>
                        <a:rPr lang="en-GB" sz="1100" dirty="0"/>
                        <a:t>- These behaviour's can help them cope with sensory under-responsiveness or premonitory urges. For instance, rubbing certain textures might provide relief from a premonitory urge.</a:t>
                      </a:r>
                    </a:p>
                  </a:txBody>
                  <a:tcPr marL="12036" marR="12036" marT="6018" marB="6018" anchor="ctr"/>
                </a:tc>
                <a:extLst>
                  <a:ext uri="{0D108BD9-81ED-4DB2-BD59-A6C34878D82A}">
                    <a16:rowId xmlns:a16="http://schemas.microsoft.com/office/drawing/2014/main" val="2908390098"/>
                  </a:ext>
                </a:extLst>
              </a:tr>
              <a:tr h="642221">
                <a:tc>
                  <a:txBody>
                    <a:bodyPr/>
                    <a:lstStyle/>
                    <a:p>
                      <a:r>
                        <a:rPr lang="en-GB" sz="1100" b="1" dirty="0"/>
                        <a:t>Difficulty with Sensory Discrimination</a:t>
                      </a:r>
                      <a:endParaRPr lang="en-GB" sz="1100" dirty="0"/>
                    </a:p>
                  </a:txBody>
                  <a:tcPr marL="12036" marR="12036" marT="6018" marB="6018" anchor="ctr"/>
                </a:tc>
                <a:tc>
                  <a:txBody>
                    <a:bodyPr/>
                    <a:lstStyle/>
                    <a:p>
                      <a:r>
                        <a:rPr lang="en-GB" sz="1100" dirty="0"/>
                        <a:t>- People with TS may struggle to distinguish between different sensory inputs, such as separating background noise from important sounds or identifying tactile sensations. </a:t>
                      </a:r>
                      <a:br>
                        <a:rPr lang="en-GB" sz="1100" dirty="0"/>
                      </a:br>
                      <a:r>
                        <a:rPr lang="en-GB" sz="1100" dirty="0"/>
                        <a:t>- This can make certain environments (e.g., classrooms, busy public spaces) overwhelming and contribute to concentration difficulties or heightened anxiety.</a:t>
                      </a:r>
                    </a:p>
                  </a:txBody>
                  <a:tcPr marL="12036" marR="12036" marT="6018" marB="6018" anchor="ctr"/>
                </a:tc>
                <a:extLst>
                  <a:ext uri="{0D108BD9-81ED-4DB2-BD59-A6C34878D82A}">
                    <a16:rowId xmlns:a16="http://schemas.microsoft.com/office/drawing/2014/main" val="3981986808"/>
                  </a:ext>
                </a:extLst>
              </a:tr>
              <a:tr h="573412">
                <a:tc>
                  <a:txBody>
                    <a:bodyPr/>
                    <a:lstStyle/>
                    <a:p>
                      <a:r>
                        <a:rPr lang="en-GB" sz="1100" b="1" dirty="0"/>
                        <a:t>Emotional and Behavioural Dysregulation</a:t>
                      </a:r>
                      <a:endParaRPr lang="en-GB" sz="1100" dirty="0"/>
                    </a:p>
                  </a:txBody>
                  <a:tcPr marL="12036" marR="12036" marT="6018" marB="6018" anchor="ctr"/>
                </a:tc>
                <a:tc>
                  <a:txBody>
                    <a:bodyPr/>
                    <a:lstStyle/>
                    <a:p>
                      <a:r>
                        <a:rPr lang="en-GB" sz="1100" dirty="0"/>
                        <a:t>- Sensory processing difficulties in TS often exacerbate emotional regulation issues. For example, sensory overload (e.g., too much noise, strong smells) can lead to emotional outbursts or frustration. </a:t>
                      </a:r>
                      <a:br>
                        <a:rPr lang="en-GB" sz="1100" dirty="0"/>
                      </a:br>
                      <a:r>
                        <a:rPr lang="en-GB" sz="1100" dirty="0"/>
                        <a:t>- Increased emotional stress can make tics more frequent or intense, creating a cycle of sensory overload and tic escalation.</a:t>
                      </a:r>
                    </a:p>
                  </a:txBody>
                  <a:tcPr marL="12036" marR="12036" marT="6018" marB="6018" anchor="ctr"/>
                </a:tc>
                <a:extLst>
                  <a:ext uri="{0D108BD9-81ED-4DB2-BD59-A6C34878D82A}">
                    <a16:rowId xmlns:a16="http://schemas.microsoft.com/office/drawing/2014/main" val="1986266621"/>
                  </a:ext>
                </a:extLst>
              </a:tr>
              <a:tr h="711030">
                <a:tc>
                  <a:txBody>
                    <a:bodyPr/>
                    <a:lstStyle/>
                    <a:p>
                      <a:r>
                        <a:rPr lang="en-GB" sz="1100" b="1" dirty="0"/>
                        <a:t>Motor Coordination and Proprioception</a:t>
                      </a:r>
                      <a:endParaRPr lang="en-GB" sz="1100" dirty="0"/>
                    </a:p>
                  </a:txBody>
                  <a:tcPr marL="12036" marR="12036" marT="6018" marB="6018" anchor="ctr"/>
                </a:tc>
                <a:tc>
                  <a:txBody>
                    <a:bodyPr/>
                    <a:lstStyle/>
                    <a:p>
                      <a:r>
                        <a:rPr lang="en-GB" sz="1100" dirty="0"/>
                        <a:t>- TS is often associated with </a:t>
                      </a:r>
                      <a:r>
                        <a:rPr lang="en-GB" sz="1100" b="1" dirty="0"/>
                        <a:t>motor coordination issues</a:t>
                      </a:r>
                      <a:r>
                        <a:rPr lang="en-GB" sz="1100" dirty="0"/>
                        <a:t>, and sensory processing difficulties may contribute to this. </a:t>
                      </a:r>
                      <a:br>
                        <a:rPr lang="en-GB" sz="1100" dirty="0"/>
                      </a:br>
                      <a:r>
                        <a:rPr lang="en-GB" sz="1100" dirty="0"/>
                        <a:t>- Individuals with TS may have a poor sense of body awareness (proprioception), leading to clumsiness, difficulty judging distances, or poor posture. </a:t>
                      </a:r>
                      <a:br>
                        <a:rPr lang="en-GB" sz="1100" dirty="0"/>
                      </a:br>
                      <a:r>
                        <a:rPr lang="en-GB" sz="1100" dirty="0"/>
                        <a:t>- These proprioceptive challenges can exacerbate motor tics, making it difficult to maintain control over movements.</a:t>
                      </a:r>
                    </a:p>
                  </a:txBody>
                  <a:tcPr marL="12036" marR="12036" marT="6018" marB="6018" anchor="ctr"/>
                </a:tc>
                <a:extLst>
                  <a:ext uri="{0D108BD9-81ED-4DB2-BD59-A6C34878D82A}">
                    <a16:rowId xmlns:a16="http://schemas.microsoft.com/office/drawing/2014/main" val="2598057865"/>
                  </a:ext>
                </a:extLst>
              </a:tr>
              <a:tr h="642221">
                <a:tc>
                  <a:txBody>
                    <a:bodyPr/>
                    <a:lstStyle/>
                    <a:p>
                      <a:r>
                        <a:rPr lang="en-GB" sz="1100" b="1" dirty="0"/>
                        <a:t>Attention and Focus</a:t>
                      </a:r>
                      <a:endParaRPr lang="en-GB" sz="1100" dirty="0"/>
                    </a:p>
                  </a:txBody>
                  <a:tcPr marL="12036" marR="12036" marT="6018" marB="6018" anchor="ctr"/>
                </a:tc>
                <a:tc>
                  <a:txBody>
                    <a:bodyPr/>
                    <a:lstStyle/>
                    <a:p>
                      <a:r>
                        <a:rPr lang="en-GB" sz="1100" dirty="0"/>
                        <a:t>- Sensory processing difficulties can interfere with the ability to </a:t>
                      </a:r>
                      <a:r>
                        <a:rPr lang="en-GB" sz="1100" b="1" dirty="0"/>
                        <a:t>focus</a:t>
                      </a:r>
                      <a:r>
                        <a:rPr lang="en-GB" sz="1100" dirty="0"/>
                        <a:t> on tasks, especially in environments with competing sensory inputs (e.g., noisy or visually stimulating classrooms). </a:t>
                      </a:r>
                      <a:br>
                        <a:rPr lang="en-GB" sz="1100" dirty="0"/>
                      </a:br>
                      <a:r>
                        <a:rPr lang="en-GB" sz="1100" dirty="0"/>
                        <a:t>- Difficulty filtering out irrelevant sensory information can lead to distractibility and may worsen tics when the individual feels overwhelmed.</a:t>
                      </a:r>
                    </a:p>
                  </a:txBody>
                  <a:tcPr marL="12036" marR="12036" marT="6018" marB="6018" anchor="ctr"/>
                </a:tc>
                <a:extLst>
                  <a:ext uri="{0D108BD9-81ED-4DB2-BD59-A6C34878D82A}">
                    <a16:rowId xmlns:a16="http://schemas.microsoft.com/office/drawing/2014/main" val="4136159621"/>
                  </a:ext>
                </a:extLst>
              </a:tr>
              <a:tr h="642221">
                <a:tc>
                  <a:txBody>
                    <a:bodyPr/>
                    <a:lstStyle/>
                    <a:p>
                      <a:r>
                        <a:rPr lang="en-GB" sz="1100" b="1" dirty="0"/>
                        <a:t>Social Challenges</a:t>
                      </a:r>
                      <a:endParaRPr lang="en-GB" sz="1100" dirty="0"/>
                    </a:p>
                  </a:txBody>
                  <a:tcPr marL="12036" marR="12036" marT="6018" marB="6018" anchor="ctr"/>
                </a:tc>
                <a:tc>
                  <a:txBody>
                    <a:bodyPr/>
                    <a:lstStyle/>
                    <a:p>
                      <a:r>
                        <a:rPr lang="en-GB" sz="1100" dirty="0"/>
                        <a:t>- Sensory sensitivities, along with visible tics, can create social challenges. For example, a child with TS may avoid social situations where sensory overload is likely to trigger tics or discomfort. </a:t>
                      </a:r>
                      <a:br>
                        <a:rPr lang="en-GB" sz="1100" dirty="0"/>
                      </a:br>
                      <a:r>
                        <a:rPr lang="en-GB" sz="1100" dirty="0"/>
                        <a:t>- Difficulty interpreting social cues, like tone of voice or body language, may be compounded by sensory processing difficulties.</a:t>
                      </a:r>
                    </a:p>
                  </a:txBody>
                  <a:tcPr marL="12036" marR="12036" marT="6018" marB="6018" anchor="ctr"/>
                </a:tc>
                <a:extLst>
                  <a:ext uri="{0D108BD9-81ED-4DB2-BD59-A6C34878D82A}">
                    <a16:rowId xmlns:a16="http://schemas.microsoft.com/office/drawing/2014/main" val="693714110"/>
                  </a:ext>
                </a:extLst>
              </a:tr>
            </a:tbl>
          </a:graphicData>
        </a:graphic>
      </p:graphicFrame>
      <p:sp>
        <p:nvSpPr>
          <p:cNvPr id="5" name="Rectangle 1">
            <a:extLst>
              <a:ext uri="{FF2B5EF4-FFF2-40B4-BE49-F238E27FC236}">
                <a16:creationId xmlns:a16="http://schemas.microsoft.com/office/drawing/2014/main" id="{638E13A4-31F1-51BA-6795-9983291AE13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rgbClr val="000000"/>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853016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0BA5EE66-6788-64DC-7E70-308E9735B350}"/>
              </a:ext>
            </a:extLst>
          </p:cNvPr>
          <p:cNvGraphicFramePr>
            <a:graphicFrameLocks noGrp="1"/>
          </p:cNvGraphicFramePr>
          <p:nvPr>
            <p:ph idx="1"/>
          </p:nvPr>
        </p:nvGraphicFramePr>
        <p:xfrm>
          <a:off x="0" y="0"/>
          <a:ext cx="12192000" cy="6910085"/>
        </p:xfrm>
        <a:graphic>
          <a:graphicData uri="http://schemas.openxmlformats.org/drawingml/2006/table">
            <a:tbl>
              <a:tblPr>
                <a:tableStyleId>{3C2FFA5D-87B4-456A-9821-1D502468CF0F}</a:tableStyleId>
              </a:tblPr>
              <a:tblGrid>
                <a:gridCol w="3356658">
                  <a:extLst>
                    <a:ext uri="{9D8B030D-6E8A-4147-A177-3AD203B41FA5}">
                      <a16:colId xmlns:a16="http://schemas.microsoft.com/office/drawing/2014/main" val="644082464"/>
                    </a:ext>
                  </a:extLst>
                </a:gridCol>
                <a:gridCol w="8835342">
                  <a:extLst>
                    <a:ext uri="{9D8B030D-6E8A-4147-A177-3AD203B41FA5}">
                      <a16:colId xmlns:a16="http://schemas.microsoft.com/office/drawing/2014/main" val="3124844846"/>
                    </a:ext>
                  </a:extLst>
                </a:gridCol>
              </a:tblGrid>
              <a:tr h="134297">
                <a:tc>
                  <a:txBody>
                    <a:bodyPr/>
                    <a:lstStyle/>
                    <a:p>
                      <a:r>
                        <a:rPr lang="en-GB" sz="1100" b="1" dirty="0"/>
                        <a:t>Area</a:t>
                      </a:r>
                      <a:endParaRPr lang="en-GB" sz="1100" dirty="0"/>
                    </a:p>
                  </a:txBody>
                  <a:tcPr marL="18744" marR="18744" marT="9372" marB="9372" anchor="ctr"/>
                </a:tc>
                <a:tc>
                  <a:txBody>
                    <a:bodyPr/>
                    <a:lstStyle/>
                    <a:p>
                      <a:r>
                        <a:rPr lang="en-GB" sz="1100" b="1" dirty="0"/>
                        <a:t>Support Strategies</a:t>
                      </a:r>
                      <a:endParaRPr lang="en-GB" sz="1100" dirty="0"/>
                    </a:p>
                  </a:txBody>
                  <a:tcPr marL="18744" marR="18744" marT="9372" marB="9372" anchor="ctr"/>
                </a:tc>
                <a:extLst>
                  <a:ext uri="{0D108BD9-81ED-4DB2-BD59-A6C34878D82A}">
                    <a16:rowId xmlns:a16="http://schemas.microsoft.com/office/drawing/2014/main" val="658062711"/>
                  </a:ext>
                </a:extLst>
              </a:tr>
              <a:tr h="647872">
                <a:tc>
                  <a:txBody>
                    <a:bodyPr/>
                    <a:lstStyle/>
                    <a:p>
                      <a:r>
                        <a:rPr lang="en-GB" sz="1100" b="1" dirty="0"/>
                        <a:t>Managing Premonitory Urges</a:t>
                      </a:r>
                      <a:endParaRPr lang="en-GB" sz="1100" dirty="0"/>
                    </a:p>
                  </a:txBody>
                  <a:tcPr marL="18744" marR="18744" marT="9372" marB="9372" anchor="ctr"/>
                </a:tc>
                <a:tc>
                  <a:txBody>
                    <a:bodyPr/>
                    <a:lstStyle/>
                    <a:p>
                      <a:r>
                        <a:rPr lang="en-GB" sz="1100" dirty="0"/>
                        <a:t>- Teach the individual to recognize and describe the sensory cues that precede tics (premonitory urges). </a:t>
                      </a:r>
                      <a:br>
                        <a:rPr lang="en-GB" sz="1100" dirty="0"/>
                      </a:br>
                      <a:r>
                        <a:rPr lang="en-GB" sz="1100" dirty="0"/>
                        <a:t>- Introduce sensory strategies like deep pressure or specific textures to alleviate these urges.</a:t>
                      </a:r>
                    </a:p>
                  </a:txBody>
                  <a:tcPr marL="18744" marR="18744" marT="9372" marB="9372" anchor="ctr"/>
                </a:tc>
                <a:extLst>
                  <a:ext uri="{0D108BD9-81ED-4DB2-BD59-A6C34878D82A}">
                    <a16:rowId xmlns:a16="http://schemas.microsoft.com/office/drawing/2014/main" val="1651946952"/>
                  </a:ext>
                </a:extLst>
              </a:tr>
              <a:tr h="853302">
                <a:tc>
                  <a:txBody>
                    <a:bodyPr/>
                    <a:lstStyle/>
                    <a:p>
                      <a:r>
                        <a:rPr lang="en-GB" sz="1100" b="1" dirty="0"/>
                        <a:t>Sensory Breaks and Calming Strategies</a:t>
                      </a:r>
                      <a:endParaRPr lang="en-GB" sz="1100" dirty="0"/>
                    </a:p>
                  </a:txBody>
                  <a:tcPr marL="18744" marR="18744" marT="9372" marB="9372" anchor="ctr"/>
                </a:tc>
                <a:tc>
                  <a:txBody>
                    <a:bodyPr/>
                    <a:lstStyle/>
                    <a:p>
                      <a:r>
                        <a:rPr lang="en-GB" sz="1100" dirty="0"/>
                        <a:t>- Create a </a:t>
                      </a:r>
                      <a:r>
                        <a:rPr lang="en-GB" sz="1100" b="1" dirty="0"/>
                        <a:t>sensory-friendly environment</a:t>
                      </a:r>
                      <a:r>
                        <a:rPr lang="en-GB" sz="1100" dirty="0"/>
                        <a:t> where the person can retreat if they become overwhelmed (e.g., quiet spaces, dim lighting). </a:t>
                      </a:r>
                      <a:br>
                        <a:rPr lang="en-GB" sz="1100" dirty="0"/>
                      </a:br>
                      <a:r>
                        <a:rPr lang="en-GB" sz="1100" dirty="0"/>
                        <a:t>- Incorporate sensory breaks throughout the day, allowing time to decompress from sensory overload (e.g., using headphones, fidget toys).</a:t>
                      </a:r>
                    </a:p>
                  </a:txBody>
                  <a:tcPr marL="18744" marR="18744" marT="9372" marB="9372" anchor="ctr"/>
                </a:tc>
                <a:extLst>
                  <a:ext uri="{0D108BD9-81ED-4DB2-BD59-A6C34878D82A}">
                    <a16:rowId xmlns:a16="http://schemas.microsoft.com/office/drawing/2014/main" val="3878578652"/>
                  </a:ext>
                </a:extLst>
              </a:tr>
              <a:tr h="1161447">
                <a:tc>
                  <a:txBody>
                    <a:bodyPr/>
                    <a:lstStyle/>
                    <a:p>
                      <a:r>
                        <a:rPr lang="en-GB" sz="1100" b="1" dirty="0"/>
                        <a:t>Tic Management Strategies</a:t>
                      </a:r>
                      <a:endParaRPr lang="en-GB" sz="1100" dirty="0"/>
                    </a:p>
                  </a:txBody>
                  <a:tcPr marL="18744" marR="18744" marT="9372" marB="9372" anchor="ctr"/>
                </a:tc>
                <a:tc>
                  <a:txBody>
                    <a:bodyPr/>
                    <a:lstStyle/>
                    <a:p>
                      <a:r>
                        <a:rPr lang="en-GB" sz="1100" dirty="0"/>
                        <a:t>- Work with professionals (e.g., occupational therapists) to develop a </a:t>
                      </a:r>
                      <a:r>
                        <a:rPr lang="en-GB" sz="1100" b="1" dirty="0"/>
                        <a:t>tic management plan</a:t>
                      </a:r>
                      <a:r>
                        <a:rPr lang="en-GB" sz="1100" dirty="0"/>
                        <a:t> that includes sensory tools and strategies (e.g., weighted blankets, sensory swings). </a:t>
                      </a:r>
                      <a:br>
                        <a:rPr lang="en-GB" sz="1100" dirty="0"/>
                      </a:br>
                      <a:r>
                        <a:rPr lang="en-GB" sz="1100" dirty="0"/>
                        <a:t>- Use </a:t>
                      </a:r>
                      <a:r>
                        <a:rPr lang="en-GB" sz="1100" b="1" dirty="0"/>
                        <a:t>Habit Reversal Therapy (HRT)</a:t>
                      </a:r>
                      <a:r>
                        <a:rPr lang="en-GB" sz="1100" dirty="0"/>
                        <a:t> or </a:t>
                      </a:r>
                      <a:r>
                        <a:rPr lang="en-GB" sz="1100" b="1" dirty="0"/>
                        <a:t>Comprehensive Behavioural Intervention for Tics (CBIT)</a:t>
                      </a:r>
                      <a:r>
                        <a:rPr lang="en-GB" sz="1100" dirty="0"/>
                        <a:t>, which can help individuals become more aware of their tics and sensory urges and develop competing responses.</a:t>
                      </a:r>
                    </a:p>
                  </a:txBody>
                  <a:tcPr marL="18744" marR="18744" marT="9372" marB="9372" anchor="ctr"/>
                </a:tc>
                <a:extLst>
                  <a:ext uri="{0D108BD9-81ED-4DB2-BD59-A6C34878D82A}">
                    <a16:rowId xmlns:a16="http://schemas.microsoft.com/office/drawing/2014/main" val="229750822"/>
                  </a:ext>
                </a:extLst>
              </a:tr>
              <a:tr h="647872">
                <a:tc>
                  <a:txBody>
                    <a:bodyPr/>
                    <a:lstStyle/>
                    <a:p>
                      <a:r>
                        <a:rPr lang="en-GB" sz="1100" b="1" dirty="0"/>
                        <a:t>Reducing Sensory Overload</a:t>
                      </a:r>
                      <a:endParaRPr lang="en-GB" sz="1100" dirty="0"/>
                    </a:p>
                  </a:txBody>
                  <a:tcPr marL="18744" marR="18744" marT="9372" marB="9372" anchor="ctr"/>
                </a:tc>
                <a:tc>
                  <a:txBody>
                    <a:bodyPr/>
                    <a:lstStyle/>
                    <a:p>
                      <a:r>
                        <a:rPr lang="en-GB" sz="1100" dirty="0"/>
                        <a:t>- Minimize sensory triggers by reducing noise, light, and clutter in the environment. </a:t>
                      </a:r>
                      <a:br>
                        <a:rPr lang="en-GB" sz="1100" dirty="0"/>
                      </a:br>
                      <a:r>
                        <a:rPr lang="en-GB" sz="1100" dirty="0"/>
                        <a:t>- Use noise-cancelling headphones or soft lighting to help the individual stay calm in overstimulating settings.</a:t>
                      </a:r>
                    </a:p>
                  </a:txBody>
                  <a:tcPr marL="18744" marR="18744" marT="9372" marB="9372" anchor="ctr"/>
                </a:tc>
                <a:extLst>
                  <a:ext uri="{0D108BD9-81ED-4DB2-BD59-A6C34878D82A}">
                    <a16:rowId xmlns:a16="http://schemas.microsoft.com/office/drawing/2014/main" val="2535364543"/>
                  </a:ext>
                </a:extLst>
              </a:tr>
              <a:tr h="853302">
                <a:tc>
                  <a:txBody>
                    <a:bodyPr/>
                    <a:lstStyle/>
                    <a:p>
                      <a:r>
                        <a:rPr lang="en-GB" sz="1100" b="1" dirty="0"/>
                        <a:t>Supporting Focus and Attention</a:t>
                      </a:r>
                      <a:endParaRPr lang="en-GB" sz="1100" dirty="0"/>
                    </a:p>
                  </a:txBody>
                  <a:tcPr marL="18744" marR="18744" marT="9372" marB="9372" anchor="ctr"/>
                </a:tc>
                <a:tc>
                  <a:txBody>
                    <a:bodyPr/>
                    <a:lstStyle/>
                    <a:p>
                      <a:r>
                        <a:rPr lang="en-GB" sz="1100" dirty="0"/>
                        <a:t>- Provide sensory supports (e.g., visual schedules, quiet workspaces) to reduce distractions and help with focus, especially in classroom or work environments. </a:t>
                      </a:r>
                      <a:br>
                        <a:rPr lang="en-GB" sz="1100" dirty="0"/>
                      </a:br>
                      <a:r>
                        <a:rPr lang="en-GB" sz="1100" dirty="0"/>
                        <a:t>- Allow the use of fidget toys, weighted vests, or other sensory tools that can help maintain focus and reduce tics.</a:t>
                      </a:r>
                    </a:p>
                  </a:txBody>
                  <a:tcPr marL="18744" marR="18744" marT="9372" marB="9372" anchor="ctr"/>
                </a:tc>
                <a:extLst>
                  <a:ext uri="{0D108BD9-81ED-4DB2-BD59-A6C34878D82A}">
                    <a16:rowId xmlns:a16="http://schemas.microsoft.com/office/drawing/2014/main" val="98908586"/>
                  </a:ext>
                </a:extLst>
              </a:tr>
              <a:tr h="853302">
                <a:tc>
                  <a:txBody>
                    <a:bodyPr/>
                    <a:lstStyle/>
                    <a:p>
                      <a:r>
                        <a:rPr lang="en-GB" sz="1100" b="1" dirty="0"/>
                        <a:t>Emotional Regulation Support</a:t>
                      </a:r>
                      <a:endParaRPr lang="en-GB" sz="1100" dirty="0"/>
                    </a:p>
                  </a:txBody>
                  <a:tcPr marL="18744" marR="18744" marT="9372" marB="9372" anchor="ctr"/>
                </a:tc>
                <a:tc>
                  <a:txBody>
                    <a:bodyPr/>
                    <a:lstStyle/>
                    <a:p>
                      <a:r>
                        <a:rPr lang="en-GB" sz="1100" dirty="0"/>
                        <a:t>- Use </a:t>
                      </a:r>
                      <a:r>
                        <a:rPr lang="en-GB" sz="1100" b="1" dirty="0"/>
                        <a:t>emotional regulation strategies</a:t>
                      </a:r>
                      <a:r>
                        <a:rPr lang="en-GB" sz="1100" dirty="0"/>
                        <a:t>, such as deep breathing, mindfulness, or grounding techniques, to help manage stress or frustration from sensory overload. </a:t>
                      </a:r>
                      <a:br>
                        <a:rPr lang="en-GB" sz="1100" dirty="0"/>
                      </a:br>
                      <a:r>
                        <a:rPr lang="en-GB" sz="1100" dirty="0"/>
                        <a:t>- Encourage self-awareness of sensory triggers and emotional responses to prevent escalation.</a:t>
                      </a:r>
                    </a:p>
                  </a:txBody>
                  <a:tcPr marL="18744" marR="18744" marT="9372" marB="9372" anchor="ctr"/>
                </a:tc>
                <a:extLst>
                  <a:ext uri="{0D108BD9-81ED-4DB2-BD59-A6C34878D82A}">
                    <a16:rowId xmlns:a16="http://schemas.microsoft.com/office/drawing/2014/main" val="949322116"/>
                  </a:ext>
                </a:extLst>
              </a:tr>
              <a:tr h="853302">
                <a:tc>
                  <a:txBody>
                    <a:bodyPr/>
                    <a:lstStyle/>
                    <a:p>
                      <a:r>
                        <a:rPr lang="en-GB" sz="1100" b="1" dirty="0"/>
                        <a:t>Motor Skill Development</a:t>
                      </a:r>
                      <a:endParaRPr lang="en-GB" sz="1100" dirty="0"/>
                    </a:p>
                  </a:txBody>
                  <a:tcPr marL="18744" marR="18744" marT="9372" marB="9372" anchor="ctr"/>
                </a:tc>
                <a:tc>
                  <a:txBody>
                    <a:bodyPr/>
                    <a:lstStyle/>
                    <a:p>
                      <a:r>
                        <a:rPr lang="en-GB" sz="1100" dirty="0"/>
                        <a:t>- Work with an occupational or physical therapist to improve </a:t>
                      </a:r>
                      <a:r>
                        <a:rPr lang="en-GB" sz="1100" b="1" dirty="0"/>
                        <a:t>proprioception</a:t>
                      </a:r>
                      <a:r>
                        <a:rPr lang="en-GB" sz="1100" dirty="0"/>
                        <a:t> and </a:t>
                      </a:r>
                      <a:r>
                        <a:rPr lang="en-GB" sz="1100" b="1" dirty="0"/>
                        <a:t>motor coordination</a:t>
                      </a:r>
                      <a:r>
                        <a:rPr lang="en-GB" sz="1100" dirty="0"/>
                        <a:t> through targeted exercises. </a:t>
                      </a:r>
                      <a:br>
                        <a:rPr lang="en-GB" sz="1100" dirty="0"/>
                      </a:br>
                      <a:r>
                        <a:rPr lang="en-GB" sz="1100" dirty="0"/>
                        <a:t>- Engage in activities that promote body awareness and control, such as yoga or swimming.</a:t>
                      </a:r>
                    </a:p>
                  </a:txBody>
                  <a:tcPr marL="18744" marR="18744" marT="9372" marB="9372" anchor="ctr"/>
                </a:tc>
                <a:extLst>
                  <a:ext uri="{0D108BD9-81ED-4DB2-BD59-A6C34878D82A}">
                    <a16:rowId xmlns:a16="http://schemas.microsoft.com/office/drawing/2014/main" val="1223016099"/>
                  </a:ext>
                </a:extLst>
              </a:tr>
              <a:tr h="853302">
                <a:tc>
                  <a:txBody>
                    <a:bodyPr/>
                    <a:lstStyle/>
                    <a:p>
                      <a:r>
                        <a:rPr lang="en-GB" sz="1100" b="1" dirty="0"/>
                        <a:t>Social Skills and Peer Education</a:t>
                      </a:r>
                      <a:endParaRPr lang="en-GB" sz="1100" dirty="0"/>
                    </a:p>
                  </a:txBody>
                  <a:tcPr marL="18744" marR="18744" marT="9372" marB="9372" anchor="ctr"/>
                </a:tc>
                <a:tc>
                  <a:txBody>
                    <a:bodyPr/>
                    <a:lstStyle/>
                    <a:p>
                      <a:r>
                        <a:rPr lang="en-GB" sz="1100" dirty="0"/>
                        <a:t>- Educate peers, teachers, and family members about TS and sensory processing difficulties to foster understanding and reduce stigma. </a:t>
                      </a:r>
                      <a:br>
                        <a:rPr lang="en-GB" sz="1100" dirty="0"/>
                      </a:br>
                      <a:r>
                        <a:rPr lang="en-GB" sz="1100" dirty="0"/>
                        <a:t>- Provide social skills training to help the individual navigate social situations that might be challenging due to sensory sensitivities or tics.</a:t>
                      </a:r>
                    </a:p>
                  </a:txBody>
                  <a:tcPr marL="18744" marR="18744" marT="9372" marB="9372" anchor="ctr"/>
                </a:tc>
                <a:extLst>
                  <a:ext uri="{0D108BD9-81ED-4DB2-BD59-A6C34878D82A}">
                    <a16:rowId xmlns:a16="http://schemas.microsoft.com/office/drawing/2014/main" val="3098958656"/>
                  </a:ext>
                </a:extLst>
              </a:tr>
            </a:tbl>
          </a:graphicData>
        </a:graphic>
      </p:graphicFrame>
    </p:spTree>
    <p:extLst>
      <p:ext uri="{BB962C8B-B14F-4D97-AF65-F5344CB8AC3E}">
        <p14:creationId xmlns:p14="http://schemas.microsoft.com/office/powerpoint/2010/main" val="3086521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2EEEE1B7-DC4C-F1FD-D1A8-E637D0D9F587}"/>
              </a:ext>
            </a:extLst>
          </p:cNvPr>
          <p:cNvSpPr>
            <a:spLocks noChangeArrowheads="1"/>
          </p:cNvSpPr>
          <p:nvPr/>
        </p:nvSpPr>
        <p:spPr bwMode="auto">
          <a:xfrm>
            <a:off x="4267200" y="20240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4" name="Content Placeholder 3">
            <a:extLst>
              <a:ext uri="{FF2B5EF4-FFF2-40B4-BE49-F238E27FC236}">
                <a16:creationId xmlns:a16="http://schemas.microsoft.com/office/drawing/2014/main" id="{949E8D3F-E7E4-384E-5301-0E3297E7ADEA}"/>
              </a:ext>
            </a:extLst>
          </p:cNvPr>
          <p:cNvGraphicFramePr>
            <a:graphicFrameLocks noGrp="1"/>
          </p:cNvGraphicFramePr>
          <p:nvPr>
            <p:ph idx="1"/>
          </p:nvPr>
        </p:nvGraphicFramePr>
        <p:xfrm>
          <a:off x="106101" y="34724"/>
          <a:ext cx="11979797" cy="6743701"/>
        </p:xfrm>
        <a:graphic>
          <a:graphicData uri="http://schemas.openxmlformats.org/drawingml/2006/table">
            <a:tbl>
              <a:tblPr>
                <a:tableStyleId>{3C2FFA5D-87B4-456A-9821-1D502468CF0F}</a:tableStyleId>
              </a:tblPr>
              <a:tblGrid>
                <a:gridCol w="2233408">
                  <a:extLst>
                    <a:ext uri="{9D8B030D-6E8A-4147-A177-3AD203B41FA5}">
                      <a16:colId xmlns:a16="http://schemas.microsoft.com/office/drawing/2014/main" val="1274140567"/>
                    </a:ext>
                  </a:extLst>
                </a:gridCol>
                <a:gridCol w="4849274">
                  <a:extLst>
                    <a:ext uri="{9D8B030D-6E8A-4147-A177-3AD203B41FA5}">
                      <a16:colId xmlns:a16="http://schemas.microsoft.com/office/drawing/2014/main" val="2892886842"/>
                    </a:ext>
                  </a:extLst>
                </a:gridCol>
                <a:gridCol w="4897115">
                  <a:extLst>
                    <a:ext uri="{9D8B030D-6E8A-4147-A177-3AD203B41FA5}">
                      <a16:colId xmlns:a16="http://schemas.microsoft.com/office/drawing/2014/main" val="3437409780"/>
                    </a:ext>
                  </a:extLst>
                </a:gridCol>
              </a:tblGrid>
              <a:tr h="373510">
                <a:tc>
                  <a:txBody>
                    <a:bodyPr/>
                    <a:lstStyle/>
                    <a:p>
                      <a:r>
                        <a:rPr lang="en-GB" sz="1200" b="1" dirty="0"/>
                        <a:t>Sensory System</a:t>
                      </a:r>
                      <a:endParaRPr lang="en-GB" sz="1200" dirty="0"/>
                    </a:p>
                  </a:txBody>
                  <a:tcPr marL="21810" marR="21810" marT="10905" marB="10905" anchor="ctr"/>
                </a:tc>
                <a:tc>
                  <a:txBody>
                    <a:bodyPr/>
                    <a:lstStyle/>
                    <a:p>
                      <a:r>
                        <a:rPr lang="en-GB" sz="1200" b="1" dirty="0"/>
                        <a:t>Effect of Sensory Processing Disorder (SPD)</a:t>
                      </a:r>
                      <a:endParaRPr lang="en-GB" sz="1200" dirty="0"/>
                    </a:p>
                  </a:txBody>
                  <a:tcPr marL="21810" marR="21810" marT="10905" marB="10905" anchor="ctr"/>
                </a:tc>
                <a:tc>
                  <a:txBody>
                    <a:bodyPr/>
                    <a:lstStyle/>
                    <a:p>
                      <a:r>
                        <a:rPr lang="en-GB" sz="1200" b="1" dirty="0"/>
                        <a:t>Impact on Individuals with Dyspraxia</a:t>
                      </a:r>
                      <a:endParaRPr lang="en-GB" sz="1200" dirty="0"/>
                    </a:p>
                  </a:txBody>
                  <a:tcPr marL="21810" marR="21810" marT="10905" marB="10905" anchor="ctr"/>
                </a:tc>
                <a:extLst>
                  <a:ext uri="{0D108BD9-81ED-4DB2-BD59-A6C34878D82A}">
                    <a16:rowId xmlns:a16="http://schemas.microsoft.com/office/drawing/2014/main" val="3865915482"/>
                  </a:ext>
                </a:extLst>
              </a:tr>
              <a:tr h="910027">
                <a:tc>
                  <a:txBody>
                    <a:bodyPr/>
                    <a:lstStyle/>
                    <a:p>
                      <a:r>
                        <a:rPr lang="en-GB" sz="1200" b="1" dirty="0"/>
                        <a:t>Proprioception (Body Awareness)</a:t>
                      </a:r>
                      <a:endParaRPr lang="en-GB" sz="1200" dirty="0"/>
                    </a:p>
                  </a:txBody>
                  <a:tcPr marL="21810" marR="21810" marT="10905" marB="10905" anchor="ctr"/>
                </a:tc>
                <a:tc>
                  <a:txBody>
                    <a:bodyPr/>
                    <a:lstStyle/>
                    <a:p>
                      <a:r>
                        <a:rPr lang="en-GB" sz="1200" dirty="0"/>
                        <a:t>- Difficulty sensing body position, leading to clumsiness or poor posture</a:t>
                      </a:r>
                      <a:br>
                        <a:rPr lang="en-GB" sz="1200" dirty="0"/>
                      </a:br>
                      <a:r>
                        <a:rPr lang="en-GB" sz="1200" dirty="0"/>
                        <a:t>- Struggles to judge the force needed for tasks (e.g., gripping, pushing)</a:t>
                      </a:r>
                    </a:p>
                  </a:txBody>
                  <a:tcPr marL="21810" marR="21810" marT="10905" marB="10905" anchor="ctr"/>
                </a:tc>
                <a:tc>
                  <a:txBody>
                    <a:bodyPr/>
                    <a:lstStyle/>
                    <a:p>
                      <a:r>
                        <a:rPr lang="en-GB" sz="1200" dirty="0"/>
                        <a:t>- Increased clumsiness (e.g., bumping into objects, tripping)</a:t>
                      </a:r>
                      <a:br>
                        <a:rPr lang="en-GB" sz="1200" dirty="0"/>
                      </a:br>
                      <a:r>
                        <a:rPr lang="en-GB" sz="1200" dirty="0"/>
                        <a:t>- Poor motor planning and coordination (e.g., handwriting difficulties, balance issues)</a:t>
                      </a:r>
                    </a:p>
                  </a:txBody>
                  <a:tcPr marL="21810" marR="21810" marT="10905" marB="10905" anchor="ctr"/>
                </a:tc>
                <a:extLst>
                  <a:ext uri="{0D108BD9-81ED-4DB2-BD59-A6C34878D82A}">
                    <a16:rowId xmlns:a16="http://schemas.microsoft.com/office/drawing/2014/main" val="329905836"/>
                  </a:ext>
                </a:extLst>
              </a:tr>
              <a:tr h="641769">
                <a:tc>
                  <a:txBody>
                    <a:bodyPr/>
                    <a:lstStyle/>
                    <a:p>
                      <a:r>
                        <a:rPr lang="en-GB" sz="1200" b="1" dirty="0"/>
                        <a:t>Vestibular (Balance and Movement)</a:t>
                      </a:r>
                      <a:endParaRPr lang="en-GB" sz="1200" dirty="0"/>
                    </a:p>
                  </a:txBody>
                  <a:tcPr marL="21810" marR="21810" marT="10905" marB="10905" anchor="ctr"/>
                </a:tc>
                <a:tc>
                  <a:txBody>
                    <a:bodyPr/>
                    <a:lstStyle/>
                    <a:p>
                      <a:r>
                        <a:rPr lang="en-GB" sz="1200" dirty="0"/>
                        <a:t>- Over- or under-responsiveness to movement</a:t>
                      </a:r>
                      <a:br>
                        <a:rPr lang="en-GB" sz="1200" dirty="0"/>
                      </a:br>
                      <a:r>
                        <a:rPr lang="en-GB" sz="1200" dirty="0"/>
                        <a:t>- Difficulty with balance or spatial orientation</a:t>
                      </a:r>
                    </a:p>
                  </a:txBody>
                  <a:tcPr marL="21810" marR="21810" marT="10905" marB="10905" anchor="ctr"/>
                </a:tc>
                <a:tc>
                  <a:txBody>
                    <a:bodyPr/>
                    <a:lstStyle/>
                    <a:p>
                      <a:r>
                        <a:rPr lang="en-GB" sz="1200" dirty="0"/>
                        <a:t>- Struggles with balance-related tasks (e.g., climbing stairs, riding a bike)</a:t>
                      </a:r>
                      <a:br>
                        <a:rPr lang="en-GB" sz="1200" dirty="0"/>
                      </a:br>
                      <a:r>
                        <a:rPr lang="en-GB" sz="1200" dirty="0"/>
                        <a:t>- Fear of activities that involve heights or fast movements</a:t>
                      </a:r>
                    </a:p>
                  </a:txBody>
                  <a:tcPr marL="21810" marR="21810" marT="10905" marB="10905" anchor="ctr"/>
                </a:tc>
                <a:extLst>
                  <a:ext uri="{0D108BD9-81ED-4DB2-BD59-A6C34878D82A}">
                    <a16:rowId xmlns:a16="http://schemas.microsoft.com/office/drawing/2014/main" val="2715325782"/>
                  </a:ext>
                </a:extLst>
              </a:tr>
              <a:tr h="1178286">
                <a:tc>
                  <a:txBody>
                    <a:bodyPr/>
                    <a:lstStyle/>
                    <a:p>
                      <a:r>
                        <a:rPr lang="en-GB" sz="1200" b="1" dirty="0"/>
                        <a:t>Tactile (Touch)</a:t>
                      </a:r>
                      <a:endParaRPr lang="en-GB" sz="1200" dirty="0"/>
                    </a:p>
                  </a:txBody>
                  <a:tcPr marL="21810" marR="21810" marT="10905" marB="10905" anchor="ctr"/>
                </a:tc>
                <a:tc>
                  <a:txBody>
                    <a:bodyPr/>
                    <a:lstStyle/>
                    <a:p>
                      <a:r>
                        <a:rPr lang="en-GB" sz="1200" dirty="0"/>
                        <a:t>- Hypersensitivity: Discomfort with certain textures (e.g., clothes, surfaces)</a:t>
                      </a:r>
                      <a:br>
                        <a:rPr lang="en-GB" sz="1200" dirty="0"/>
                      </a:br>
                      <a:r>
                        <a:rPr lang="en-GB" sz="1200" dirty="0"/>
                        <a:t>- Hyposensitivity: Lack of awareness of touch, leading to delayed reactions</a:t>
                      </a:r>
                    </a:p>
                  </a:txBody>
                  <a:tcPr marL="21810" marR="21810" marT="10905" marB="10905" anchor="ctr"/>
                </a:tc>
                <a:tc>
                  <a:txBody>
                    <a:bodyPr/>
                    <a:lstStyle/>
                    <a:p>
                      <a:r>
                        <a:rPr lang="en-GB" sz="1200" dirty="0"/>
                        <a:t>- Avoidance of activities involving messy play or specific materials</a:t>
                      </a:r>
                      <a:br>
                        <a:rPr lang="en-GB" sz="1200" dirty="0"/>
                      </a:br>
                      <a:r>
                        <a:rPr lang="en-GB" sz="1200" dirty="0"/>
                        <a:t>- Difficulty with fine motor tasks (e.g., buttoning, tying shoelaces) due to poor tactile feedback</a:t>
                      </a:r>
                    </a:p>
                  </a:txBody>
                  <a:tcPr marL="21810" marR="21810" marT="10905" marB="10905" anchor="ctr"/>
                </a:tc>
                <a:extLst>
                  <a:ext uri="{0D108BD9-81ED-4DB2-BD59-A6C34878D82A}">
                    <a16:rowId xmlns:a16="http://schemas.microsoft.com/office/drawing/2014/main" val="1158905952"/>
                  </a:ext>
                </a:extLst>
              </a:tr>
              <a:tr h="641769">
                <a:tc>
                  <a:txBody>
                    <a:bodyPr/>
                    <a:lstStyle/>
                    <a:p>
                      <a:r>
                        <a:rPr lang="en-GB" sz="1200" b="1" dirty="0"/>
                        <a:t>Auditory (Hearing)</a:t>
                      </a:r>
                      <a:endParaRPr lang="en-GB" sz="1200" dirty="0"/>
                    </a:p>
                  </a:txBody>
                  <a:tcPr marL="21810" marR="21810" marT="10905" marB="10905" anchor="ctr"/>
                </a:tc>
                <a:tc>
                  <a:txBody>
                    <a:bodyPr/>
                    <a:lstStyle/>
                    <a:p>
                      <a:r>
                        <a:rPr lang="en-GB" sz="1200" dirty="0"/>
                        <a:t>- Sensitivity to sounds: Difficulty tolerating loud or background noises</a:t>
                      </a:r>
                      <a:br>
                        <a:rPr lang="en-GB" sz="1200" dirty="0"/>
                      </a:br>
                      <a:r>
                        <a:rPr lang="en-GB" sz="1200" dirty="0"/>
                        <a:t>- Hyposensitivity: Struggles to hear or process verbal instructions</a:t>
                      </a:r>
                    </a:p>
                  </a:txBody>
                  <a:tcPr marL="21810" marR="21810" marT="10905" marB="10905" anchor="ctr"/>
                </a:tc>
                <a:tc>
                  <a:txBody>
                    <a:bodyPr/>
                    <a:lstStyle/>
                    <a:p>
                      <a:r>
                        <a:rPr lang="en-GB" sz="1200" dirty="0"/>
                        <a:t>- Overwhelm in noisy environments (e.g., school, playground)</a:t>
                      </a:r>
                      <a:br>
                        <a:rPr lang="en-GB" sz="1200" dirty="0"/>
                      </a:br>
                      <a:r>
                        <a:rPr lang="en-GB" sz="1200" dirty="0"/>
                        <a:t>- Difficulty following verbal instructions, especially in group settings</a:t>
                      </a:r>
                    </a:p>
                  </a:txBody>
                  <a:tcPr marL="21810" marR="21810" marT="10905" marB="10905" anchor="ctr"/>
                </a:tc>
                <a:extLst>
                  <a:ext uri="{0D108BD9-81ED-4DB2-BD59-A6C34878D82A}">
                    <a16:rowId xmlns:a16="http://schemas.microsoft.com/office/drawing/2014/main" val="550485141"/>
                  </a:ext>
                </a:extLst>
              </a:tr>
              <a:tr h="910027">
                <a:tc>
                  <a:txBody>
                    <a:bodyPr/>
                    <a:lstStyle/>
                    <a:p>
                      <a:r>
                        <a:rPr lang="en-GB" sz="1200" b="1" dirty="0"/>
                        <a:t>Visual (Sight)</a:t>
                      </a:r>
                      <a:endParaRPr lang="en-GB" sz="1200" dirty="0"/>
                    </a:p>
                  </a:txBody>
                  <a:tcPr marL="21810" marR="21810" marT="10905" marB="10905" anchor="ctr"/>
                </a:tc>
                <a:tc>
                  <a:txBody>
                    <a:bodyPr/>
                    <a:lstStyle/>
                    <a:p>
                      <a:r>
                        <a:rPr lang="en-GB" sz="1200" dirty="0"/>
                        <a:t>- Sensitivity to bright lights or busy environments</a:t>
                      </a:r>
                      <a:br>
                        <a:rPr lang="en-GB" sz="1200" dirty="0"/>
                      </a:br>
                      <a:r>
                        <a:rPr lang="en-GB" sz="1200" dirty="0"/>
                        <a:t>- Difficulty with visual tracking and processing</a:t>
                      </a:r>
                    </a:p>
                  </a:txBody>
                  <a:tcPr marL="21810" marR="21810" marT="10905" marB="10905" anchor="ctr"/>
                </a:tc>
                <a:tc>
                  <a:txBody>
                    <a:bodyPr/>
                    <a:lstStyle/>
                    <a:p>
                      <a:r>
                        <a:rPr lang="en-GB" sz="1200" dirty="0"/>
                        <a:t>- Trouble with tasks that require eye-hand coordination (e.g., reading, writing)</a:t>
                      </a:r>
                      <a:br>
                        <a:rPr lang="en-GB" sz="1200" dirty="0"/>
                      </a:br>
                      <a:r>
                        <a:rPr lang="en-GB" sz="1200" dirty="0"/>
                        <a:t>- Poor spatial awareness, leading to difficulty judging distances</a:t>
                      </a:r>
                    </a:p>
                  </a:txBody>
                  <a:tcPr marL="21810" marR="21810" marT="10905" marB="10905" anchor="ctr"/>
                </a:tc>
                <a:extLst>
                  <a:ext uri="{0D108BD9-81ED-4DB2-BD59-A6C34878D82A}">
                    <a16:rowId xmlns:a16="http://schemas.microsoft.com/office/drawing/2014/main" val="4226302501"/>
                  </a:ext>
                </a:extLst>
              </a:tr>
              <a:tr h="910027">
                <a:tc>
                  <a:txBody>
                    <a:bodyPr/>
                    <a:lstStyle/>
                    <a:p>
                      <a:r>
                        <a:rPr lang="en-GB" sz="1200" b="1" dirty="0"/>
                        <a:t>Taste/Smell</a:t>
                      </a:r>
                      <a:endParaRPr lang="en-GB" sz="1200" dirty="0"/>
                    </a:p>
                  </a:txBody>
                  <a:tcPr marL="21810" marR="21810" marT="10905" marB="10905" anchor="ctr"/>
                </a:tc>
                <a:tc>
                  <a:txBody>
                    <a:bodyPr/>
                    <a:lstStyle/>
                    <a:p>
                      <a:r>
                        <a:rPr lang="en-GB" sz="1200" dirty="0"/>
                        <a:t>- Over- or under-sensitivity to certain smells or tastes</a:t>
                      </a:r>
                      <a:br>
                        <a:rPr lang="en-GB" sz="1200" dirty="0"/>
                      </a:br>
                      <a:r>
                        <a:rPr lang="en-GB" sz="1200" dirty="0"/>
                        <a:t>- Strong reactions to certain foods or environments</a:t>
                      </a:r>
                    </a:p>
                  </a:txBody>
                  <a:tcPr marL="21810" marR="21810" marT="10905" marB="10905" anchor="ctr"/>
                </a:tc>
                <a:tc>
                  <a:txBody>
                    <a:bodyPr/>
                    <a:lstStyle/>
                    <a:p>
                      <a:r>
                        <a:rPr lang="en-GB" sz="1200" dirty="0"/>
                        <a:t>- Picky eating due to strong taste or smell aversions</a:t>
                      </a:r>
                      <a:br>
                        <a:rPr lang="en-GB" sz="1200" dirty="0"/>
                      </a:br>
                      <a:r>
                        <a:rPr lang="en-GB" sz="1200" dirty="0"/>
                        <a:t>- Difficulty tolerating environments with strong odours (e.g., cafeterias, kitchens)</a:t>
                      </a:r>
                    </a:p>
                  </a:txBody>
                  <a:tcPr marL="21810" marR="21810" marT="10905" marB="10905" anchor="ctr"/>
                </a:tc>
                <a:extLst>
                  <a:ext uri="{0D108BD9-81ED-4DB2-BD59-A6C34878D82A}">
                    <a16:rowId xmlns:a16="http://schemas.microsoft.com/office/drawing/2014/main" val="3555379309"/>
                  </a:ext>
                </a:extLst>
              </a:tr>
              <a:tr h="1178286">
                <a:tc>
                  <a:txBody>
                    <a:bodyPr/>
                    <a:lstStyle/>
                    <a:p>
                      <a:r>
                        <a:rPr lang="en-GB" sz="1200" b="1" dirty="0"/>
                        <a:t>Interoception (Internal Body Signals)</a:t>
                      </a:r>
                      <a:endParaRPr lang="en-GB" sz="1200" dirty="0"/>
                    </a:p>
                  </a:txBody>
                  <a:tcPr marL="21810" marR="21810" marT="10905" marB="10905" anchor="ctr"/>
                </a:tc>
                <a:tc>
                  <a:txBody>
                    <a:bodyPr/>
                    <a:lstStyle/>
                    <a:p>
                      <a:r>
                        <a:rPr lang="en-GB" sz="1200" dirty="0"/>
                        <a:t>- Difficulty recognizing internal signals (e.g., hunger, thirst, need for the bathroom)</a:t>
                      </a:r>
                    </a:p>
                  </a:txBody>
                  <a:tcPr marL="21810" marR="21810" marT="10905" marB="10905" anchor="ctr"/>
                </a:tc>
                <a:tc>
                  <a:txBody>
                    <a:bodyPr/>
                    <a:lstStyle/>
                    <a:p>
                      <a:r>
                        <a:rPr lang="en-GB" sz="1200" dirty="0"/>
                        <a:t>- Struggles with self-care tasks like eating on time or using the bathroom appropriately</a:t>
                      </a:r>
                      <a:br>
                        <a:rPr lang="en-GB" sz="1200" dirty="0"/>
                      </a:br>
                      <a:r>
                        <a:rPr lang="en-GB" sz="1200" dirty="0"/>
                        <a:t>- Difficulty understanding fatigue or illness cues, impacting physical coordination</a:t>
                      </a:r>
                    </a:p>
                  </a:txBody>
                  <a:tcPr marL="21810" marR="21810" marT="10905" marB="10905" anchor="ctr"/>
                </a:tc>
                <a:extLst>
                  <a:ext uri="{0D108BD9-81ED-4DB2-BD59-A6C34878D82A}">
                    <a16:rowId xmlns:a16="http://schemas.microsoft.com/office/drawing/2014/main" val="2911218434"/>
                  </a:ext>
                </a:extLst>
              </a:tr>
            </a:tbl>
          </a:graphicData>
        </a:graphic>
      </p:graphicFrame>
    </p:spTree>
    <p:extLst>
      <p:ext uri="{BB962C8B-B14F-4D97-AF65-F5344CB8AC3E}">
        <p14:creationId xmlns:p14="http://schemas.microsoft.com/office/powerpoint/2010/main" val="12781276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FE5AD-C3BF-089C-324C-1F1DD19B49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C3A420-F1BC-4BEA-1398-EFD44B105CE0}"/>
              </a:ext>
            </a:extLst>
          </p:cNvPr>
          <p:cNvSpPr>
            <a:spLocks noGrp="1"/>
          </p:cNvSpPr>
          <p:nvPr>
            <p:ph type="title"/>
          </p:nvPr>
        </p:nvSpPr>
        <p:spPr>
          <a:xfrm>
            <a:off x="680321" y="2063262"/>
            <a:ext cx="3739279" cy="2661052"/>
          </a:xfrm>
        </p:spPr>
        <p:txBody>
          <a:bodyPr>
            <a:normAutofit/>
          </a:bodyPr>
          <a:lstStyle/>
          <a:p>
            <a:pPr algn="r"/>
            <a:r>
              <a:rPr lang="en-US" sz="4400" dirty="0"/>
              <a:t>What does OFSTED say?</a:t>
            </a:r>
          </a:p>
        </p:txBody>
      </p:sp>
      <p:graphicFrame>
        <p:nvGraphicFramePr>
          <p:cNvPr id="24" name="Content Placeholder 2">
            <a:extLst>
              <a:ext uri="{FF2B5EF4-FFF2-40B4-BE49-F238E27FC236}">
                <a16:creationId xmlns:a16="http://schemas.microsoft.com/office/drawing/2014/main" id="{9B2C7596-7C1F-942A-0844-D720DBC5AFF0}"/>
              </a:ext>
            </a:extLst>
          </p:cNvPr>
          <p:cNvGraphicFramePr>
            <a:graphicFrameLocks noGrp="1"/>
          </p:cNvGraphicFramePr>
          <p:nvPr>
            <p:ph idx="1"/>
          </p:nvPr>
        </p:nvGraphicFramePr>
        <p:xfrm>
          <a:off x="5437509" y="777860"/>
          <a:ext cx="5955658" cy="53853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617695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TotalTime>
  <Words>15779</Words>
  <Application>Microsoft Macintosh PowerPoint</Application>
  <PresentationFormat>Widescreen</PresentationFormat>
  <Paragraphs>801</Paragraphs>
  <Slides>53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Aptos</vt:lpstr>
      <vt:lpstr>Aptos Display</vt:lpstr>
      <vt:lpstr>Arial</vt:lpstr>
      <vt:lpstr>Söhne</vt:lpstr>
      <vt:lpstr>Office Theme</vt:lpstr>
      <vt:lpstr>Advanced Sensory Needs Practitioner Course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does OFSTED say?</vt:lpstr>
      <vt:lpstr>Tactile-seeking</vt:lpstr>
      <vt:lpstr>Tactile-avoiding</vt:lpstr>
      <vt:lpstr>Here are some strategies to create such an environment: </vt:lpstr>
      <vt:lpstr>Visual</vt:lpstr>
      <vt:lpstr>Visual- Too Little</vt:lpstr>
      <vt:lpstr>Environmental Adjustments</vt:lpstr>
      <vt:lpstr>Auditory</vt:lpstr>
      <vt:lpstr>Environmental Adjustments</vt:lpstr>
      <vt:lpstr>Gustatory - Seeking</vt:lpstr>
      <vt:lpstr>Gustatory - Avoiding</vt:lpstr>
      <vt:lpstr>Olfactory- Seeking</vt:lpstr>
      <vt:lpstr>Olfactory- Avoiding</vt:lpstr>
      <vt:lpstr>Environmental Adjustments- Smell</vt:lpstr>
      <vt:lpstr>Environmental Adjustments- Taste</vt:lpstr>
      <vt:lpstr>Too Little - Vestibular</vt:lpstr>
      <vt:lpstr>Too Much - Vestibular</vt:lpstr>
      <vt:lpstr>Proprioception</vt:lpstr>
      <vt:lpstr>Environmental Adjustments- Proprioception</vt:lpstr>
      <vt:lpstr>Interoceptive difficulties and sexual arousal The interoceptive sense plays a crucial role in detecting, interpreting, and regulating internal physiological states during sexual arousal. It contributes to the sensory, emotional, and psychological aspects of the sexual experience and is essential for healthy sexual functioning. If person has a difficulty in processing the unreceptive information, this may cause someone to feel arousal at times when it is not suitable </vt:lpstr>
      <vt:lpstr>Sensory Lifestyles/ Diets The Rules</vt:lpstr>
      <vt:lpstr>Sensory integration therapy techniques - vestibular stimulation Vestibular stimulation refers to the activation or modulation of the vestibular system, which is responsible for detecting changes in head position and movement, maintaining balance, and coordinating eye movements. The vestibular system consists of the vestibular organs located within the inner ear, including the semicircular canals and otolith organs, which detect rotational and linear acceleration, respectively. Vestibular stimulation can be delivered through various sensory experiences and activities that involve movement, changes in body position, or exposure to gravity, such as:  </vt:lpstr>
      <vt:lpstr>Sensory Diet in School example- visual and auditory</vt:lpstr>
      <vt:lpstr>Sensory throughout the day</vt:lpstr>
      <vt:lpstr>Integrating sensory activities into daily routines and curriculum can greatly benefit students with sensory processing difficulties, as well as promote engagement and learning for all students. Here are some ways to incorporate sensory activities into daily routines and curriculum: </vt:lpstr>
      <vt:lpstr>By integrating sensory activities into daily routines and curriculum, educators can create a supportive and inclusive learning environment that addresses the diverse sensory needs of all students while promoting engagement, learning, and overall well-being. </vt:lpstr>
      <vt:lpstr>PowerPoint Presentation</vt:lpstr>
      <vt:lpstr>Designing classrooms and learning spaces that accommodate sensory needs is essential for creating inclusive environments where all students can thrive. Here are some strategies for designing such spaces: </vt:lpstr>
      <vt:lpstr>By implementing these strategies, educators can create inclusive classrooms and learning spaces that accommodate the sensory needs of all students, promoting engagement, comfort, and academic success.  </vt:lpstr>
      <vt:lpstr>Sensory Action Plans</vt:lpstr>
      <vt:lpstr>Teaching students self-regulation strategies for managing sensory overload is crucial for empowering them to effectively cope with overwhelming sensory experiences. Here are some strategies for teaching self-regulation skills:</vt:lpstr>
      <vt:lpstr>The Busy Cafeteria</vt:lpstr>
      <vt:lpstr>The Noisy Classroom</vt:lpstr>
      <vt:lpstr>The Sensory Overload at Breaktime: </vt:lpstr>
      <vt:lpstr>The Sensory-Friendly School Trip </vt:lpstr>
      <vt:lpstr>Deep Breathing- Deep breathing is a simple yet effective technique for calming the nervous system and reducing stress and anxiety. Teach students the following deep breathing exercise: </vt:lpstr>
      <vt:lpstr>Mindfulness practices can help students cultivate present-moment awareness and promote relaxation and mental clarity. Teach students the following mindfulness exercise : </vt:lpstr>
      <vt:lpstr>PowerPoint Presentation</vt:lpstr>
      <vt:lpstr>PowerPoint Presentation</vt:lpstr>
      <vt:lpstr>PowerPoint Presentation</vt:lpstr>
      <vt:lpstr>PowerPoint Presentation</vt:lpstr>
      <vt:lpstr>Professional Code of Conduct</vt:lpstr>
      <vt:lpstr>Professional boundaries in therapeutic relationships encompass various aspects of the practitioner-client relationship, including: </vt:lpstr>
      <vt:lpstr>Professional boundaries are crucial for several reasons: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beth kitchen</dc:creator>
  <cp:lastModifiedBy>beth kitchen</cp:lastModifiedBy>
  <cp:revision>1</cp:revision>
  <dcterms:created xsi:type="dcterms:W3CDTF">2024-11-18T17:13:20Z</dcterms:created>
  <dcterms:modified xsi:type="dcterms:W3CDTF">2024-11-18T17:26:27Z</dcterms:modified>
</cp:coreProperties>
</file>